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0" r:id="rId3"/>
    <p:sldId id="257" r:id="rId4"/>
    <p:sldId id="286" r:id="rId5"/>
    <p:sldId id="287" r:id="rId6"/>
    <p:sldId id="293" r:id="rId7"/>
    <p:sldId id="294" r:id="rId8"/>
    <p:sldId id="258" r:id="rId9"/>
    <p:sldId id="259" r:id="rId10"/>
    <p:sldId id="260" r:id="rId11"/>
    <p:sldId id="290" r:id="rId12"/>
    <p:sldId id="291" r:id="rId13"/>
    <p:sldId id="292" r:id="rId14"/>
    <p:sldId id="261" r:id="rId15"/>
    <p:sldId id="262" r:id="rId16"/>
    <p:sldId id="263" r:id="rId17"/>
    <p:sldId id="264" r:id="rId18"/>
    <p:sldId id="265" r:id="rId19"/>
    <p:sldId id="288" r:id="rId20"/>
    <p:sldId id="289" r:id="rId21"/>
    <p:sldId id="266" r:id="rId22"/>
    <p:sldId id="267" r:id="rId23"/>
    <p:sldId id="268" r:id="rId24"/>
    <p:sldId id="269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96" r:id="rId41"/>
    <p:sldId id="297" r:id="rId42"/>
    <p:sldId id="298" r:id="rId43"/>
    <p:sldId id="299" r:id="rId44"/>
    <p:sldId id="295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9" r:id="rId54"/>
    <p:sldId id="308" r:id="rId55"/>
    <p:sldId id="313" r:id="rId56"/>
    <p:sldId id="314" r:id="rId57"/>
    <p:sldId id="312" r:id="rId58"/>
    <p:sldId id="315" r:id="rId59"/>
    <p:sldId id="316" r:id="rId60"/>
    <p:sldId id="311" r:id="rId61"/>
    <p:sldId id="317" r:id="rId62"/>
    <p:sldId id="318" r:id="rId63"/>
    <p:sldId id="310" r:id="rId64"/>
    <p:sldId id="319" r:id="rId6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9201-71B4-416F-B35A-1CFCBD10F847}" type="datetimeFigureOut">
              <a:rPr lang="uk-UA" smtClean="0"/>
              <a:t>05.02.2018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DE89D-5708-4D24-AF1A-81F7EC526C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230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9201-71B4-416F-B35A-1CFCBD10F847}" type="datetimeFigureOut">
              <a:rPr lang="uk-UA" smtClean="0"/>
              <a:t>05.02.2018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DE89D-5708-4D24-AF1A-81F7EC526C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479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9201-71B4-416F-B35A-1CFCBD10F847}" type="datetimeFigureOut">
              <a:rPr lang="uk-UA" smtClean="0"/>
              <a:t>05.02.2018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DE89D-5708-4D24-AF1A-81F7EC526C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208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9201-71B4-416F-B35A-1CFCBD10F847}" type="datetimeFigureOut">
              <a:rPr lang="uk-UA" smtClean="0"/>
              <a:t>05.02.2018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DE89D-5708-4D24-AF1A-81F7EC526C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86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9201-71B4-416F-B35A-1CFCBD10F847}" type="datetimeFigureOut">
              <a:rPr lang="uk-UA" smtClean="0"/>
              <a:t>05.02.2018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DE89D-5708-4D24-AF1A-81F7EC526C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477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9201-71B4-416F-B35A-1CFCBD10F847}" type="datetimeFigureOut">
              <a:rPr lang="uk-UA" smtClean="0"/>
              <a:t>05.02.2018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DE89D-5708-4D24-AF1A-81F7EC526C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74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9201-71B4-416F-B35A-1CFCBD10F847}" type="datetimeFigureOut">
              <a:rPr lang="uk-UA" smtClean="0"/>
              <a:t>05.02.2018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DE89D-5708-4D24-AF1A-81F7EC526C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650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9201-71B4-416F-B35A-1CFCBD10F847}" type="datetimeFigureOut">
              <a:rPr lang="uk-UA" smtClean="0"/>
              <a:t>05.02.2018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DE89D-5708-4D24-AF1A-81F7EC526C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71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9201-71B4-416F-B35A-1CFCBD10F847}" type="datetimeFigureOut">
              <a:rPr lang="uk-UA" smtClean="0"/>
              <a:t>05.02.2018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DE89D-5708-4D24-AF1A-81F7EC526C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18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9201-71B4-416F-B35A-1CFCBD10F847}" type="datetimeFigureOut">
              <a:rPr lang="uk-UA" smtClean="0"/>
              <a:t>05.02.2018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DE89D-5708-4D24-AF1A-81F7EC526C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118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9201-71B4-416F-B35A-1CFCBD10F847}" type="datetimeFigureOut">
              <a:rPr lang="uk-UA" smtClean="0"/>
              <a:t>05.02.2018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DE89D-5708-4D24-AF1A-81F7EC526C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330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19201-71B4-416F-B35A-1CFCBD10F847}" type="datetimeFigureOut">
              <a:rPr lang="uk-UA" smtClean="0"/>
              <a:t>05.02.2018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DE89D-5708-4D24-AF1A-81F7EC526C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86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00372" y="4257206"/>
            <a:ext cx="10317201" cy="22042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5400" b="1" dirty="0" smtClean="0">
                <a:ln w="38100">
                  <a:solidFill>
                    <a:srgbClr val="C00000"/>
                  </a:solidFill>
                </a:ln>
                <a:solidFill>
                  <a:schemeClr val="accent4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АТЛАНТИЧНИЙ ОКЕАН</a:t>
            </a:r>
            <a:endParaRPr lang="uk-UA" sz="5400" b="1" cap="none" spc="0" dirty="0">
              <a:ln w="38100">
                <a:solidFill>
                  <a:srgbClr val="C00000"/>
                </a:solidFill>
              </a:ln>
              <a:solidFill>
                <a:schemeClr val="accent4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062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5"/>
          <a:stretch/>
        </p:blipFill>
        <p:spPr>
          <a:xfrm>
            <a:off x="0" y="0"/>
            <a:ext cx="12253388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885196" y="119204"/>
            <a:ext cx="44342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Блакитна діра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581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4625491" y="209145"/>
            <a:ext cx="6628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Вусата акула - нянька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816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4076089" y="134194"/>
            <a:ext cx="7637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Карибська рифова акула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05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6401229" y="209145"/>
            <a:ext cx="5355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Чорнопера акула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80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0750" cy="68199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90" y="2501900"/>
            <a:ext cx="6690610" cy="431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90" y="-1"/>
            <a:ext cx="6690611" cy="3602005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0" y="-134912"/>
            <a:ext cx="95563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Саргасове море – найбільше в світі</a:t>
            </a:r>
            <a:endParaRPr lang="uk-UA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6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87"/>
          <a:stretch/>
        </p:blipFill>
        <p:spPr>
          <a:xfrm>
            <a:off x="0" y="577121"/>
            <a:ext cx="12206237" cy="6280879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744905" y="-184074"/>
            <a:ext cx="8716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Водорості Саргасового моря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189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223786" y="0"/>
            <a:ext cx="8716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Водорості Саргасового моря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447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99051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0" y="119204"/>
            <a:ext cx="83961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Природа Саргасового моря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62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 r="8693"/>
          <a:stretch/>
        </p:blipFill>
        <p:spPr>
          <a:xfrm>
            <a:off x="0" y="1296649"/>
            <a:ext cx="12200335" cy="5561351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2386361" y="209145"/>
            <a:ext cx="7427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Вугор Саргасового моря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853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14990"/>
            <a:ext cx="749508" cy="71711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i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101600">
                    <a:srgbClr val="42BA97">
                      <a:satMod val="175000"/>
                      <a:alpha val="40000"/>
                    </a:srgbClr>
                  </a:glow>
                  <a:outerShdw dist="38100" dir="2700000" algn="bl" rotWithShape="0">
                    <a:srgbClr val="3E8853"/>
                  </a:outerShdw>
                </a:effectLst>
                <a:latin typeface="Trebuchet MS" panose="020B0603020202020204"/>
              </a:rPr>
              <a:t>Ц</a:t>
            </a:r>
          </a:p>
          <a:p>
            <a:pPr algn="ctr"/>
            <a:r>
              <a:rPr lang="uk-UA" sz="4000" b="1" i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101600">
                    <a:srgbClr val="42BA97">
                      <a:satMod val="175000"/>
                      <a:alpha val="40000"/>
                    </a:srgbClr>
                  </a:glow>
                  <a:outerShdw dist="38100" dir="2700000" algn="bl" rotWithShape="0">
                    <a:srgbClr val="3E8853"/>
                  </a:outerShdw>
                </a:effectLst>
                <a:latin typeface="Trebuchet MS" panose="020B0603020202020204"/>
              </a:rPr>
              <a:t>І</a:t>
            </a:r>
          </a:p>
          <a:p>
            <a:pPr algn="ctr"/>
            <a:r>
              <a:rPr lang="uk-UA" sz="4000" b="1" i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101600">
                    <a:srgbClr val="42BA97">
                      <a:satMod val="175000"/>
                      <a:alpha val="40000"/>
                    </a:srgbClr>
                  </a:glow>
                  <a:outerShdw dist="38100" dir="2700000" algn="bl" rotWithShape="0">
                    <a:srgbClr val="3E8853"/>
                  </a:outerShdw>
                </a:effectLst>
                <a:latin typeface="Trebuchet MS" panose="020B0603020202020204"/>
              </a:rPr>
              <a:t>К</a:t>
            </a:r>
          </a:p>
          <a:p>
            <a:pPr algn="ctr"/>
            <a:r>
              <a:rPr lang="uk-UA" sz="4000" b="1" i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101600">
                    <a:srgbClr val="42BA97">
                      <a:satMod val="175000"/>
                      <a:alpha val="40000"/>
                    </a:srgbClr>
                  </a:glow>
                  <a:outerShdw dist="38100" dir="2700000" algn="bl" rotWithShape="0">
                    <a:srgbClr val="3E8853"/>
                  </a:outerShdw>
                </a:effectLst>
                <a:latin typeface="Trebuchet MS" panose="020B0603020202020204"/>
              </a:rPr>
              <a:t>А</a:t>
            </a:r>
          </a:p>
          <a:p>
            <a:pPr algn="ctr"/>
            <a:r>
              <a:rPr lang="uk-UA" sz="4000" b="1" i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101600">
                    <a:srgbClr val="42BA97">
                      <a:satMod val="175000"/>
                      <a:alpha val="40000"/>
                    </a:srgbClr>
                  </a:glow>
                  <a:outerShdw dist="38100" dir="2700000" algn="bl" rotWithShape="0">
                    <a:srgbClr val="3E8853"/>
                  </a:outerShdw>
                </a:effectLst>
                <a:latin typeface="Trebuchet MS" panose="020B0603020202020204"/>
              </a:rPr>
              <a:t>В</a:t>
            </a:r>
          </a:p>
          <a:p>
            <a:pPr algn="ctr"/>
            <a:r>
              <a:rPr lang="uk-UA" sz="4000" b="1" i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101600">
                    <a:srgbClr val="42BA97">
                      <a:satMod val="175000"/>
                      <a:alpha val="40000"/>
                    </a:srgbClr>
                  </a:glow>
                  <a:outerShdw dist="38100" dir="2700000" algn="bl" rotWithShape="0">
                    <a:srgbClr val="3E8853"/>
                  </a:outerShdw>
                </a:effectLst>
                <a:latin typeface="Trebuchet MS" panose="020B0603020202020204"/>
              </a:rPr>
              <a:t>І </a:t>
            </a:r>
          </a:p>
          <a:p>
            <a:pPr algn="ctr"/>
            <a:endParaRPr lang="uk-UA" sz="800" b="1" i="1" dirty="0" smtClean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glow rad="101600">
                  <a:srgbClr val="42BA97">
                    <a:satMod val="175000"/>
                    <a:alpha val="40000"/>
                  </a:srgbClr>
                </a:glow>
                <a:outerShdw dist="38100" dir="2700000" algn="bl" rotWithShape="0">
                  <a:srgbClr val="3E8853"/>
                </a:outerShdw>
              </a:effectLst>
              <a:latin typeface="Trebuchet MS" panose="020B0603020202020204"/>
            </a:endParaRPr>
          </a:p>
          <a:p>
            <a:pPr algn="ctr"/>
            <a:r>
              <a:rPr lang="uk-UA" sz="4000" b="1" i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101600">
                    <a:srgbClr val="42BA97">
                      <a:satMod val="175000"/>
                      <a:alpha val="40000"/>
                    </a:srgbClr>
                  </a:glow>
                  <a:outerShdw dist="38100" dir="2700000" algn="bl" rotWithShape="0">
                    <a:srgbClr val="3E8853"/>
                  </a:outerShdw>
                </a:effectLst>
                <a:latin typeface="Trebuchet MS" panose="020B0603020202020204"/>
              </a:rPr>
              <a:t>ФАКТИ</a:t>
            </a:r>
            <a:endParaRPr lang="uk-UA" sz="4000" b="1" i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glow rad="101600">
                  <a:srgbClr val="42BA97">
                    <a:satMod val="175000"/>
                    <a:alpha val="40000"/>
                  </a:srgbClr>
                </a:glow>
                <a:outerShdw dist="38100" dir="2700000" algn="bl" rotWithShape="0">
                  <a:srgbClr val="3E8853"/>
                </a:outerShdw>
              </a:effectLst>
              <a:latin typeface="Trebuchet MS" panose="020B0603020202020204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749508" y="347721"/>
            <a:ext cx="1130258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uk-UA" sz="2800" i="1" dirty="0">
                <a:solidFill>
                  <a:srgbClr val="002060"/>
                </a:solidFill>
              </a:rPr>
              <a:t>Острів-гігант Гренландія знаходиться на півночі Атлантики, якому немає рівних за величиною на нашій планеті.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uk-UA" sz="1200" i="1" dirty="0">
              <a:solidFill>
                <a:srgbClr val="00206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800" i="1" dirty="0" err="1">
                <a:solidFill>
                  <a:srgbClr val="002060"/>
                </a:solidFill>
              </a:rPr>
              <a:t>Найдальший</a:t>
            </a:r>
            <a:r>
              <a:rPr lang="ru-RU" sz="2800" i="1" dirty="0">
                <a:solidFill>
                  <a:srgbClr val="002060"/>
                </a:solidFill>
              </a:rPr>
              <a:t> </a:t>
            </a:r>
            <a:r>
              <a:rPr lang="ru-RU" sz="2800" i="1" dirty="0" err="1">
                <a:solidFill>
                  <a:srgbClr val="002060"/>
                </a:solidFill>
              </a:rPr>
              <a:t>острів</a:t>
            </a:r>
            <a:r>
              <a:rPr lang="ru-RU" sz="2800" i="1" dirty="0">
                <a:solidFill>
                  <a:srgbClr val="002060"/>
                </a:solidFill>
              </a:rPr>
              <a:t> на </a:t>
            </a:r>
            <a:r>
              <a:rPr lang="ru-RU" sz="2800" i="1" dirty="0" err="1">
                <a:solidFill>
                  <a:srgbClr val="002060"/>
                </a:solidFill>
              </a:rPr>
              <a:t>Землі</a:t>
            </a:r>
            <a:r>
              <a:rPr lang="ru-RU" sz="2800" i="1" dirty="0">
                <a:solidFill>
                  <a:srgbClr val="002060"/>
                </a:solidFill>
              </a:rPr>
              <a:t> </a:t>
            </a:r>
            <a:r>
              <a:rPr lang="ru-RU" sz="2800" i="1" dirty="0" err="1">
                <a:solidFill>
                  <a:srgbClr val="002060"/>
                </a:solidFill>
              </a:rPr>
              <a:t>теж</a:t>
            </a:r>
            <a:r>
              <a:rPr lang="ru-RU" sz="2800" i="1" dirty="0">
                <a:solidFill>
                  <a:srgbClr val="002060"/>
                </a:solidFill>
              </a:rPr>
              <a:t> </a:t>
            </a:r>
            <a:r>
              <a:rPr lang="ru-RU" sz="2800" i="1" dirty="0" err="1">
                <a:solidFill>
                  <a:srgbClr val="002060"/>
                </a:solidFill>
              </a:rPr>
              <a:t>знаходиться</a:t>
            </a:r>
            <a:r>
              <a:rPr lang="ru-RU" sz="2800" i="1" dirty="0">
                <a:solidFill>
                  <a:srgbClr val="002060"/>
                </a:solidFill>
              </a:rPr>
              <a:t> в </a:t>
            </a:r>
            <a:r>
              <a:rPr lang="ru-RU" sz="2800" i="1" dirty="0" err="1">
                <a:solidFill>
                  <a:srgbClr val="002060"/>
                </a:solidFill>
              </a:rPr>
              <a:t>Атлантичному</a:t>
            </a:r>
            <a:r>
              <a:rPr lang="ru-RU" sz="2800" i="1" dirty="0">
                <a:solidFill>
                  <a:srgbClr val="002060"/>
                </a:solidFill>
              </a:rPr>
              <a:t> </a:t>
            </a:r>
            <a:r>
              <a:rPr lang="ru-RU" sz="2800" i="1" dirty="0" err="1">
                <a:solidFill>
                  <a:srgbClr val="002060"/>
                </a:solidFill>
              </a:rPr>
              <a:t>океані</a:t>
            </a:r>
            <a:r>
              <a:rPr lang="ru-RU" sz="2800" i="1" dirty="0">
                <a:solidFill>
                  <a:srgbClr val="002060"/>
                </a:solidFill>
              </a:rPr>
              <a:t>. </a:t>
            </a:r>
            <a:r>
              <a:rPr lang="ru-RU" sz="2800" i="1" dirty="0" err="1">
                <a:solidFill>
                  <a:srgbClr val="002060"/>
                </a:solidFill>
              </a:rPr>
              <a:t>Це</a:t>
            </a:r>
            <a:r>
              <a:rPr lang="ru-RU" sz="2800" i="1" dirty="0">
                <a:solidFill>
                  <a:srgbClr val="002060"/>
                </a:solidFill>
              </a:rPr>
              <a:t> </a:t>
            </a:r>
            <a:r>
              <a:rPr lang="ru-RU" sz="2800" i="1" dirty="0" err="1">
                <a:solidFill>
                  <a:srgbClr val="002060"/>
                </a:solidFill>
              </a:rPr>
              <a:t>острів</a:t>
            </a:r>
            <a:r>
              <a:rPr lang="ru-RU" sz="2800" i="1" dirty="0">
                <a:solidFill>
                  <a:srgbClr val="002060"/>
                </a:solidFill>
              </a:rPr>
              <a:t> </a:t>
            </a:r>
            <a:r>
              <a:rPr lang="ru-RU" sz="2800" i="1" dirty="0" err="1">
                <a:solidFill>
                  <a:srgbClr val="002060"/>
                </a:solidFill>
              </a:rPr>
              <a:t>Буве</a:t>
            </a:r>
            <a:endParaRPr lang="ru-RU" sz="2800" i="1" dirty="0">
              <a:solidFill>
                <a:srgbClr val="00206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1200" i="1" dirty="0">
              <a:solidFill>
                <a:srgbClr val="00206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800" i="1" dirty="0" err="1">
                <a:solidFill>
                  <a:srgbClr val="002060"/>
                </a:solidFill>
              </a:rPr>
              <a:t>Атлантичний</a:t>
            </a:r>
            <a:r>
              <a:rPr lang="ru-RU" sz="2800" i="1" dirty="0">
                <a:solidFill>
                  <a:srgbClr val="002060"/>
                </a:solidFill>
              </a:rPr>
              <a:t> океан — </a:t>
            </a:r>
            <a:r>
              <a:rPr lang="ru-RU" sz="2800" i="1" dirty="0" err="1">
                <a:solidFill>
                  <a:srgbClr val="002060"/>
                </a:solidFill>
              </a:rPr>
              <a:t>має</a:t>
            </a:r>
            <a:r>
              <a:rPr lang="ru-RU" sz="2800" i="1" dirty="0">
                <a:solidFill>
                  <a:srgbClr val="002060"/>
                </a:solidFill>
              </a:rPr>
              <a:t> </a:t>
            </a:r>
            <a:r>
              <a:rPr lang="ru-RU" sz="2800" i="1" dirty="0" err="1">
                <a:solidFill>
                  <a:srgbClr val="002060"/>
                </a:solidFill>
              </a:rPr>
              <a:t>безліч</a:t>
            </a:r>
            <a:r>
              <a:rPr lang="ru-RU" sz="2800" i="1" dirty="0">
                <a:solidFill>
                  <a:srgbClr val="002060"/>
                </a:solidFill>
              </a:rPr>
              <a:t> загадок. Одна з них — </a:t>
            </a:r>
            <a:r>
              <a:rPr lang="ru-RU" sz="2800" i="1" dirty="0" err="1">
                <a:solidFill>
                  <a:srgbClr val="002060"/>
                </a:solidFill>
              </a:rPr>
              <a:t>Бермудський</a:t>
            </a:r>
            <a:r>
              <a:rPr lang="ru-RU" sz="2800" i="1" dirty="0">
                <a:solidFill>
                  <a:srgbClr val="002060"/>
                </a:solidFill>
              </a:rPr>
              <a:t> </a:t>
            </a:r>
            <a:r>
              <a:rPr lang="ru-RU" sz="2800" i="1" dirty="0" err="1">
                <a:solidFill>
                  <a:srgbClr val="002060"/>
                </a:solidFill>
              </a:rPr>
              <a:t>трикутник</a:t>
            </a:r>
            <a:r>
              <a:rPr lang="ru-RU" sz="2800" i="1" dirty="0">
                <a:solidFill>
                  <a:srgbClr val="002060"/>
                </a:solidFill>
              </a:rPr>
              <a:t>, зона, </a:t>
            </a:r>
            <a:r>
              <a:rPr lang="ru-RU" sz="2800" i="1" dirty="0" err="1">
                <a:solidFill>
                  <a:srgbClr val="002060"/>
                </a:solidFill>
              </a:rPr>
              <a:t>що</a:t>
            </a:r>
            <a:r>
              <a:rPr lang="ru-RU" sz="2800" i="1" dirty="0">
                <a:solidFill>
                  <a:srgbClr val="002060"/>
                </a:solidFill>
              </a:rPr>
              <a:t> </a:t>
            </a:r>
            <a:r>
              <a:rPr lang="ru-RU" sz="2800" i="1" dirty="0" err="1">
                <a:solidFill>
                  <a:srgbClr val="002060"/>
                </a:solidFill>
              </a:rPr>
              <a:t>знаходиться</a:t>
            </a:r>
            <a:r>
              <a:rPr lang="ru-RU" sz="2800" i="1" dirty="0">
                <a:solidFill>
                  <a:srgbClr val="002060"/>
                </a:solidFill>
              </a:rPr>
              <a:t> в </a:t>
            </a:r>
            <a:r>
              <a:rPr lang="ru-RU" sz="2800" i="1" dirty="0" err="1">
                <a:solidFill>
                  <a:srgbClr val="002060"/>
                </a:solidFill>
              </a:rPr>
              <a:t>розташуванні</a:t>
            </a:r>
            <a:r>
              <a:rPr lang="ru-RU" sz="2800" i="1" dirty="0">
                <a:solidFill>
                  <a:srgbClr val="002060"/>
                </a:solidFill>
              </a:rPr>
              <a:t> </a:t>
            </a:r>
            <a:r>
              <a:rPr lang="ru-RU" sz="2800" i="1" dirty="0" err="1">
                <a:solidFill>
                  <a:srgbClr val="002060"/>
                </a:solidFill>
              </a:rPr>
              <a:t>Бермудських</a:t>
            </a:r>
            <a:r>
              <a:rPr lang="ru-RU" sz="2800" i="1" dirty="0">
                <a:solidFill>
                  <a:srgbClr val="002060"/>
                </a:solidFill>
              </a:rPr>
              <a:t> </a:t>
            </a:r>
            <a:r>
              <a:rPr lang="ru-RU" sz="2800" i="1" dirty="0" err="1">
                <a:solidFill>
                  <a:srgbClr val="002060"/>
                </a:solidFill>
              </a:rPr>
              <a:t>островів</a:t>
            </a:r>
            <a:r>
              <a:rPr lang="ru-RU" sz="2800" i="1" dirty="0">
                <a:solidFill>
                  <a:srgbClr val="002060"/>
                </a:solidFill>
              </a:rPr>
              <a:t>, в </a:t>
            </a:r>
            <a:r>
              <a:rPr lang="ru-RU" sz="2800" i="1" dirty="0" err="1">
                <a:solidFill>
                  <a:srgbClr val="002060"/>
                </a:solidFill>
              </a:rPr>
              <a:t>якій</a:t>
            </a:r>
            <a:r>
              <a:rPr lang="ru-RU" sz="2800" i="1" dirty="0">
                <a:solidFill>
                  <a:srgbClr val="002060"/>
                </a:solidFill>
              </a:rPr>
              <a:t> </a:t>
            </a:r>
            <a:r>
              <a:rPr lang="ru-RU" sz="2800" i="1" dirty="0" err="1">
                <a:solidFill>
                  <a:srgbClr val="002060"/>
                </a:solidFill>
              </a:rPr>
              <a:t>безвісти</a:t>
            </a:r>
            <a:r>
              <a:rPr lang="ru-RU" sz="2800" i="1" dirty="0">
                <a:solidFill>
                  <a:srgbClr val="002060"/>
                </a:solidFill>
              </a:rPr>
              <a:t> пропали </a:t>
            </a:r>
            <a:r>
              <a:rPr lang="ru-RU" sz="2800" i="1" dirty="0" err="1">
                <a:solidFill>
                  <a:srgbClr val="002060"/>
                </a:solidFill>
              </a:rPr>
              <a:t>багато</a:t>
            </a:r>
            <a:r>
              <a:rPr lang="ru-RU" sz="2800" i="1" dirty="0">
                <a:solidFill>
                  <a:srgbClr val="002060"/>
                </a:solidFill>
              </a:rPr>
              <a:t> суден та </a:t>
            </a:r>
            <a:r>
              <a:rPr lang="ru-RU" sz="2800" i="1" dirty="0" err="1">
                <a:solidFill>
                  <a:srgbClr val="002060"/>
                </a:solidFill>
              </a:rPr>
              <a:t>літаків</a:t>
            </a:r>
            <a:r>
              <a:rPr lang="ru-RU" sz="2800" i="1" dirty="0" smtClean="0">
                <a:solidFill>
                  <a:srgbClr val="002060"/>
                </a:solidFill>
              </a:rPr>
              <a:t>.</a:t>
            </a:r>
          </a:p>
          <a:p>
            <a:pPr lvl="0"/>
            <a:endParaRPr lang="ru-RU" sz="1400" i="1" dirty="0" smtClean="0">
              <a:solidFill>
                <a:srgbClr val="00206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800" i="1" dirty="0" smtClean="0">
                <a:solidFill>
                  <a:srgbClr val="002060"/>
                </a:solidFill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</a:rPr>
              <a:t>Атлантична</a:t>
            </a:r>
            <a:r>
              <a:rPr lang="ru-RU" sz="2800" i="1" dirty="0" smtClean="0">
                <a:solidFill>
                  <a:srgbClr val="002060"/>
                </a:solidFill>
              </a:rPr>
              <a:t> дорога – 8км </a:t>
            </a:r>
            <a:r>
              <a:rPr lang="ru-RU" sz="2800" i="1" dirty="0" err="1" smtClean="0">
                <a:solidFill>
                  <a:srgbClr val="002060"/>
                </a:solidFill>
              </a:rPr>
              <a:t>відрізок</a:t>
            </a:r>
            <a:r>
              <a:rPr lang="ru-RU" sz="2800" i="1" dirty="0" smtClean="0">
                <a:solidFill>
                  <a:srgbClr val="002060"/>
                </a:solidFill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</a:rPr>
              <a:t>національної</a:t>
            </a:r>
            <a:r>
              <a:rPr lang="ru-RU" sz="2800" i="1" dirty="0" smtClean="0">
                <a:solidFill>
                  <a:srgbClr val="002060"/>
                </a:solidFill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</a:rPr>
              <a:t>туристичної</a:t>
            </a:r>
            <a:r>
              <a:rPr lang="ru-RU" sz="2800" i="1" dirty="0" smtClean="0">
                <a:solidFill>
                  <a:srgbClr val="002060"/>
                </a:solidFill>
              </a:rPr>
              <a:t> дороги в </a:t>
            </a:r>
            <a:r>
              <a:rPr lang="ru-RU" sz="2800" i="1" dirty="0" err="1" smtClean="0">
                <a:solidFill>
                  <a:srgbClr val="002060"/>
                </a:solidFill>
              </a:rPr>
              <a:t>Норвегії</a:t>
            </a:r>
            <a:r>
              <a:rPr lang="ru-RU" sz="2800" i="1" dirty="0" smtClean="0">
                <a:solidFill>
                  <a:srgbClr val="002060"/>
                </a:solidFill>
              </a:rPr>
              <a:t>, яка </a:t>
            </a:r>
            <a:r>
              <a:rPr lang="ru-RU" sz="2800" i="1" dirty="0" err="1" smtClean="0">
                <a:solidFill>
                  <a:srgbClr val="002060"/>
                </a:solidFill>
              </a:rPr>
              <a:t>з’єднує</a:t>
            </a:r>
            <a:r>
              <a:rPr lang="ru-RU" sz="2800" i="1" dirty="0" smtClean="0">
                <a:solidFill>
                  <a:srgbClr val="002060"/>
                </a:solidFill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</a:rPr>
              <a:t>комуни</a:t>
            </a:r>
            <a:r>
              <a:rPr lang="ru-RU" sz="2800" i="1" dirty="0" smtClean="0">
                <a:solidFill>
                  <a:srgbClr val="002060"/>
                </a:solidFill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</a:rPr>
              <a:t>Аверей</a:t>
            </a:r>
            <a:r>
              <a:rPr lang="ru-RU" sz="2800" i="1" dirty="0" smtClean="0">
                <a:solidFill>
                  <a:srgbClr val="002060"/>
                </a:solidFill>
              </a:rPr>
              <a:t> і </a:t>
            </a:r>
            <a:r>
              <a:rPr lang="ru-RU" sz="2800" i="1" dirty="0" err="1" smtClean="0">
                <a:solidFill>
                  <a:srgbClr val="002060"/>
                </a:solidFill>
              </a:rPr>
              <a:t>Ейде</a:t>
            </a:r>
            <a:r>
              <a:rPr lang="ru-RU" sz="2800" i="1" dirty="0" smtClean="0">
                <a:solidFill>
                  <a:srgbClr val="002060"/>
                </a:solidFill>
              </a:rPr>
              <a:t>. Вона </a:t>
            </a:r>
            <a:r>
              <a:rPr lang="ru-RU" sz="2800" i="1" dirty="0" err="1" smtClean="0">
                <a:solidFill>
                  <a:srgbClr val="002060"/>
                </a:solidFill>
              </a:rPr>
              <a:t>побудована</a:t>
            </a:r>
            <a:r>
              <a:rPr lang="ru-RU" sz="2800" i="1" dirty="0" smtClean="0">
                <a:solidFill>
                  <a:srgbClr val="002060"/>
                </a:solidFill>
              </a:rPr>
              <a:t> на </a:t>
            </a:r>
            <a:r>
              <a:rPr lang="ru-RU" sz="2800" i="1" dirty="0" err="1" smtClean="0">
                <a:solidFill>
                  <a:srgbClr val="002060"/>
                </a:solidFill>
              </a:rPr>
              <a:t>декількох</a:t>
            </a:r>
            <a:r>
              <a:rPr lang="ru-RU" sz="2800" i="1" dirty="0" smtClean="0">
                <a:solidFill>
                  <a:srgbClr val="002060"/>
                </a:solidFill>
              </a:rPr>
              <a:t> невеликих островах, </a:t>
            </a:r>
            <a:r>
              <a:rPr lang="ru-RU" sz="2800" i="1" dirty="0" err="1" smtClean="0">
                <a:solidFill>
                  <a:srgbClr val="002060"/>
                </a:solidFill>
              </a:rPr>
              <a:t>які</a:t>
            </a:r>
            <a:r>
              <a:rPr lang="ru-RU" sz="2800" i="1" dirty="0" smtClean="0">
                <a:solidFill>
                  <a:srgbClr val="002060"/>
                </a:solidFill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</a:rPr>
              <a:t>з’єднані</a:t>
            </a:r>
            <a:r>
              <a:rPr lang="ru-RU" sz="2800" i="1" dirty="0" smtClean="0">
                <a:solidFill>
                  <a:srgbClr val="002060"/>
                </a:solidFill>
              </a:rPr>
              <a:t> дамбами, </a:t>
            </a:r>
            <a:r>
              <a:rPr lang="ru-RU" sz="2800" i="1" dirty="0" err="1" smtClean="0">
                <a:solidFill>
                  <a:srgbClr val="002060"/>
                </a:solidFill>
              </a:rPr>
              <a:t>віадуками</a:t>
            </a:r>
            <a:r>
              <a:rPr lang="ru-RU" sz="2800" i="1" dirty="0" smtClean="0">
                <a:solidFill>
                  <a:srgbClr val="002060"/>
                </a:solidFill>
              </a:rPr>
              <a:t> і </a:t>
            </a:r>
            <a:r>
              <a:rPr lang="ru-RU" sz="2800" i="1" dirty="0" err="1" smtClean="0">
                <a:solidFill>
                  <a:srgbClr val="002060"/>
                </a:solidFill>
              </a:rPr>
              <a:t>вісьмома</a:t>
            </a:r>
            <a:r>
              <a:rPr lang="ru-RU" sz="2800" i="1" dirty="0" smtClean="0">
                <a:solidFill>
                  <a:srgbClr val="002060"/>
                </a:solidFill>
              </a:rPr>
              <a:t> мостами, </a:t>
            </a:r>
            <a:r>
              <a:rPr lang="ru-RU" sz="2800" i="1" dirty="0" err="1" smtClean="0">
                <a:solidFill>
                  <a:srgbClr val="002060"/>
                </a:solidFill>
              </a:rPr>
              <a:t>головним</a:t>
            </a:r>
            <a:r>
              <a:rPr lang="ru-RU" sz="2800" i="1" dirty="0" smtClean="0">
                <a:solidFill>
                  <a:srgbClr val="002060"/>
                </a:solidFill>
              </a:rPr>
              <a:t> з </a:t>
            </a:r>
            <a:r>
              <a:rPr lang="ru-RU" sz="2800" i="1" dirty="0" err="1" smtClean="0">
                <a:solidFill>
                  <a:srgbClr val="002060"/>
                </a:solidFill>
              </a:rPr>
              <a:t>котрих</a:t>
            </a:r>
            <a:r>
              <a:rPr lang="ru-RU" sz="2800" i="1" dirty="0" smtClean="0">
                <a:solidFill>
                  <a:srgbClr val="002060"/>
                </a:solidFill>
              </a:rPr>
              <a:t> є </a:t>
            </a:r>
            <a:r>
              <a:rPr lang="ru-RU" sz="2800" i="1" dirty="0" err="1" smtClean="0">
                <a:solidFill>
                  <a:srgbClr val="002060"/>
                </a:solidFill>
              </a:rPr>
              <a:t>Сторсезандетський</a:t>
            </a:r>
            <a:r>
              <a:rPr lang="ru-RU" sz="2800" i="1" dirty="0" smtClean="0">
                <a:solidFill>
                  <a:srgbClr val="002060"/>
                </a:solidFill>
              </a:rPr>
              <a:t> </a:t>
            </a:r>
            <a:r>
              <a:rPr lang="ru-RU" sz="2800" i="1" dirty="0" err="1" smtClean="0">
                <a:solidFill>
                  <a:srgbClr val="002060"/>
                </a:solidFill>
              </a:rPr>
              <a:t>міст</a:t>
            </a:r>
            <a:r>
              <a:rPr lang="ru-RU" sz="2800" i="1" dirty="0" smtClean="0">
                <a:solidFill>
                  <a:srgbClr val="002060"/>
                </a:solidFill>
              </a:rPr>
              <a:t>. </a:t>
            </a:r>
            <a:r>
              <a:rPr lang="ru-RU" sz="2800" i="1" dirty="0" err="1" smtClean="0">
                <a:solidFill>
                  <a:srgbClr val="002060"/>
                </a:solidFill>
              </a:rPr>
              <a:t>Охороняється</a:t>
            </a:r>
            <a:r>
              <a:rPr lang="ru-RU" sz="2800" i="1" dirty="0" smtClean="0">
                <a:solidFill>
                  <a:srgbClr val="002060"/>
                </a:solidFill>
              </a:rPr>
              <a:t> як </a:t>
            </a:r>
            <a:r>
              <a:rPr lang="ru-RU" sz="2800" i="1" dirty="0" err="1" smtClean="0">
                <a:solidFill>
                  <a:srgbClr val="002060"/>
                </a:solidFill>
              </a:rPr>
              <a:t>об’єкт</a:t>
            </a:r>
            <a:r>
              <a:rPr lang="ru-RU" sz="2800" i="1" dirty="0" smtClean="0">
                <a:solidFill>
                  <a:srgbClr val="002060"/>
                </a:solidFill>
              </a:rPr>
              <a:t> культурного </a:t>
            </a:r>
            <a:r>
              <a:rPr lang="ru-RU" sz="2800" i="1" dirty="0" err="1" smtClean="0">
                <a:solidFill>
                  <a:srgbClr val="002060"/>
                </a:solidFill>
              </a:rPr>
              <a:t>надбання</a:t>
            </a:r>
            <a:endParaRPr lang="ru-RU" sz="28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2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296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5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9606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66" y="1"/>
            <a:ext cx="6210211" cy="685800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3192976" y="5711251"/>
            <a:ext cx="5866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Атлантична дорога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6174134" y="76943"/>
            <a:ext cx="60178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Сторсезандетський</a:t>
            </a:r>
            <a:r>
              <a:rPr lang="uk-UA" sz="4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міст</a:t>
            </a:r>
            <a:endParaRPr lang="uk-UA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691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51" y="2721868"/>
            <a:ext cx="6325849" cy="41361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2"/>
          <a:stretch/>
        </p:blipFill>
        <p:spPr>
          <a:xfrm>
            <a:off x="0" y="0"/>
            <a:ext cx="7898627" cy="4961744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0" y="5158609"/>
            <a:ext cx="57112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(автономна </a:t>
            </a:r>
            <a:r>
              <a:rPr lang="ru-RU" sz="36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територія</a:t>
            </a:r>
            <a:r>
              <a:rPr lang="ru-RU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у </a:t>
            </a:r>
            <a:r>
              <a:rPr lang="ru-RU" sz="36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складі</a:t>
            </a:r>
            <a:r>
              <a:rPr lang="ru-RU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Королівства</a:t>
            </a:r>
            <a:r>
              <a:rPr lang="ru-RU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Данія</a:t>
            </a:r>
            <a:r>
              <a:rPr lang="ru-RU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uk-UA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7743372" y="0"/>
            <a:ext cx="46038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Острів Гренландія</a:t>
            </a:r>
          </a:p>
        </p:txBody>
      </p:sp>
    </p:spTree>
    <p:extLst>
      <p:ext uri="{BB962C8B-B14F-4D97-AF65-F5344CB8AC3E}">
        <p14:creationId xmlns:p14="http://schemas.microsoft.com/office/powerpoint/2010/main" val="10943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9"/>
          <a:stretch/>
        </p:blipFill>
        <p:spPr>
          <a:xfrm>
            <a:off x="0" y="0"/>
            <a:ext cx="12199538" cy="4871803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490294" y="4871803"/>
            <a:ext cx="92189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Острів Буве </a:t>
            </a:r>
          </a:p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(заморські території Норвегії)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931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12192000" cy="57912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380320" y="0"/>
            <a:ext cx="74513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Бермудський трикутник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749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32"/>
            <a:ext cx="12171922" cy="6488668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0" y="0"/>
            <a:ext cx="121719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До </a:t>
            </a:r>
            <a:r>
              <a:rPr lang="ru-RU" dirty="0" err="1" smtClean="0">
                <a:solidFill>
                  <a:srgbClr val="FF0000"/>
                </a:solidFill>
              </a:rPr>
              <a:t>Атлантичного</a:t>
            </a:r>
            <a:r>
              <a:rPr lang="ru-RU" dirty="0" smtClean="0">
                <a:solidFill>
                  <a:srgbClr val="FF0000"/>
                </a:solidFill>
              </a:rPr>
              <a:t> океану </a:t>
            </a:r>
            <a:r>
              <a:rPr lang="ru-RU" dirty="0" err="1" smtClean="0">
                <a:solidFill>
                  <a:srgbClr val="FF0000"/>
                </a:solidFill>
              </a:rPr>
              <a:t>впадають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віддаючи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разом </a:t>
            </a:r>
            <a:r>
              <a:rPr lang="ru-RU" dirty="0" err="1">
                <a:solidFill>
                  <a:srgbClr val="FF0000"/>
                </a:solidFill>
              </a:rPr>
              <a:t>близько</a:t>
            </a:r>
            <a:r>
              <a:rPr lang="ru-RU" dirty="0">
                <a:solidFill>
                  <a:srgbClr val="FF0000"/>
                </a:solidFill>
              </a:rPr>
              <a:t> 60% </a:t>
            </a:r>
            <a:r>
              <a:rPr lang="ru-RU" dirty="0" err="1">
                <a:solidFill>
                  <a:srgbClr val="FF0000"/>
                </a:solidFill>
              </a:rPr>
              <a:t>маси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материкових</a:t>
            </a:r>
            <a:r>
              <a:rPr lang="ru-RU" dirty="0">
                <a:solidFill>
                  <a:srgbClr val="FF0000"/>
                </a:solidFill>
              </a:rPr>
              <a:t> вод, </a:t>
            </a:r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стікають</a:t>
            </a:r>
            <a:r>
              <a:rPr lang="ru-RU" dirty="0">
                <a:solidFill>
                  <a:srgbClr val="FF0000"/>
                </a:solidFill>
              </a:rPr>
              <a:t> до </a:t>
            </a:r>
            <a:r>
              <a:rPr lang="ru-RU" dirty="0" err="1" smtClean="0">
                <a:solidFill>
                  <a:srgbClr val="FF0000"/>
                </a:solidFill>
              </a:rPr>
              <a:t>Світового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океану.</a:t>
            </a:r>
            <a:endParaRPr lang="uk-UA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5262928" y="369332"/>
            <a:ext cx="6406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Амазонка (Бразилія)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533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121719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До </a:t>
            </a:r>
            <a:r>
              <a:rPr lang="ru-RU" dirty="0" err="1" smtClean="0">
                <a:solidFill>
                  <a:srgbClr val="FF0000"/>
                </a:solidFill>
              </a:rPr>
              <a:t>Атлантичного</a:t>
            </a:r>
            <a:r>
              <a:rPr lang="ru-RU" dirty="0" smtClean="0">
                <a:solidFill>
                  <a:srgbClr val="FF0000"/>
                </a:solidFill>
              </a:rPr>
              <a:t> океану </a:t>
            </a:r>
            <a:r>
              <a:rPr lang="ru-RU" dirty="0" err="1" smtClean="0">
                <a:solidFill>
                  <a:srgbClr val="FF0000"/>
                </a:solidFill>
              </a:rPr>
              <a:t>впадають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віддаючи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разом </a:t>
            </a:r>
            <a:r>
              <a:rPr lang="ru-RU" dirty="0" err="1">
                <a:solidFill>
                  <a:srgbClr val="FF0000"/>
                </a:solidFill>
              </a:rPr>
              <a:t>близько</a:t>
            </a:r>
            <a:r>
              <a:rPr lang="ru-RU" dirty="0">
                <a:solidFill>
                  <a:srgbClr val="FF0000"/>
                </a:solidFill>
              </a:rPr>
              <a:t> 60% </a:t>
            </a:r>
            <a:r>
              <a:rPr lang="ru-RU" dirty="0" err="1">
                <a:solidFill>
                  <a:srgbClr val="FF0000"/>
                </a:solidFill>
              </a:rPr>
              <a:t>маси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материкових</a:t>
            </a:r>
            <a:r>
              <a:rPr lang="ru-RU" dirty="0">
                <a:solidFill>
                  <a:srgbClr val="FF0000"/>
                </a:solidFill>
              </a:rPr>
              <a:t> вод, </a:t>
            </a:r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стікають</a:t>
            </a:r>
            <a:r>
              <a:rPr lang="ru-RU" dirty="0">
                <a:solidFill>
                  <a:srgbClr val="FF0000"/>
                </a:solidFill>
              </a:rPr>
              <a:t> до </a:t>
            </a:r>
            <a:r>
              <a:rPr lang="ru-RU" dirty="0" err="1" smtClean="0">
                <a:solidFill>
                  <a:srgbClr val="FF0000"/>
                </a:solidFill>
              </a:rPr>
              <a:t>Світового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океану.</a:t>
            </a:r>
            <a:endParaRPr lang="uk-UA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32"/>
            <a:ext cx="12171922" cy="6487523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2147063" y="369332"/>
            <a:ext cx="10024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Дніпро (Україна, Росія, Білорусь)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9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121719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До </a:t>
            </a:r>
            <a:r>
              <a:rPr lang="ru-RU" dirty="0" err="1" smtClean="0">
                <a:solidFill>
                  <a:srgbClr val="FF0000"/>
                </a:solidFill>
              </a:rPr>
              <a:t>Атлантичного</a:t>
            </a:r>
            <a:r>
              <a:rPr lang="ru-RU" dirty="0" smtClean="0">
                <a:solidFill>
                  <a:srgbClr val="FF0000"/>
                </a:solidFill>
              </a:rPr>
              <a:t> океану </a:t>
            </a:r>
            <a:r>
              <a:rPr lang="ru-RU" dirty="0" err="1" smtClean="0">
                <a:solidFill>
                  <a:srgbClr val="FF0000"/>
                </a:solidFill>
              </a:rPr>
              <a:t>впадають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віддаючи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разом </a:t>
            </a:r>
            <a:r>
              <a:rPr lang="ru-RU" dirty="0" err="1">
                <a:solidFill>
                  <a:srgbClr val="FF0000"/>
                </a:solidFill>
              </a:rPr>
              <a:t>близько</a:t>
            </a:r>
            <a:r>
              <a:rPr lang="ru-RU" dirty="0">
                <a:solidFill>
                  <a:srgbClr val="FF0000"/>
                </a:solidFill>
              </a:rPr>
              <a:t> 60% </a:t>
            </a:r>
            <a:r>
              <a:rPr lang="ru-RU" dirty="0" err="1">
                <a:solidFill>
                  <a:srgbClr val="FF0000"/>
                </a:solidFill>
              </a:rPr>
              <a:t>маси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материкових</a:t>
            </a:r>
            <a:r>
              <a:rPr lang="ru-RU" dirty="0">
                <a:solidFill>
                  <a:srgbClr val="FF0000"/>
                </a:solidFill>
              </a:rPr>
              <a:t> вод, </a:t>
            </a:r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стікають</a:t>
            </a:r>
            <a:r>
              <a:rPr lang="ru-RU" dirty="0">
                <a:solidFill>
                  <a:srgbClr val="FF0000"/>
                </a:solidFill>
              </a:rPr>
              <a:t> до </a:t>
            </a:r>
            <a:r>
              <a:rPr lang="ru-RU" dirty="0" err="1" smtClean="0">
                <a:solidFill>
                  <a:srgbClr val="FF0000"/>
                </a:solidFill>
              </a:rPr>
              <a:t>Світового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океану.</a:t>
            </a:r>
            <a:endParaRPr lang="uk-UA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9332"/>
            <a:ext cx="12192001" cy="6488668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6703100" y="369332"/>
            <a:ext cx="3526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Дон (Росія)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788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121719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До </a:t>
            </a:r>
            <a:r>
              <a:rPr lang="ru-RU" dirty="0" err="1" smtClean="0">
                <a:solidFill>
                  <a:srgbClr val="FF0000"/>
                </a:solidFill>
              </a:rPr>
              <a:t>Атлантичного</a:t>
            </a:r>
            <a:r>
              <a:rPr lang="ru-RU" dirty="0" smtClean="0">
                <a:solidFill>
                  <a:srgbClr val="FF0000"/>
                </a:solidFill>
              </a:rPr>
              <a:t> океану </a:t>
            </a:r>
            <a:r>
              <a:rPr lang="ru-RU" dirty="0" err="1" smtClean="0">
                <a:solidFill>
                  <a:srgbClr val="FF0000"/>
                </a:solidFill>
              </a:rPr>
              <a:t>впадають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віддаючи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разом </a:t>
            </a:r>
            <a:r>
              <a:rPr lang="ru-RU" dirty="0" err="1">
                <a:solidFill>
                  <a:srgbClr val="FF0000"/>
                </a:solidFill>
              </a:rPr>
              <a:t>близько</a:t>
            </a:r>
            <a:r>
              <a:rPr lang="ru-RU" dirty="0">
                <a:solidFill>
                  <a:srgbClr val="FF0000"/>
                </a:solidFill>
              </a:rPr>
              <a:t> 60% </a:t>
            </a:r>
            <a:r>
              <a:rPr lang="ru-RU" dirty="0" err="1">
                <a:solidFill>
                  <a:srgbClr val="FF0000"/>
                </a:solidFill>
              </a:rPr>
              <a:t>маси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материкових</a:t>
            </a:r>
            <a:r>
              <a:rPr lang="ru-RU" dirty="0">
                <a:solidFill>
                  <a:srgbClr val="FF0000"/>
                </a:solidFill>
              </a:rPr>
              <a:t> вод, </a:t>
            </a:r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стікають</a:t>
            </a:r>
            <a:r>
              <a:rPr lang="ru-RU" dirty="0">
                <a:solidFill>
                  <a:srgbClr val="FF0000"/>
                </a:solidFill>
              </a:rPr>
              <a:t> до </a:t>
            </a:r>
            <a:r>
              <a:rPr lang="ru-RU" dirty="0" err="1" smtClean="0">
                <a:solidFill>
                  <a:srgbClr val="FF0000"/>
                </a:solidFill>
              </a:rPr>
              <a:t>Світового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океану.</a:t>
            </a:r>
            <a:endParaRPr lang="uk-UA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9332"/>
            <a:ext cx="12171923" cy="6488668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2048093" y="276999"/>
            <a:ext cx="94588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Маккензі (північ США, Канада)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615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121719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До </a:t>
            </a:r>
            <a:r>
              <a:rPr lang="ru-RU" dirty="0" err="1" smtClean="0">
                <a:solidFill>
                  <a:srgbClr val="FF0000"/>
                </a:solidFill>
              </a:rPr>
              <a:t>Атлантичного</a:t>
            </a:r>
            <a:r>
              <a:rPr lang="ru-RU" dirty="0" smtClean="0">
                <a:solidFill>
                  <a:srgbClr val="FF0000"/>
                </a:solidFill>
              </a:rPr>
              <a:t> океану </a:t>
            </a:r>
            <a:r>
              <a:rPr lang="ru-RU" dirty="0" err="1" smtClean="0">
                <a:solidFill>
                  <a:srgbClr val="FF0000"/>
                </a:solidFill>
              </a:rPr>
              <a:t>впадають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віддаючи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разом </a:t>
            </a:r>
            <a:r>
              <a:rPr lang="ru-RU" dirty="0" err="1">
                <a:solidFill>
                  <a:srgbClr val="FF0000"/>
                </a:solidFill>
              </a:rPr>
              <a:t>близько</a:t>
            </a:r>
            <a:r>
              <a:rPr lang="ru-RU" dirty="0">
                <a:solidFill>
                  <a:srgbClr val="FF0000"/>
                </a:solidFill>
              </a:rPr>
              <a:t> 60% </a:t>
            </a:r>
            <a:r>
              <a:rPr lang="ru-RU" dirty="0" err="1">
                <a:solidFill>
                  <a:srgbClr val="FF0000"/>
                </a:solidFill>
              </a:rPr>
              <a:t>маси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материкових</a:t>
            </a:r>
            <a:r>
              <a:rPr lang="ru-RU" dirty="0">
                <a:solidFill>
                  <a:srgbClr val="FF0000"/>
                </a:solidFill>
              </a:rPr>
              <a:t> вод, </a:t>
            </a:r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стікають</a:t>
            </a:r>
            <a:r>
              <a:rPr lang="ru-RU" dirty="0">
                <a:solidFill>
                  <a:srgbClr val="FF0000"/>
                </a:solidFill>
              </a:rPr>
              <a:t> до </a:t>
            </a:r>
            <a:r>
              <a:rPr lang="ru-RU" dirty="0" err="1" smtClean="0">
                <a:solidFill>
                  <a:srgbClr val="FF0000"/>
                </a:solidFill>
              </a:rPr>
              <a:t>Світового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океану.</a:t>
            </a:r>
            <a:endParaRPr lang="uk-UA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9332"/>
            <a:ext cx="12171923" cy="6616084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1058399" y="369332"/>
            <a:ext cx="10055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Річка святого Лаврентія (Канада)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017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0" y="0"/>
            <a:ext cx="121719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До </a:t>
            </a:r>
            <a:r>
              <a:rPr lang="ru-RU" dirty="0" err="1" smtClean="0">
                <a:solidFill>
                  <a:srgbClr val="FF0000"/>
                </a:solidFill>
              </a:rPr>
              <a:t>Атлантичного</a:t>
            </a:r>
            <a:r>
              <a:rPr lang="ru-RU" dirty="0" smtClean="0">
                <a:solidFill>
                  <a:srgbClr val="FF0000"/>
                </a:solidFill>
              </a:rPr>
              <a:t> океану </a:t>
            </a:r>
            <a:r>
              <a:rPr lang="ru-RU" dirty="0" err="1" smtClean="0">
                <a:solidFill>
                  <a:srgbClr val="FF0000"/>
                </a:solidFill>
              </a:rPr>
              <a:t>впадають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віддаючи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разом </a:t>
            </a:r>
            <a:r>
              <a:rPr lang="ru-RU" dirty="0" err="1">
                <a:solidFill>
                  <a:srgbClr val="FF0000"/>
                </a:solidFill>
              </a:rPr>
              <a:t>близько</a:t>
            </a:r>
            <a:r>
              <a:rPr lang="ru-RU" dirty="0">
                <a:solidFill>
                  <a:srgbClr val="FF0000"/>
                </a:solidFill>
              </a:rPr>
              <a:t> 60% </a:t>
            </a:r>
            <a:r>
              <a:rPr lang="ru-RU" dirty="0" err="1">
                <a:solidFill>
                  <a:srgbClr val="FF0000"/>
                </a:solidFill>
              </a:rPr>
              <a:t>маси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материкових</a:t>
            </a:r>
            <a:r>
              <a:rPr lang="ru-RU" dirty="0">
                <a:solidFill>
                  <a:srgbClr val="FF0000"/>
                </a:solidFill>
              </a:rPr>
              <a:t> вод, </a:t>
            </a:r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стікають</a:t>
            </a:r>
            <a:r>
              <a:rPr lang="ru-RU" dirty="0">
                <a:solidFill>
                  <a:srgbClr val="FF0000"/>
                </a:solidFill>
              </a:rPr>
              <a:t> до </a:t>
            </a:r>
            <a:r>
              <a:rPr lang="ru-RU" dirty="0" err="1" smtClean="0">
                <a:solidFill>
                  <a:srgbClr val="FF0000"/>
                </a:solidFill>
              </a:rPr>
              <a:t>Світового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океану.</a:t>
            </a:r>
            <a:endParaRPr lang="uk-UA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8"/>
          <a:stretch/>
        </p:blipFill>
        <p:spPr>
          <a:xfrm>
            <a:off x="0" y="449704"/>
            <a:ext cx="12171922" cy="6408295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6733833" y="449704"/>
            <a:ext cx="4704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Міссісіпі (США)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97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79749" y="-30460"/>
            <a:ext cx="11432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i="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Атлантичний</a:t>
            </a:r>
            <a:r>
              <a:rPr lang="ru-RU" sz="4000" i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океан </a:t>
            </a:r>
          </a:p>
          <a:p>
            <a:pPr algn="ctr"/>
            <a:r>
              <a:rPr lang="ru-RU" sz="2400" b="1" i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другий</a:t>
            </a:r>
            <a:r>
              <a:rPr lang="ru-RU" sz="24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за величиною, </a:t>
            </a:r>
            <a:r>
              <a:rPr lang="ru-RU" sz="2400" b="1" i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після</a:t>
            </a:r>
            <a:r>
              <a:rPr lang="ru-RU" sz="24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 </a:t>
            </a:r>
            <a:r>
              <a:rPr lang="ru-RU" sz="2400" b="1" i="0" strike="noStrik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Тихого океану, океан на </a:t>
            </a:r>
            <a:r>
              <a:rPr lang="ru-RU" sz="2400" b="1" i="0" strike="noStrike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Землі</a:t>
            </a:r>
            <a:r>
              <a:rPr lang="ru-RU" sz="24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 </a:t>
            </a:r>
            <a:endParaRPr lang="uk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0" y="928431"/>
            <a:ext cx="12201993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200" b="1" i="1" dirty="0" smtClean="0"/>
              <a:t>Східною межею Атлантичного океану є береги Євразії та Африки, західною — Північної та Південної Америки, південною — Антарктиди. Також на сході межує з Індійським океаном, на заході — з Тихим, на півночі — з Північним Льодовитим.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sz="1050" b="1" i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200" b="1" i="1" dirty="0" smtClean="0"/>
              <a:t>В цих межах площа океану — 91,7 млн. км², середня глибина — 3 926 м, об'єм — 337 541 тис. км³.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sz="1050" b="1" i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200" b="1" i="1" dirty="0" smtClean="0"/>
              <a:t>В північній півкулі зосереджені моря Атлантичного океану: Балтійське, Північне, Середземне, Чорне, Карибське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sz="1050" b="1" i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200" b="1" i="1" dirty="0" err="1" smtClean="0"/>
              <a:t>Панамський</a:t>
            </a:r>
            <a:r>
              <a:rPr lang="ru-RU" sz="2200" b="1" i="1" dirty="0" smtClean="0"/>
              <a:t> канал </a:t>
            </a:r>
            <a:r>
              <a:rPr lang="ru-RU" sz="2200" b="1" i="1" dirty="0" err="1" smtClean="0"/>
              <a:t>сполучає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Атлантичний</a:t>
            </a:r>
            <a:r>
              <a:rPr lang="ru-RU" sz="2200" b="1" i="1" dirty="0" smtClean="0"/>
              <a:t> океан з Тихим, а </a:t>
            </a:r>
            <a:r>
              <a:rPr lang="ru-RU" sz="2200" b="1" i="1" dirty="0" err="1" smtClean="0"/>
              <a:t>Суецький</a:t>
            </a:r>
            <a:r>
              <a:rPr lang="ru-RU" sz="2200" b="1" i="1" dirty="0" smtClean="0"/>
              <a:t> — з </a:t>
            </a:r>
            <a:r>
              <a:rPr lang="ru-RU" sz="2200" b="1" i="1" dirty="0" err="1" smtClean="0"/>
              <a:t>Індійським</a:t>
            </a:r>
            <a:r>
              <a:rPr lang="ru-RU" sz="2200" b="1" i="1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050" b="1" i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200" b="1" i="1" dirty="0" err="1" smtClean="0"/>
              <a:t>Атлантичний</a:t>
            </a:r>
            <a:r>
              <a:rPr lang="ru-RU" sz="2200" b="1" i="1" dirty="0" smtClean="0"/>
              <a:t> океан — </a:t>
            </a:r>
            <a:r>
              <a:rPr lang="ru-RU" sz="2200" b="1" i="1" dirty="0" err="1" smtClean="0"/>
              <a:t>найсолоніший</a:t>
            </a:r>
            <a:r>
              <a:rPr lang="ru-RU" sz="2200" b="1" i="1" dirty="0" smtClean="0"/>
              <a:t> у </a:t>
            </a:r>
            <a:r>
              <a:rPr lang="ru-RU" sz="2200" b="1" i="1" dirty="0" err="1" smtClean="0"/>
              <a:t>Світовому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океані</a:t>
            </a:r>
            <a:r>
              <a:rPr lang="ru-RU" sz="2200" b="1" i="1" dirty="0" smtClean="0"/>
              <a:t>, але в </a:t>
            </a:r>
            <a:r>
              <a:rPr lang="ru-RU" sz="2200" b="1" i="1" dirty="0" err="1" smtClean="0"/>
              <a:t>різних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його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частинах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солоність</a:t>
            </a:r>
            <a:r>
              <a:rPr lang="ru-RU" sz="2200" b="1" i="1" dirty="0" smtClean="0"/>
              <a:t> вод </a:t>
            </a:r>
            <a:r>
              <a:rPr lang="ru-RU" sz="2200" b="1" i="1" dirty="0" err="1" smtClean="0"/>
              <a:t>неоднакова</a:t>
            </a:r>
            <a:r>
              <a:rPr lang="ru-RU" sz="2200" b="1" i="1" dirty="0" smtClean="0"/>
              <a:t>. </a:t>
            </a:r>
            <a:r>
              <a:rPr lang="ru-RU" sz="2200" b="1" i="1" dirty="0" err="1" smtClean="0"/>
              <a:t>Найбільшою</a:t>
            </a:r>
            <a:r>
              <a:rPr lang="ru-RU" sz="2200" b="1" i="1" dirty="0" smtClean="0"/>
              <a:t> вона є в </a:t>
            </a:r>
            <a:r>
              <a:rPr lang="ru-RU" sz="2200" b="1" i="1" dirty="0" err="1" smtClean="0"/>
              <a:t>тропічних</a:t>
            </a:r>
            <a:r>
              <a:rPr lang="ru-RU" sz="2200" b="1" i="1" dirty="0" smtClean="0"/>
              <a:t> широтах — 37%о. У </a:t>
            </a:r>
            <a:r>
              <a:rPr lang="ru-RU" sz="2200" b="1" i="1" dirty="0" err="1" smtClean="0"/>
              <a:t>місцях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впадіння</a:t>
            </a:r>
            <a:r>
              <a:rPr lang="ru-RU" sz="2200" b="1" i="1" dirty="0" smtClean="0"/>
              <a:t> в океан </a:t>
            </a:r>
            <a:r>
              <a:rPr lang="ru-RU" sz="2200" b="1" i="1" dirty="0" err="1" smtClean="0"/>
              <a:t>потужних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річок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солоність</a:t>
            </a:r>
            <a:r>
              <a:rPr lang="ru-RU" sz="2200" b="1" i="1" dirty="0" smtClean="0"/>
              <a:t> вод океану </a:t>
            </a:r>
            <a:r>
              <a:rPr lang="ru-RU" sz="2200" b="1" i="1" dirty="0" err="1" smtClean="0"/>
              <a:t>знижується</a:t>
            </a:r>
            <a:r>
              <a:rPr lang="ru-RU" sz="2200" b="1" i="1" dirty="0" smtClean="0"/>
              <a:t> до 18%о, а в </a:t>
            </a:r>
            <a:r>
              <a:rPr lang="ru-RU" sz="2200" b="1" i="1" dirty="0" err="1" smtClean="0"/>
              <a:t>Балтійському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морі</a:t>
            </a:r>
            <a:r>
              <a:rPr lang="ru-RU" sz="2200" b="1" i="1" dirty="0" smtClean="0"/>
              <a:t> вона становить </a:t>
            </a:r>
            <a:r>
              <a:rPr lang="ru-RU" sz="2200" b="1" i="1" dirty="0" err="1" smtClean="0"/>
              <a:t>тільки</a:t>
            </a:r>
            <a:r>
              <a:rPr lang="ru-RU" sz="2200" b="1" i="1" dirty="0" smtClean="0"/>
              <a:t> 8%о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050" b="1" i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200" b="1" i="1" dirty="0"/>
              <a:t>Т</a:t>
            </a:r>
            <a:r>
              <a:rPr lang="ru-RU" sz="2200" b="1" i="1" dirty="0" smtClean="0"/>
              <a:t>емпература </a:t>
            </a:r>
            <a:r>
              <a:rPr lang="ru-RU" sz="2200" b="1" i="1" dirty="0" err="1" smtClean="0"/>
              <a:t>поверхневих</a:t>
            </a:r>
            <a:r>
              <a:rPr lang="ru-RU" sz="2200" b="1" i="1" dirty="0" smtClean="0"/>
              <a:t> вод у </a:t>
            </a:r>
            <a:r>
              <a:rPr lang="ru-RU" sz="2200" b="1" i="1" dirty="0" err="1" smtClean="0"/>
              <a:t>центральній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частині</a:t>
            </a:r>
            <a:r>
              <a:rPr lang="ru-RU" sz="2200" b="1" i="1" dirty="0" smtClean="0"/>
              <a:t> Атлантики </a:t>
            </a:r>
            <a:r>
              <a:rPr lang="ru-RU" sz="2200" b="1" i="1" dirty="0" err="1" smtClean="0"/>
              <a:t>досягає</a:t>
            </a:r>
            <a:r>
              <a:rPr lang="ru-RU" sz="2200" b="1" i="1" dirty="0" smtClean="0"/>
              <a:t> +28°С. На </a:t>
            </a:r>
            <a:r>
              <a:rPr lang="ru-RU" sz="2200" b="1" i="1" dirty="0" err="1" smtClean="0"/>
              <a:t>крайніх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півночі</a:t>
            </a:r>
            <a:r>
              <a:rPr lang="ru-RU" sz="2200" b="1" i="1" dirty="0" smtClean="0"/>
              <a:t> та </a:t>
            </a:r>
            <a:r>
              <a:rPr lang="ru-RU" sz="2200" b="1" i="1" dirty="0" err="1" smtClean="0"/>
              <a:t>півдні</a:t>
            </a:r>
            <a:r>
              <a:rPr lang="ru-RU" sz="2200" b="1" i="1" dirty="0" smtClean="0"/>
              <a:t> Атлантики вона становить </a:t>
            </a:r>
            <a:r>
              <a:rPr lang="ru-RU" sz="2200" b="1" i="1" dirty="0" err="1" smtClean="0"/>
              <a:t>нижче</a:t>
            </a:r>
            <a:r>
              <a:rPr lang="ru-RU" sz="2200" b="1" i="1" dirty="0" smtClean="0"/>
              <a:t> 0°С. Особливо </a:t>
            </a:r>
            <a:r>
              <a:rPr lang="ru-RU" sz="2200" b="1" i="1" dirty="0" err="1" smtClean="0"/>
              <a:t>суворий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океанічний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клімат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біля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узбережжя</a:t>
            </a:r>
            <a:r>
              <a:rPr lang="ru-RU" sz="2200" b="1" i="1" dirty="0" smtClean="0"/>
              <a:t> </a:t>
            </a:r>
            <a:r>
              <a:rPr lang="ru-RU" sz="2200" b="1" i="1" dirty="0" err="1" smtClean="0"/>
              <a:t>Антарктиди</a:t>
            </a:r>
            <a:r>
              <a:rPr lang="ru-RU" sz="2200" b="1" i="1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sz="24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39498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121719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До </a:t>
            </a:r>
            <a:r>
              <a:rPr lang="ru-RU" dirty="0" err="1" smtClean="0">
                <a:solidFill>
                  <a:srgbClr val="FF0000"/>
                </a:solidFill>
              </a:rPr>
              <a:t>Атлантичного</a:t>
            </a:r>
            <a:r>
              <a:rPr lang="ru-RU" dirty="0" smtClean="0">
                <a:solidFill>
                  <a:srgbClr val="FF0000"/>
                </a:solidFill>
              </a:rPr>
              <a:t> океану </a:t>
            </a:r>
            <a:r>
              <a:rPr lang="ru-RU" dirty="0" err="1" smtClean="0">
                <a:solidFill>
                  <a:srgbClr val="FF0000"/>
                </a:solidFill>
              </a:rPr>
              <a:t>впадають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віддаючи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разом </a:t>
            </a:r>
            <a:r>
              <a:rPr lang="ru-RU" dirty="0" err="1">
                <a:solidFill>
                  <a:srgbClr val="FF0000"/>
                </a:solidFill>
              </a:rPr>
              <a:t>близько</a:t>
            </a:r>
            <a:r>
              <a:rPr lang="ru-RU" dirty="0">
                <a:solidFill>
                  <a:srgbClr val="FF0000"/>
                </a:solidFill>
              </a:rPr>
              <a:t> 60% </a:t>
            </a:r>
            <a:r>
              <a:rPr lang="ru-RU" dirty="0" err="1">
                <a:solidFill>
                  <a:srgbClr val="FF0000"/>
                </a:solidFill>
              </a:rPr>
              <a:t>маси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материкових</a:t>
            </a:r>
            <a:r>
              <a:rPr lang="ru-RU" dirty="0">
                <a:solidFill>
                  <a:srgbClr val="FF0000"/>
                </a:solidFill>
              </a:rPr>
              <a:t> вод, </a:t>
            </a:r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стікають</a:t>
            </a:r>
            <a:r>
              <a:rPr lang="ru-RU" dirty="0">
                <a:solidFill>
                  <a:srgbClr val="FF0000"/>
                </a:solidFill>
              </a:rPr>
              <a:t> до </a:t>
            </a:r>
            <a:r>
              <a:rPr lang="ru-RU" dirty="0" err="1" smtClean="0">
                <a:solidFill>
                  <a:srgbClr val="FF0000"/>
                </a:solidFill>
              </a:rPr>
              <a:t>Світового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океану.</a:t>
            </a:r>
            <a:endParaRPr lang="uk-UA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9332"/>
            <a:ext cx="12192001" cy="6488668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2568881" y="276999"/>
            <a:ext cx="8417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Нігер (Гвінея, Малі, Нігерія)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16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121719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До </a:t>
            </a:r>
            <a:r>
              <a:rPr lang="ru-RU" dirty="0" err="1" smtClean="0">
                <a:solidFill>
                  <a:srgbClr val="FF0000"/>
                </a:solidFill>
              </a:rPr>
              <a:t>Атлантичного</a:t>
            </a:r>
            <a:r>
              <a:rPr lang="ru-RU" dirty="0" smtClean="0">
                <a:solidFill>
                  <a:srgbClr val="FF0000"/>
                </a:solidFill>
              </a:rPr>
              <a:t> океану </a:t>
            </a:r>
            <a:r>
              <a:rPr lang="ru-RU" dirty="0" err="1" smtClean="0">
                <a:solidFill>
                  <a:srgbClr val="FF0000"/>
                </a:solidFill>
              </a:rPr>
              <a:t>впадають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віддаючи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разом </a:t>
            </a:r>
            <a:r>
              <a:rPr lang="ru-RU" dirty="0" err="1">
                <a:solidFill>
                  <a:srgbClr val="FF0000"/>
                </a:solidFill>
              </a:rPr>
              <a:t>близько</a:t>
            </a:r>
            <a:r>
              <a:rPr lang="ru-RU" dirty="0">
                <a:solidFill>
                  <a:srgbClr val="FF0000"/>
                </a:solidFill>
              </a:rPr>
              <a:t> 60% </a:t>
            </a:r>
            <a:r>
              <a:rPr lang="ru-RU" dirty="0" err="1">
                <a:solidFill>
                  <a:srgbClr val="FF0000"/>
                </a:solidFill>
              </a:rPr>
              <a:t>маси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материкових</a:t>
            </a:r>
            <a:r>
              <a:rPr lang="ru-RU" dirty="0">
                <a:solidFill>
                  <a:srgbClr val="FF0000"/>
                </a:solidFill>
              </a:rPr>
              <a:t> вод, </a:t>
            </a:r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стікають</a:t>
            </a:r>
            <a:r>
              <a:rPr lang="ru-RU" dirty="0">
                <a:solidFill>
                  <a:srgbClr val="FF0000"/>
                </a:solidFill>
              </a:rPr>
              <a:t> до </a:t>
            </a:r>
            <a:r>
              <a:rPr lang="ru-RU" dirty="0" err="1" smtClean="0">
                <a:solidFill>
                  <a:srgbClr val="FF0000"/>
                </a:solidFill>
              </a:rPr>
              <a:t>Світового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океану.</a:t>
            </a:r>
            <a:endParaRPr lang="uk-UA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6"/>
          <a:stretch/>
        </p:blipFill>
        <p:spPr>
          <a:xfrm>
            <a:off x="0" y="464694"/>
            <a:ext cx="12171922" cy="6393305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4134837" y="636763"/>
            <a:ext cx="6694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Конго (Конго, Ангола)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35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121719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До </a:t>
            </a:r>
            <a:r>
              <a:rPr lang="ru-RU" dirty="0" err="1" smtClean="0">
                <a:solidFill>
                  <a:srgbClr val="FF0000"/>
                </a:solidFill>
              </a:rPr>
              <a:t>Атлантичного</a:t>
            </a:r>
            <a:r>
              <a:rPr lang="ru-RU" dirty="0" smtClean="0">
                <a:solidFill>
                  <a:srgbClr val="FF0000"/>
                </a:solidFill>
              </a:rPr>
              <a:t> океану </a:t>
            </a:r>
            <a:r>
              <a:rPr lang="ru-RU" dirty="0" err="1" smtClean="0">
                <a:solidFill>
                  <a:srgbClr val="FF0000"/>
                </a:solidFill>
              </a:rPr>
              <a:t>впадають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віддаючи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разом </a:t>
            </a:r>
            <a:r>
              <a:rPr lang="ru-RU" dirty="0" err="1">
                <a:solidFill>
                  <a:srgbClr val="FF0000"/>
                </a:solidFill>
              </a:rPr>
              <a:t>близько</a:t>
            </a:r>
            <a:r>
              <a:rPr lang="ru-RU" dirty="0">
                <a:solidFill>
                  <a:srgbClr val="FF0000"/>
                </a:solidFill>
              </a:rPr>
              <a:t> 60% </a:t>
            </a:r>
            <a:r>
              <a:rPr lang="ru-RU" dirty="0" err="1">
                <a:solidFill>
                  <a:srgbClr val="FF0000"/>
                </a:solidFill>
              </a:rPr>
              <a:t>маси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материкових</a:t>
            </a:r>
            <a:r>
              <a:rPr lang="ru-RU" dirty="0">
                <a:solidFill>
                  <a:srgbClr val="FF0000"/>
                </a:solidFill>
              </a:rPr>
              <a:t> вод, </a:t>
            </a:r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стікають</a:t>
            </a:r>
            <a:r>
              <a:rPr lang="ru-RU" dirty="0">
                <a:solidFill>
                  <a:srgbClr val="FF0000"/>
                </a:solidFill>
              </a:rPr>
              <a:t> до </a:t>
            </a:r>
            <a:r>
              <a:rPr lang="ru-RU" dirty="0" err="1" smtClean="0">
                <a:solidFill>
                  <a:srgbClr val="FF0000"/>
                </a:solidFill>
              </a:rPr>
              <a:t>Світового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океану.</a:t>
            </a:r>
            <a:endParaRPr lang="uk-UA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9332"/>
            <a:ext cx="12171923" cy="6488668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4550292" y="5825752"/>
            <a:ext cx="4212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Ніл (Африка</a:t>
            </a:r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35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121719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До </a:t>
            </a:r>
            <a:r>
              <a:rPr lang="ru-RU" dirty="0" err="1" smtClean="0">
                <a:solidFill>
                  <a:srgbClr val="FF0000"/>
                </a:solidFill>
              </a:rPr>
              <a:t>Атлантичного</a:t>
            </a:r>
            <a:r>
              <a:rPr lang="ru-RU" dirty="0" smtClean="0">
                <a:solidFill>
                  <a:srgbClr val="FF0000"/>
                </a:solidFill>
              </a:rPr>
              <a:t> океану </a:t>
            </a:r>
            <a:r>
              <a:rPr lang="ru-RU" dirty="0" err="1" smtClean="0">
                <a:solidFill>
                  <a:srgbClr val="FF0000"/>
                </a:solidFill>
              </a:rPr>
              <a:t>впадають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віддаючи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разом </a:t>
            </a:r>
            <a:r>
              <a:rPr lang="ru-RU" dirty="0" err="1">
                <a:solidFill>
                  <a:srgbClr val="FF0000"/>
                </a:solidFill>
              </a:rPr>
              <a:t>близько</a:t>
            </a:r>
            <a:r>
              <a:rPr lang="ru-RU" dirty="0">
                <a:solidFill>
                  <a:srgbClr val="FF0000"/>
                </a:solidFill>
              </a:rPr>
              <a:t> 60% </a:t>
            </a:r>
            <a:r>
              <a:rPr lang="ru-RU" dirty="0" err="1">
                <a:solidFill>
                  <a:srgbClr val="FF0000"/>
                </a:solidFill>
              </a:rPr>
              <a:t>маси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материкових</a:t>
            </a:r>
            <a:r>
              <a:rPr lang="ru-RU" dirty="0">
                <a:solidFill>
                  <a:srgbClr val="FF0000"/>
                </a:solidFill>
              </a:rPr>
              <a:t> вод, </a:t>
            </a:r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стікають</a:t>
            </a:r>
            <a:r>
              <a:rPr lang="ru-RU" dirty="0">
                <a:solidFill>
                  <a:srgbClr val="FF0000"/>
                </a:solidFill>
              </a:rPr>
              <a:t> до </a:t>
            </a:r>
            <a:r>
              <a:rPr lang="ru-RU" dirty="0" err="1" smtClean="0">
                <a:solidFill>
                  <a:srgbClr val="FF0000"/>
                </a:solidFill>
              </a:rPr>
              <a:t>Світового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океану.</a:t>
            </a:r>
            <a:endParaRPr lang="uk-UA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/>
          <a:stretch/>
        </p:blipFill>
        <p:spPr>
          <a:xfrm>
            <a:off x="0" y="434715"/>
            <a:ext cx="12171922" cy="6423285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2091004" y="434715"/>
            <a:ext cx="9492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Оріноко (Колумбія, Венесуела)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263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5502"/>
            <a:ext cx="12192001" cy="6352498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" y="505502"/>
            <a:ext cx="12191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Парана (Бразилія, Парагвай, Аргентина)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0" y="0"/>
            <a:ext cx="121719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До </a:t>
            </a:r>
            <a:r>
              <a:rPr lang="ru-RU" dirty="0" err="1" smtClean="0">
                <a:solidFill>
                  <a:srgbClr val="FF0000"/>
                </a:solidFill>
              </a:rPr>
              <a:t>Атлантичного</a:t>
            </a:r>
            <a:r>
              <a:rPr lang="ru-RU" dirty="0" smtClean="0">
                <a:solidFill>
                  <a:srgbClr val="FF0000"/>
                </a:solidFill>
              </a:rPr>
              <a:t> океану </a:t>
            </a:r>
            <a:r>
              <a:rPr lang="ru-RU" dirty="0" err="1" smtClean="0">
                <a:solidFill>
                  <a:srgbClr val="FF0000"/>
                </a:solidFill>
              </a:rPr>
              <a:t>впадають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віддаючи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разом </a:t>
            </a:r>
            <a:r>
              <a:rPr lang="ru-RU" dirty="0" err="1">
                <a:solidFill>
                  <a:srgbClr val="FF0000"/>
                </a:solidFill>
              </a:rPr>
              <a:t>близько</a:t>
            </a:r>
            <a:r>
              <a:rPr lang="ru-RU" dirty="0">
                <a:solidFill>
                  <a:srgbClr val="FF0000"/>
                </a:solidFill>
              </a:rPr>
              <a:t> 60% </a:t>
            </a:r>
            <a:r>
              <a:rPr lang="ru-RU" dirty="0" err="1">
                <a:solidFill>
                  <a:srgbClr val="FF0000"/>
                </a:solidFill>
              </a:rPr>
              <a:t>маси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материкових</a:t>
            </a:r>
            <a:r>
              <a:rPr lang="ru-RU" dirty="0">
                <a:solidFill>
                  <a:srgbClr val="FF0000"/>
                </a:solidFill>
              </a:rPr>
              <a:t> вод, </a:t>
            </a:r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стікають</a:t>
            </a:r>
            <a:r>
              <a:rPr lang="ru-RU" dirty="0">
                <a:solidFill>
                  <a:srgbClr val="FF0000"/>
                </a:solidFill>
              </a:rPr>
              <a:t> до </a:t>
            </a:r>
            <a:r>
              <a:rPr lang="ru-RU" dirty="0" err="1" smtClean="0">
                <a:solidFill>
                  <a:srgbClr val="FF0000"/>
                </a:solidFill>
              </a:rPr>
              <a:t>Світового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океану.</a:t>
            </a:r>
            <a:endParaRPr lang="uk-UA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234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939"/>
            <a:ext cx="12192000" cy="6442665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6391904" y="450173"/>
            <a:ext cx="5478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Рейн (Німеччина)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0" y="0"/>
            <a:ext cx="121719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До </a:t>
            </a:r>
            <a:r>
              <a:rPr lang="ru-RU" dirty="0" err="1" smtClean="0">
                <a:solidFill>
                  <a:srgbClr val="FF0000"/>
                </a:solidFill>
              </a:rPr>
              <a:t>Атлантичного</a:t>
            </a:r>
            <a:r>
              <a:rPr lang="ru-RU" dirty="0" smtClean="0">
                <a:solidFill>
                  <a:srgbClr val="FF0000"/>
                </a:solidFill>
              </a:rPr>
              <a:t> океану </a:t>
            </a:r>
            <a:r>
              <a:rPr lang="ru-RU" dirty="0" err="1" smtClean="0">
                <a:solidFill>
                  <a:srgbClr val="FF0000"/>
                </a:solidFill>
              </a:rPr>
              <a:t>впадають</a:t>
            </a:r>
            <a:r>
              <a:rPr lang="ru-RU" dirty="0" smtClean="0">
                <a:solidFill>
                  <a:srgbClr val="FF0000"/>
                </a:solidFill>
              </a:rPr>
              <a:t>, </a:t>
            </a:r>
            <a:r>
              <a:rPr lang="ru-RU" dirty="0" err="1" smtClean="0">
                <a:solidFill>
                  <a:srgbClr val="FF0000"/>
                </a:solidFill>
              </a:rPr>
              <a:t>віддаючи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разом </a:t>
            </a:r>
            <a:r>
              <a:rPr lang="ru-RU" dirty="0" err="1">
                <a:solidFill>
                  <a:srgbClr val="FF0000"/>
                </a:solidFill>
              </a:rPr>
              <a:t>близько</a:t>
            </a:r>
            <a:r>
              <a:rPr lang="ru-RU" dirty="0">
                <a:solidFill>
                  <a:srgbClr val="FF0000"/>
                </a:solidFill>
              </a:rPr>
              <a:t> 60% </a:t>
            </a:r>
            <a:r>
              <a:rPr lang="ru-RU" dirty="0" err="1">
                <a:solidFill>
                  <a:srgbClr val="FF0000"/>
                </a:solidFill>
              </a:rPr>
              <a:t>маси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материкових</a:t>
            </a:r>
            <a:r>
              <a:rPr lang="ru-RU" dirty="0">
                <a:solidFill>
                  <a:srgbClr val="FF0000"/>
                </a:solidFill>
              </a:rPr>
              <a:t> вод, </a:t>
            </a:r>
            <a:r>
              <a:rPr lang="ru-RU" dirty="0" err="1">
                <a:solidFill>
                  <a:srgbClr val="FF0000"/>
                </a:solidFill>
              </a:rPr>
              <a:t>що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стікають</a:t>
            </a:r>
            <a:r>
              <a:rPr lang="ru-RU" dirty="0">
                <a:solidFill>
                  <a:srgbClr val="FF0000"/>
                </a:solidFill>
              </a:rPr>
              <a:t> до </a:t>
            </a:r>
            <a:r>
              <a:rPr lang="ru-RU" dirty="0" err="1" smtClean="0">
                <a:solidFill>
                  <a:srgbClr val="FF0000"/>
                </a:solidFill>
              </a:rPr>
              <a:t>Світового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океану.</a:t>
            </a:r>
            <a:endParaRPr lang="uk-UA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8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404735" y="149184"/>
            <a:ext cx="1151244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600" b="1" dirty="0" smtClean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Рослинний і тваринний світ </a:t>
            </a:r>
          </a:p>
          <a:p>
            <a:pPr algn="ctr"/>
            <a:r>
              <a:rPr lang="uk-UA" sz="6600" b="1" dirty="0" smtClean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Атлантичного океану</a:t>
            </a:r>
            <a:endParaRPr lang="uk-UA" sz="6600" b="1" dirty="0">
              <a:ln w="2857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9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08"/>
          <a:stretch/>
        </p:blipFill>
        <p:spPr>
          <a:xfrm>
            <a:off x="0" y="0"/>
            <a:ext cx="8282609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7692050" y="0"/>
            <a:ext cx="44999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Динофлагелят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640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-1" y="0"/>
            <a:ext cx="1219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Червоний прилив, викликаний цвітінням </a:t>
            </a:r>
            <a:r>
              <a:rPr lang="uk-UA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динофлагеляту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749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2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7089962" y="132121"/>
            <a:ext cx="51020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Фукус</a:t>
            </a:r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(бурі водорості 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4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776341" y="44970"/>
            <a:ext cx="1030955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Межа Північного і Балтійського морів</a:t>
            </a:r>
          </a:p>
          <a:p>
            <a:pPr algn="ctr"/>
            <a:r>
              <a:rPr lang="uk-UA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(м. </a:t>
            </a:r>
            <a:r>
              <a:rPr lang="uk-UA" sz="48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Скаген</a:t>
            </a:r>
            <a:r>
              <a:rPr lang="uk-UA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Данія)</a:t>
            </a:r>
            <a:endParaRPr lang="uk-UA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252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0" y="0"/>
            <a:ext cx="49449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Саргасум</a:t>
            </a:r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(бурі водорості)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35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844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7209183" y="0"/>
            <a:ext cx="498281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Лесонія</a:t>
            </a:r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uk-UA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</a:t>
            </a:r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урі водорості)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506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72277" y="92765"/>
            <a:ext cx="81500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Валонія</a:t>
            </a:r>
            <a:r>
              <a:rPr lang="uk-UA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(зелені водорості)</a:t>
            </a:r>
            <a:endParaRPr lang="uk-UA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05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6"/>
          <a:stretch/>
        </p:blipFill>
        <p:spPr>
          <a:xfrm>
            <a:off x="-1" y="0"/>
            <a:ext cx="12192001" cy="6876726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21788" y="105616"/>
            <a:ext cx="8582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Каулерпа</a:t>
            </a:r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(зелені водорості)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05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732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4572000" y="158625"/>
            <a:ext cx="7644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Зостера</a:t>
            </a:r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(камка) морська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357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0" y="0"/>
            <a:ext cx="4792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Морський їжак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43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976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4966049" y="0"/>
            <a:ext cx="30554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Коралові </a:t>
            </a:r>
          </a:p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поліпи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809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11617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8913300" y="450173"/>
            <a:ext cx="2529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Медузи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278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4"/>
          <a:stretch/>
        </p:blipFill>
        <p:spPr>
          <a:xfrm>
            <a:off x="-1" y="0"/>
            <a:ext cx="12192001" cy="6861586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8759841" y="344155"/>
            <a:ext cx="20409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Краби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482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64289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229417" y="5645025"/>
            <a:ext cx="9268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Морська черепаха-</a:t>
            </a:r>
            <a:r>
              <a:rPr lang="uk-UA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тропіканка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52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744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-138442" y="0"/>
            <a:ext cx="121305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Місце зустрічі Карибського моря і </a:t>
            </a:r>
          </a:p>
          <a:p>
            <a:pPr algn="ctr"/>
            <a:r>
              <a:rPr lang="uk-UA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Атлантичного океану (о. </a:t>
            </a:r>
            <a:r>
              <a:rPr lang="uk-UA" sz="40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Ельютер</a:t>
            </a:r>
            <a:r>
              <a:rPr lang="uk-UA" sz="4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, Багами)</a:t>
            </a:r>
            <a:endParaRPr lang="uk-UA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90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5496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7100626" y="450173"/>
            <a:ext cx="4060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Летюча риба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152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0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2009040" y="185130"/>
            <a:ext cx="38541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Риба-папуга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47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0" y="0"/>
            <a:ext cx="3657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Риба-хірург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876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523452" y="291147"/>
            <a:ext cx="28231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Камбала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72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9031830" y="5432990"/>
            <a:ext cx="2000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Акули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65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" b="136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8480557" y="158625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Синій кит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92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85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641137" y="4677616"/>
            <a:ext cx="3091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Дельфіни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7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573833" y="516433"/>
            <a:ext cx="51342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Морський котик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754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39166" y="4770381"/>
            <a:ext cx="77264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Африканський ламантин</a:t>
            </a:r>
          </a:p>
          <a:p>
            <a:pPr algn="ctr"/>
            <a:r>
              <a:rPr lang="uk-UA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(морська корова)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44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8748"/>
            <a:ext cx="12192000" cy="6109252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8768932" y="5326973"/>
            <a:ext cx="2287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Лосось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183839" y="0"/>
            <a:ext cx="7824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ПРОМИСЛОВЕ ЗНАЧЕННЯ</a:t>
            </a:r>
            <a:endParaRPr lang="uk-UA" sz="5400" b="1" i="1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2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5800440" y="5065958"/>
            <a:ext cx="58376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Панамський канал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04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374"/>
            <a:ext cx="12192000" cy="5989983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538053" y="1550103"/>
            <a:ext cx="1998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Тріска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183839" y="0"/>
            <a:ext cx="7824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ПРОМИСЛОВЕ ЗНАЧЕННЯ</a:t>
            </a:r>
            <a:endParaRPr lang="uk-UA" sz="5400" b="1" i="1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21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374"/>
            <a:ext cx="12192000" cy="6130479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183839" y="0"/>
            <a:ext cx="7824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ПРОМИСЛОВЕ ЗНАЧЕННЯ</a:t>
            </a:r>
            <a:endParaRPr lang="uk-UA" sz="5400" b="1" i="1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361952" y="4783634"/>
            <a:ext cx="65043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Скумбрія атлантична</a:t>
            </a:r>
          </a:p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(макрель)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608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" y="821635"/>
            <a:ext cx="12192000" cy="6036364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183839" y="0"/>
            <a:ext cx="7824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ПРОМИСЛОВЕ ЗНАЧЕННЯ</a:t>
            </a:r>
            <a:endParaRPr lang="uk-UA" sz="5400" b="1" i="1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8865187" y="1283300"/>
            <a:ext cx="2285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Тунець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90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r="4835"/>
          <a:stretch/>
        </p:blipFill>
        <p:spPr>
          <a:xfrm>
            <a:off x="1895" y="781879"/>
            <a:ext cx="12190105" cy="6076122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8064311" y="1093304"/>
            <a:ext cx="3458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Оселедець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183839" y="0"/>
            <a:ext cx="7824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ПРОМИСЛОВЕ ЗНАЧЕННЯ</a:t>
            </a:r>
            <a:endParaRPr lang="uk-UA" sz="5400" b="1" i="1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185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130"/>
            <a:ext cx="12192000" cy="6062870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2183839" y="0"/>
            <a:ext cx="7824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i="1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ПРОМИСЛОВЕ ЗНАЧЕННЯ</a:t>
            </a:r>
            <a:endParaRPr lang="uk-UA" sz="5400" b="1" i="1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48633" y="5645025"/>
            <a:ext cx="2760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Сардина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122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5898529" y="3429000"/>
            <a:ext cx="4981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Суецький канал</a:t>
            </a:r>
            <a:endParaRPr lang="uk-U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429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33" y="-27676"/>
            <a:ext cx="9069051" cy="6874315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8979107" y="0"/>
            <a:ext cx="321289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Біля берегів Європи проходить тепла Північноатлантична течія, водночас уздовж берегів Північної Америки — холодні води Лабрадорської течії.</a:t>
            </a:r>
          </a:p>
          <a:p>
            <a:r>
              <a:rPr lang="uk-UA" sz="2400" b="1" dirty="0" smtClean="0"/>
              <a:t>На заході Атлантичного океану знаходиться Гольфстрім — найпотужніша з-поміж теплих течій Світового океану. Вона </a:t>
            </a:r>
            <a:r>
              <a:rPr lang="uk-UA" sz="2400" b="1" dirty="0" err="1" smtClean="0"/>
              <a:t>переносить</a:t>
            </a:r>
            <a:r>
              <a:rPr lang="uk-UA" sz="2400" b="1" dirty="0" smtClean="0"/>
              <a:t> води у 80 разів більше, ніж усі річки земної кулі. </a:t>
            </a:r>
            <a:endParaRPr lang="uk-UA" sz="2400" b="1" dirty="0"/>
          </a:p>
        </p:txBody>
      </p:sp>
      <p:sp>
        <p:nvSpPr>
          <p:cNvPr id="4" name="Прямокутник 3"/>
          <p:cNvSpPr/>
          <p:nvPr/>
        </p:nvSpPr>
        <p:spPr>
          <a:xfrm rot="18918298">
            <a:off x="3822364" y="1929350"/>
            <a:ext cx="366661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Північноатлантична течія</a:t>
            </a:r>
            <a:endParaRPr lang="uk-UA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кутник 4"/>
          <p:cNvSpPr/>
          <p:nvPr/>
        </p:nvSpPr>
        <p:spPr>
          <a:xfrm rot="20105848">
            <a:off x="2907780" y="4678674"/>
            <a:ext cx="17456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Гольфстрім</a:t>
            </a:r>
            <a:endParaRPr lang="uk-UA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 rot="4948211">
            <a:off x="2591449" y="1935470"/>
            <a:ext cx="28589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Лабрадорська течія</a:t>
            </a:r>
            <a:endParaRPr lang="uk-UA" sz="24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046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0" y="14990"/>
            <a:ext cx="749508" cy="71711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i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101600">
                    <a:srgbClr val="42BA97">
                      <a:satMod val="175000"/>
                      <a:alpha val="40000"/>
                    </a:srgbClr>
                  </a:glow>
                  <a:outerShdw dist="38100" dir="2700000" algn="bl" rotWithShape="0">
                    <a:srgbClr val="3E8853"/>
                  </a:outerShdw>
                </a:effectLst>
                <a:latin typeface="Trebuchet MS" panose="020B0603020202020204"/>
              </a:rPr>
              <a:t>Ц</a:t>
            </a:r>
          </a:p>
          <a:p>
            <a:pPr algn="ctr"/>
            <a:r>
              <a:rPr lang="uk-UA" sz="4000" b="1" i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101600">
                    <a:srgbClr val="42BA97">
                      <a:satMod val="175000"/>
                      <a:alpha val="40000"/>
                    </a:srgbClr>
                  </a:glow>
                  <a:outerShdw dist="38100" dir="2700000" algn="bl" rotWithShape="0">
                    <a:srgbClr val="3E8853"/>
                  </a:outerShdw>
                </a:effectLst>
                <a:latin typeface="Trebuchet MS" panose="020B0603020202020204"/>
              </a:rPr>
              <a:t>І</a:t>
            </a:r>
          </a:p>
          <a:p>
            <a:pPr algn="ctr"/>
            <a:r>
              <a:rPr lang="uk-UA" sz="4000" b="1" i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101600">
                    <a:srgbClr val="42BA97">
                      <a:satMod val="175000"/>
                      <a:alpha val="40000"/>
                    </a:srgbClr>
                  </a:glow>
                  <a:outerShdw dist="38100" dir="2700000" algn="bl" rotWithShape="0">
                    <a:srgbClr val="3E8853"/>
                  </a:outerShdw>
                </a:effectLst>
                <a:latin typeface="Trebuchet MS" panose="020B0603020202020204"/>
              </a:rPr>
              <a:t>К</a:t>
            </a:r>
          </a:p>
          <a:p>
            <a:pPr algn="ctr"/>
            <a:r>
              <a:rPr lang="uk-UA" sz="4000" b="1" i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101600">
                    <a:srgbClr val="42BA97">
                      <a:satMod val="175000"/>
                      <a:alpha val="40000"/>
                    </a:srgbClr>
                  </a:glow>
                  <a:outerShdw dist="38100" dir="2700000" algn="bl" rotWithShape="0">
                    <a:srgbClr val="3E8853"/>
                  </a:outerShdw>
                </a:effectLst>
                <a:latin typeface="Trebuchet MS" panose="020B0603020202020204"/>
              </a:rPr>
              <a:t>А</a:t>
            </a:r>
          </a:p>
          <a:p>
            <a:pPr algn="ctr"/>
            <a:r>
              <a:rPr lang="uk-UA" sz="4000" b="1" i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101600">
                    <a:srgbClr val="42BA97">
                      <a:satMod val="175000"/>
                      <a:alpha val="40000"/>
                    </a:srgbClr>
                  </a:glow>
                  <a:outerShdw dist="38100" dir="2700000" algn="bl" rotWithShape="0">
                    <a:srgbClr val="3E8853"/>
                  </a:outerShdw>
                </a:effectLst>
                <a:latin typeface="Trebuchet MS" panose="020B0603020202020204"/>
              </a:rPr>
              <a:t>В</a:t>
            </a:r>
          </a:p>
          <a:p>
            <a:pPr algn="ctr"/>
            <a:r>
              <a:rPr lang="uk-UA" sz="4000" b="1" i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101600">
                    <a:srgbClr val="42BA97">
                      <a:satMod val="175000"/>
                      <a:alpha val="40000"/>
                    </a:srgbClr>
                  </a:glow>
                  <a:outerShdw dist="38100" dir="2700000" algn="bl" rotWithShape="0">
                    <a:srgbClr val="3E8853"/>
                  </a:outerShdw>
                </a:effectLst>
                <a:latin typeface="Trebuchet MS" panose="020B0603020202020204"/>
              </a:rPr>
              <a:t>І </a:t>
            </a:r>
          </a:p>
          <a:p>
            <a:pPr algn="ctr"/>
            <a:endParaRPr lang="uk-UA" sz="800" b="1" i="1" dirty="0" smtClean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glow rad="101600">
                  <a:srgbClr val="42BA97">
                    <a:satMod val="175000"/>
                    <a:alpha val="40000"/>
                  </a:srgbClr>
                </a:glow>
                <a:outerShdw dist="38100" dir="2700000" algn="bl" rotWithShape="0">
                  <a:srgbClr val="3E8853"/>
                </a:outerShdw>
              </a:effectLst>
              <a:latin typeface="Trebuchet MS" panose="020B0603020202020204"/>
            </a:endParaRPr>
          </a:p>
          <a:p>
            <a:pPr algn="ctr"/>
            <a:r>
              <a:rPr lang="uk-UA" sz="4000" b="1" i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glow rad="101600">
                    <a:srgbClr val="42BA97">
                      <a:satMod val="175000"/>
                      <a:alpha val="40000"/>
                    </a:srgbClr>
                  </a:glow>
                  <a:outerShdw dist="38100" dir="2700000" algn="bl" rotWithShape="0">
                    <a:srgbClr val="3E8853"/>
                  </a:outerShdw>
                </a:effectLst>
                <a:latin typeface="Trebuchet MS" panose="020B0603020202020204"/>
              </a:rPr>
              <a:t>ФАКТИ</a:t>
            </a:r>
            <a:endParaRPr lang="uk-UA" sz="4000" b="1" i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glow rad="101600">
                  <a:srgbClr val="42BA97">
                    <a:satMod val="175000"/>
                    <a:alpha val="40000"/>
                  </a:srgbClr>
                </a:glow>
                <a:outerShdw dist="38100" dir="2700000" algn="bl" rotWithShape="0">
                  <a:srgbClr val="3E8853"/>
                </a:outerShdw>
              </a:effectLst>
              <a:latin typeface="Trebuchet MS" panose="020B0603020202020204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899410" y="14990"/>
            <a:ext cx="1129259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3200" i="1" dirty="0" smtClean="0">
                <a:solidFill>
                  <a:srgbClr val="002060"/>
                </a:solidFill>
              </a:rPr>
              <a:t>Сучасна назва океану походить від імені титана — Атланта, героя грецької міфології, який тримав на своїх плечах небозвід. Раніше ж цей океан називався Західним. Першим мореплавцем, що перетнув Атлантичний океан, був Колумб.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1400" i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3200" i="1" dirty="0" smtClean="0">
                <a:solidFill>
                  <a:srgbClr val="002060"/>
                </a:solidFill>
              </a:rPr>
              <a:t>В Атлантиці розташований незвичайний об’єкт — блакитна діра. Це підводна печера глибиною 120 метрів. Тут мають строго окреслений обрис межі кордону темної і світлої води. І спостерігач, який дивиться на поверхню океану зверху, бачить діру блакитну і велику.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1400" i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3200" i="1" dirty="0" smtClean="0">
                <a:solidFill>
                  <a:srgbClr val="002060"/>
                </a:solidFill>
              </a:rPr>
              <a:t>У Атлантичному океані є Саргасове море, яке не має берегових меж. Його межі окреслені тільки океанічними течіями.</a:t>
            </a:r>
          </a:p>
        </p:txBody>
      </p:sp>
    </p:spTree>
    <p:extLst>
      <p:ext uri="{BB962C8B-B14F-4D97-AF65-F5344CB8AC3E}">
        <p14:creationId xmlns:p14="http://schemas.microsoft.com/office/powerpoint/2010/main" val="232717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u"/>
      </p:transition>
    </mc:Choice>
    <mc:Fallback xmlns="">
      <p:transition spd="slow">
        <p:strips dir="ru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939</Words>
  <Application>Microsoft Office PowerPoint</Application>
  <PresentationFormat>Широкий екран</PresentationFormat>
  <Paragraphs>135</Paragraphs>
  <Slides>64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64</vt:i4>
      </vt:variant>
    </vt:vector>
  </HeadingPairs>
  <TitlesOfParts>
    <vt:vector size="72" baseType="lpstr">
      <vt:lpstr>Arial</vt:lpstr>
      <vt:lpstr>Arial Black</vt:lpstr>
      <vt:lpstr>Arial Narrow</vt:lpstr>
      <vt:lpstr>Calibri</vt:lpstr>
      <vt:lpstr>Calibri Light</vt:lpstr>
      <vt:lpstr>Trebuchet MS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RePack by Diakov</dc:creator>
  <cp:lastModifiedBy>RePack by Diakov</cp:lastModifiedBy>
  <cp:revision>55</cp:revision>
  <dcterms:created xsi:type="dcterms:W3CDTF">2017-12-05T19:54:09Z</dcterms:created>
  <dcterms:modified xsi:type="dcterms:W3CDTF">2018-02-05T19:27:41Z</dcterms:modified>
</cp:coreProperties>
</file>