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18"/>
  </p:notesMasterIdLst>
  <p:sldIdLst>
    <p:sldId id="256" r:id="rId2"/>
    <p:sldId id="257" r:id="rId3"/>
    <p:sldId id="258" r:id="rId4"/>
    <p:sldId id="272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516" y="-9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Лист1!$G$3</c:f>
              <c:strCache>
                <c:ptCount val="1"/>
                <c:pt idx="0">
                  <c:v>Обіг туристичної індустрії, млрд. доларів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solidFill>
                <a:srgbClr val="90C226">
                  <a:lumMod val="60000"/>
                  <a:lumOff val="40000"/>
                </a:srgbClr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cap="none" spc="0" baseline="0">
                    <a:ln w="0"/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Лист1!$H$3:$K$3</c:f>
              <c:numCache>
                <c:formatCode>General</c:formatCode>
                <c:ptCount val="4"/>
                <c:pt idx="0">
                  <c:v>2.1</c:v>
                </c:pt>
                <c:pt idx="1">
                  <c:v>372.6</c:v>
                </c:pt>
                <c:pt idx="2">
                  <c:v>944</c:v>
                </c:pt>
                <c:pt idx="3">
                  <c:v>1550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B5C-4574-B488-B69EB8B71940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735959711"/>
        <c:axId val="592772655"/>
      </c:lineChart>
      <c:catAx>
        <c:axId val="735959711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92772655"/>
        <c:crosses val="autoZero"/>
        <c:auto val="1"/>
        <c:lblAlgn val="ctr"/>
        <c:lblOffset val="100"/>
        <c:noMultiLvlLbl val="0"/>
      </c:catAx>
      <c:valAx>
        <c:axId val="59277265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3595971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0CFC7E-2773-48A7-BF78-4665759C01B7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8A9DB4-EA77-43E7-9761-83027069E8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A9DB4-EA77-43E7-9761-83027069E8D0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C0306-315B-4E1F-B5E1-0DE90BD6C325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1D4F-E514-451A-AF24-133541C800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9256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C0306-315B-4E1F-B5E1-0DE90BD6C325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1D4F-E514-451A-AF24-133541C800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4816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C0306-315B-4E1F-B5E1-0DE90BD6C325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1D4F-E514-451A-AF24-133541C800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445818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C0306-315B-4E1F-B5E1-0DE90BD6C325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1D4F-E514-451A-AF24-133541C800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45999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C0306-315B-4E1F-B5E1-0DE90BD6C325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1D4F-E514-451A-AF24-133541C800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695888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C0306-315B-4E1F-B5E1-0DE90BD6C325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1D4F-E514-451A-AF24-133541C800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56427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C0306-315B-4E1F-B5E1-0DE90BD6C325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1D4F-E514-451A-AF24-133541C800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57658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C0306-315B-4E1F-B5E1-0DE90BD6C325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1D4F-E514-451A-AF24-133541C800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13275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C0306-315B-4E1F-B5E1-0DE90BD6C325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1D4F-E514-451A-AF24-133541C800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04602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C0306-315B-4E1F-B5E1-0DE90BD6C325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1D4F-E514-451A-AF24-133541C800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52402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C0306-315B-4E1F-B5E1-0DE90BD6C325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1D4F-E514-451A-AF24-133541C800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75287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C0306-315B-4E1F-B5E1-0DE90BD6C325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1D4F-E514-451A-AF24-133541C800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30167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C0306-315B-4E1F-B5E1-0DE90BD6C325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1D4F-E514-451A-AF24-133541C800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61937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C0306-315B-4E1F-B5E1-0DE90BD6C325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1D4F-E514-451A-AF24-133541C800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69445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C0306-315B-4E1F-B5E1-0DE90BD6C325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1D4F-E514-451A-AF24-133541C800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5837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C0306-315B-4E1F-B5E1-0DE90BD6C325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41D4F-E514-451A-AF24-133541C800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4402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3C0306-315B-4E1F-B5E1-0DE90BD6C325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3941D4F-E514-451A-AF24-133541C800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4772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79576" y="764704"/>
            <a:ext cx="4530576" cy="1286262"/>
          </a:xfrm>
        </p:spPr>
        <p:txBody>
          <a:bodyPr/>
          <a:lstStyle/>
          <a:p>
            <a:r>
              <a:rPr lang="uk-UA" sz="6000" dirty="0"/>
              <a:t>Тема уроку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43472" y="3054435"/>
            <a:ext cx="8496944" cy="1752600"/>
          </a:xfrm>
        </p:spPr>
        <p:txBody>
          <a:bodyPr>
            <a:noAutofit/>
          </a:bodyPr>
          <a:lstStyle/>
          <a:p>
            <a:pPr algn="l"/>
            <a:r>
              <a:rPr lang="uk-UA" sz="3200" b="1" dirty="0"/>
              <a:t>Міжнародний туризм. Динаміка туристичної активності і тенденції розвитку туризму в світі і в Україні</a:t>
            </a:r>
            <a:r>
              <a:rPr lang="uk-UA" sz="3200" dirty="0"/>
              <a:t>.</a:t>
            </a:r>
            <a:endParaRPr lang="ru-RU" sz="3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5400" dirty="0"/>
              <a:t>Види міжнародного туризму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uk-UA" sz="3200" dirty="0"/>
              <a:t>оздоровчий( пляжний, зимовий);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uk-UA" sz="3200" dirty="0"/>
              <a:t>пізнавальний;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uk-UA" sz="3200" dirty="0"/>
              <a:t>зелений туризм;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uk-UA" sz="3200" dirty="0"/>
              <a:t>розважальний;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uk-UA" sz="3200" dirty="0"/>
              <a:t>екстремальний;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uk-UA" sz="3200" dirty="0"/>
              <a:t>діловий;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uk-UA" sz="3200" dirty="0"/>
              <a:t>шопінг- туризм.</a:t>
            </a:r>
          </a:p>
          <a:p>
            <a:pPr>
              <a:buFont typeface="Arial" charset="0"/>
              <a:buChar char="•"/>
            </a:pPr>
            <a:endParaRPr lang="uk-UA" sz="3200" dirty="0"/>
          </a:p>
          <a:p>
            <a:pPr>
              <a:buFont typeface="Arial" charset="0"/>
              <a:buChar char="•"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6000" dirty="0"/>
              <a:t>Завдання 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uk-UA" sz="2800" dirty="0"/>
              <a:t>№ 1 Проаналізуйте дані таблиці та визначте які регіони світу є найбільш популярними для туристів.</a:t>
            </a:r>
          </a:p>
          <a:p>
            <a:pPr>
              <a:buNone/>
            </a:pPr>
            <a:endParaRPr lang="uk-UA" sz="2800" dirty="0"/>
          </a:p>
          <a:p>
            <a:pPr>
              <a:buNone/>
            </a:pPr>
            <a:r>
              <a:rPr lang="uk-UA" sz="2800" dirty="0"/>
              <a:t>№2 За даними таблиці назвіть регіони які отримують найбільші доходи від туристичного бізнесу. Поясніть,чому Європа посідає ключові позиції у міжнародному туризмі.</a:t>
            </a:r>
            <a:endParaRPr lang="ru-RU" sz="28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5400" dirty="0"/>
              <a:t>Рольова гра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8103" y="1722437"/>
            <a:ext cx="9595130" cy="45259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uk-UA" sz="2400" b="1" dirty="0"/>
              <a:t>Презентація основних туристичних районів і популярних маршрутів світу.</a:t>
            </a:r>
          </a:p>
          <a:p>
            <a:pPr algn="just">
              <a:buNone/>
            </a:pPr>
            <a:r>
              <a:rPr lang="uk-UA" sz="2400" dirty="0"/>
              <a:t>Учасники гри – представники туристичного бізнесу менеджери туристичних агенцій.</a:t>
            </a:r>
          </a:p>
          <a:p>
            <a:pPr algn="just">
              <a:buNone/>
            </a:pPr>
            <a:r>
              <a:rPr lang="uk-UA" sz="2400" dirty="0"/>
              <a:t>Основні завдання – розробити пакет туристичних послуг і презентувати кращі туристичні маршрути для туристів з різною мотивацією.</a:t>
            </a:r>
            <a:endParaRPr lang="ru-RU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000" dirty="0"/>
              <a:t>Пакет послуг для туристів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7334" y="2160589"/>
            <a:ext cx="9019066" cy="3880773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uk-UA" sz="3600" dirty="0"/>
              <a:t>Ким організований тур.</a:t>
            </a:r>
          </a:p>
          <a:p>
            <a:pPr marL="514350" indent="-514350">
              <a:buAutoNum type="arabicPeriod"/>
            </a:pPr>
            <a:r>
              <a:rPr lang="uk-UA" sz="3600" dirty="0"/>
              <a:t>Тип туру (за кількістю учасників, способом пересування, місцем розташування)</a:t>
            </a:r>
          </a:p>
          <a:p>
            <a:pPr marL="514350" indent="-514350">
              <a:buAutoNum type="arabicPeriod"/>
            </a:pPr>
            <a:r>
              <a:rPr lang="uk-UA" sz="3600" dirty="0"/>
              <a:t>Тривалість.</a:t>
            </a:r>
          </a:p>
          <a:p>
            <a:pPr marL="514350" indent="-514350">
              <a:buAutoNum type="arabicPeriod"/>
            </a:pPr>
            <a:r>
              <a:rPr lang="uk-UA" sz="3600" dirty="0"/>
              <a:t>Основні цілі. Послуги, які надаються.</a:t>
            </a:r>
          </a:p>
          <a:p>
            <a:pPr marL="514350" indent="-514350">
              <a:buAutoNum type="arabicPeriod"/>
            </a:pPr>
            <a:r>
              <a:rPr lang="uk-UA" sz="3600" dirty="0"/>
              <a:t>Вартість ( умовна ).</a:t>
            </a:r>
            <a:endParaRPr lang="ru-RU" sz="36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5400" dirty="0"/>
              <a:t>Знайдіть відповідність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10899"/>
            <a:ext cx="9307098" cy="388077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uk-UA" dirty="0"/>
              <a:t>   </a:t>
            </a:r>
            <a:r>
              <a:rPr lang="uk-UA" sz="3200" dirty="0"/>
              <a:t>За наведеними ознаками визначте позитивні і негативні наслідки розвитку туризму в будь якій країні світу: економічне зростання,імпорт іноземної валюти, імпорт інфляції, спілкування людей, екологічні збитки, нові робочі місця, підвищені стандарти послуг, руйнування культурного середовища, можлива криміналізація.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6000" dirty="0"/>
              <a:t>Завдання 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uk-UA" dirty="0"/>
              <a:t>   </a:t>
            </a:r>
            <a:r>
              <a:rPr lang="uk-UA" sz="3200" dirty="0"/>
              <a:t>Запропонуйте власний план заходів які необхідно вжити Україні для збільшення кількості іноземних туристів і розвитку туризму.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404664"/>
            <a:ext cx="8596668" cy="1320800"/>
          </a:xfrm>
        </p:spPr>
        <p:txBody>
          <a:bodyPr>
            <a:normAutofit/>
          </a:bodyPr>
          <a:lstStyle/>
          <a:p>
            <a:r>
              <a:rPr lang="uk-UA" sz="5400" dirty="0"/>
              <a:t>Домашнє завдання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45933" y="2941989"/>
            <a:ext cx="10243202" cy="3880773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uk-UA" sz="3600" dirty="0"/>
              <a:t>     Презентації “ Мальовничі куточки України ”</a:t>
            </a:r>
            <a:endParaRPr lang="ru-RU" sz="36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6000" dirty="0"/>
              <a:t>Основні поняття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2800" dirty="0"/>
              <a:t>Туризм – тимчасовий виїзд особи з місця постійного проживання в різних цілях без здійснення діяльності, що оплачується в місці перебування.</a:t>
            </a:r>
          </a:p>
          <a:p>
            <a:r>
              <a:rPr lang="uk-UA" sz="2800" dirty="0"/>
              <a:t>Міжнародний туризм – найбільш поширена форма обміну послуг.</a:t>
            </a:r>
          </a:p>
          <a:p>
            <a:r>
              <a:rPr lang="uk-UA" sz="2800" dirty="0"/>
              <a:t>Туристичний бізнес – форма співробітництва, яка динамічно розвивається і має над прибутки. </a:t>
            </a:r>
            <a:endParaRPr lang="ru-RU" sz="28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4400" dirty="0"/>
              <a:t>Зміна кількості туристів в світі за даними ВОТ</a:t>
            </a:r>
            <a:endParaRPr lang="ru-RU" sz="4400" dirty="0"/>
          </a:p>
        </p:txBody>
      </p:sp>
      <p:graphicFrame>
        <p:nvGraphicFramePr>
          <p:cNvPr id="8" name="Объект 7">
            <a:extLst>
              <a:ext uri="{FF2B5EF4-FFF2-40B4-BE49-F238E27FC236}">
                <a16:creationId xmlns:a16="http://schemas.microsoft.com/office/drawing/2014/main" id="{B90B5985-6DB8-4DBF-A66F-3615ABE708A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4066763"/>
              </p:ext>
            </p:extLst>
          </p:nvPr>
        </p:nvGraphicFramePr>
        <p:xfrm>
          <a:off x="1271464" y="2132856"/>
          <a:ext cx="7632847" cy="3960439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854025">
                  <a:extLst>
                    <a:ext uri="{9D8B030D-6E8A-4147-A177-3AD203B41FA5}">
                      <a16:colId xmlns:a16="http://schemas.microsoft.com/office/drawing/2014/main" val="2449078577"/>
                    </a:ext>
                  </a:extLst>
                </a:gridCol>
                <a:gridCol w="2788925">
                  <a:extLst>
                    <a:ext uri="{9D8B030D-6E8A-4147-A177-3AD203B41FA5}">
                      <a16:colId xmlns:a16="http://schemas.microsoft.com/office/drawing/2014/main" val="2675842341"/>
                    </a:ext>
                  </a:extLst>
                </a:gridCol>
                <a:gridCol w="3989897">
                  <a:extLst>
                    <a:ext uri="{9D8B030D-6E8A-4147-A177-3AD203B41FA5}">
                      <a16:colId xmlns:a16="http://schemas.microsoft.com/office/drawing/2014/main" val="2775897859"/>
                    </a:ext>
                  </a:extLst>
                </a:gridCol>
              </a:tblGrid>
              <a:tr h="857291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2800" u="none" strike="noStrike" dirty="0" err="1">
                          <a:effectLst/>
                        </a:rPr>
                        <a:t>Туристична</a:t>
                      </a:r>
                      <a:r>
                        <a:rPr lang="ru-RU" sz="2800" u="none" strike="noStrike" dirty="0">
                          <a:effectLst/>
                        </a:rPr>
                        <a:t> </a:t>
                      </a:r>
                      <a:r>
                        <a:rPr lang="ru-RU" sz="2800" u="none" strike="noStrike" dirty="0" err="1">
                          <a:effectLst/>
                        </a:rPr>
                        <a:t>діяльність</a:t>
                      </a:r>
                      <a:endParaRPr lang="ru-RU" sz="28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89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8725287"/>
                  </a:ext>
                </a:extLst>
              </a:tr>
              <a:tr h="63503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 err="1">
                          <a:effectLst/>
                        </a:rPr>
                        <a:t>Рік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89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 err="1">
                          <a:effectLst/>
                        </a:rPr>
                        <a:t>Кількість</a:t>
                      </a:r>
                      <a:r>
                        <a:rPr lang="ru-RU" sz="1800" u="none" strike="noStrike" dirty="0">
                          <a:effectLst/>
                        </a:rPr>
                        <a:t> </a:t>
                      </a:r>
                      <a:r>
                        <a:rPr lang="ru-RU" sz="1800" u="none" strike="noStrike" dirty="0" err="1">
                          <a:effectLst/>
                        </a:rPr>
                        <a:t>туристів</a:t>
                      </a:r>
                      <a:r>
                        <a:rPr lang="ru-RU" sz="1800" u="none" strike="noStrike" dirty="0">
                          <a:effectLst/>
                        </a:rPr>
                        <a:t>, млрд. </a:t>
                      </a:r>
                      <a:r>
                        <a:rPr lang="ru-RU" sz="1800" u="none" strike="noStrike" dirty="0" err="1">
                          <a:effectLst/>
                        </a:rPr>
                        <a:t>чол</a:t>
                      </a:r>
                      <a:r>
                        <a:rPr lang="ru-RU" sz="1800" u="none" strike="noStrike" dirty="0">
                          <a:effectLst/>
                        </a:rPr>
                        <a:t>.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89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 err="1">
                          <a:effectLst/>
                        </a:rPr>
                        <a:t>Обіг</a:t>
                      </a:r>
                      <a:r>
                        <a:rPr lang="ru-RU" sz="1800" u="none" strike="noStrike" dirty="0">
                          <a:effectLst/>
                        </a:rPr>
                        <a:t> </a:t>
                      </a:r>
                      <a:r>
                        <a:rPr lang="ru-RU" sz="1800" u="none" strike="noStrike" dirty="0" err="1">
                          <a:effectLst/>
                        </a:rPr>
                        <a:t>туристичної</a:t>
                      </a:r>
                      <a:r>
                        <a:rPr lang="ru-RU" sz="1800" u="none" strike="noStrike" dirty="0">
                          <a:effectLst/>
                        </a:rPr>
                        <a:t> </a:t>
                      </a:r>
                      <a:r>
                        <a:rPr lang="ru-RU" sz="1800" u="none" strike="noStrike" dirty="0" err="1">
                          <a:effectLst/>
                        </a:rPr>
                        <a:t>індустрії</a:t>
                      </a:r>
                      <a:r>
                        <a:rPr lang="ru-RU" sz="1800" u="none" strike="noStrike" dirty="0">
                          <a:effectLst/>
                        </a:rPr>
                        <a:t>, млрд. </a:t>
                      </a:r>
                      <a:r>
                        <a:rPr lang="ru-RU" sz="1800" u="none" strike="noStrike" dirty="0" err="1">
                          <a:effectLst/>
                        </a:rPr>
                        <a:t>доларів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89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880598582"/>
                  </a:ext>
                </a:extLst>
              </a:tr>
              <a:tr h="63503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</a:rPr>
                        <a:t>1950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89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</a:rPr>
                        <a:t>0,25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89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</a:rPr>
                        <a:t>2,1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89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677491591"/>
                  </a:ext>
                </a:extLst>
              </a:tr>
              <a:tr h="63503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</a:rPr>
                        <a:t>1995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89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</a:rPr>
                        <a:t>0,4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89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</a:rPr>
                        <a:t>372,6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89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097532727"/>
                  </a:ext>
                </a:extLst>
              </a:tr>
              <a:tr h="63503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</a:rPr>
                        <a:t>2008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89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</a:rPr>
                        <a:t>0,99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89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</a:rPr>
                        <a:t>944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89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67951981"/>
                  </a:ext>
                </a:extLst>
              </a:tr>
              <a:tr h="56302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</a:rPr>
                        <a:t>2020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89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</a:rPr>
                        <a:t>1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89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</a:rPr>
                        <a:t>1550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89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641240559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6CA34A-7119-4080-B9FC-83E13DBCCA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9735B21-DDF1-42E5-9E1D-109C7BB9B9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1268761"/>
            <a:ext cx="9868859" cy="5012928"/>
          </a:xfrm>
        </p:spPr>
      </p:pic>
    </p:spTree>
    <p:extLst>
      <p:ext uri="{BB962C8B-B14F-4D97-AF65-F5344CB8AC3E}">
        <p14:creationId xmlns:p14="http://schemas.microsoft.com/office/powerpoint/2010/main" val="815156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/>
              <a:t>Зміна обігу </a:t>
            </a:r>
            <a:r>
              <a:rPr lang="uk-UA" dirty="0" err="1"/>
              <a:t>туріндустрії</a:t>
            </a:r>
            <a:r>
              <a:rPr lang="uk-UA" dirty="0"/>
              <a:t> за даними ВОТ</a:t>
            </a:r>
            <a:endParaRPr lang="ru-RU" dirty="0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B4214485-8873-4909-AD19-99D80150229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8227452"/>
              </p:ext>
            </p:extLst>
          </p:nvPr>
        </p:nvGraphicFramePr>
        <p:xfrm>
          <a:off x="677863" y="1700808"/>
          <a:ext cx="8226449" cy="43412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5640" y="79698"/>
            <a:ext cx="4984506" cy="1320800"/>
          </a:xfrm>
        </p:spPr>
        <p:txBody>
          <a:bodyPr>
            <a:normAutofit/>
          </a:bodyPr>
          <a:lstStyle/>
          <a:p>
            <a:r>
              <a:rPr lang="uk-UA" sz="4800" dirty="0"/>
              <a:t>Фото - приклади</a:t>
            </a:r>
            <a:endParaRPr lang="ru-RU" sz="4800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79264C7-75CF-4A94-9E78-3F04C3FA4B1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73" y="4134924"/>
            <a:ext cx="3464640" cy="26474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CEF12F1C-68F3-403A-AA03-F6C0738E70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7647" y="4134924"/>
            <a:ext cx="3464640" cy="26474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7B88B65A-6C00-4B55-8AF9-A93AECF9242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3074" y="4127077"/>
            <a:ext cx="3463111" cy="26523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E79915B8-E61E-4363-9424-803B676A53F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02" y="1489766"/>
            <a:ext cx="3463111" cy="24666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FCCCE455-255D-4947-AF0D-5A2F130CEA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1293" y="1389497"/>
            <a:ext cx="3463111" cy="2647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4CB1BC52-1605-4204-B854-8CD8509E695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4084" y="1389497"/>
            <a:ext cx="3463111" cy="26572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4800" dirty="0"/>
              <a:t>Чинники, що впливають на розвиток туризму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93957" y="2957726"/>
            <a:ext cx="8596668" cy="3880773"/>
          </a:xfrm>
        </p:spPr>
        <p:txBody>
          <a:bodyPr>
            <a:normAutofit/>
          </a:bodyPr>
          <a:lstStyle/>
          <a:p>
            <a:r>
              <a:rPr lang="uk-UA" sz="2400" dirty="0"/>
              <a:t>Сприятливі природні умови і ресурси;</a:t>
            </a:r>
          </a:p>
          <a:p>
            <a:endParaRPr lang="uk-UA" sz="2400" dirty="0"/>
          </a:p>
          <a:p>
            <a:r>
              <a:rPr lang="uk-UA" sz="2400" dirty="0"/>
              <a:t>Розвинута туристична інфраструктура;</a:t>
            </a:r>
          </a:p>
          <a:p>
            <a:endParaRPr lang="uk-UA" sz="2400" dirty="0"/>
          </a:p>
          <a:p>
            <a:r>
              <a:rPr lang="uk-UA" sz="2400" dirty="0"/>
              <a:t>Антропогенні ( рекреаційні ) ресурси</a:t>
            </a:r>
            <a:endParaRPr lang="ru-RU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800" dirty="0"/>
              <a:t>Туристична мотивація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uk-UA" sz="3600" dirty="0"/>
              <a:t>1.Відпочинок.</a:t>
            </a:r>
          </a:p>
          <a:p>
            <a:pPr>
              <a:buNone/>
            </a:pPr>
            <a:r>
              <a:rPr lang="uk-UA" sz="3600" dirty="0"/>
              <a:t>2. Пізнання нового.</a:t>
            </a:r>
          </a:p>
          <a:p>
            <a:pPr>
              <a:buNone/>
            </a:pPr>
            <a:r>
              <a:rPr lang="uk-UA" sz="3600" dirty="0"/>
              <a:t>3. Ділові зустрічі.</a:t>
            </a:r>
          </a:p>
          <a:p>
            <a:pPr>
              <a:buNone/>
            </a:pPr>
            <a:r>
              <a:rPr lang="uk-UA" sz="3600" dirty="0"/>
              <a:t>4. Лікування.</a:t>
            </a:r>
          </a:p>
          <a:p>
            <a:pPr>
              <a:buNone/>
            </a:pPr>
            <a:r>
              <a:rPr lang="uk-UA" sz="3600" dirty="0"/>
              <a:t>5. Паломництво.</a:t>
            </a:r>
          </a:p>
          <a:p>
            <a:pPr>
              <a:buNone/>
            </a:pPr>
            <a:r>
              <a:rPr lang="uk-UA" sz="3600" dirty="0"/>
              <a:t>6. Відвідування рідних.</a:t>
            </a:r>
            <a:endParaRPr lang="ru-RU" sz="36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344" y="548680"/>
            <a:ext cx="10819266" cy="1320800"/>
          </a:xfrm>
        </p:spPr>
        <p:txBody>
          <a:bodyPr>
            <a:noAutofit/>
          </a:bodyPr>
          <a:lstStyle/>
          <a:p>
            <a:r>
              <a:rPr lang="uk-UA" sz="4800" dirty="0"/>
              <a:t>Класифікація напрямків туризму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sz="3200" dirty="0"/>
              <a:t>Рекреаційний туризм ( відпочинок).</a:t>
            </a:r>
          </a:p>
          <a:p>
            <a:r>
              <a:rPr lang="uk-UA" sz="3200" dirty="0"/>
              <a:t>Екскурсійний.</a:t>
            </a:r>
          </a:p>
          <a:p>
            <a:r>
              <a:rPr lang="uk-UA" sz="3200" dirty="0"/>
              <a:t>Релігійний,</a:t>
            </a:r>
          </a:p>
          <a:p>
            <a:r>
              <a:rPr lang="uk-UA" sz="3200" dirty="0"/>
              <a:t>Науковий.</a:t>
            </a:r>
          </a:p>
          <a:p>
            <a:r>
              <a:rPr lang="uk-UA" sz="3200" dirty="0"/>
              <a:t>Екологічний.</a:t>
            </a:r>
          </a:p>
          <a:p>
            <a:r>
              <a:rPr lang="uk-UA" sz="3200" dirty="0"/>
              <a:t>Цільовий.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179</TotalTime>
  <Words>406</Words>
  <Application>Microsoft Office PowerPoint</Application>
  <PresentationFormat>Широкоэкранный</PresentationFormat>
  <Paragraphs>75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Times New Roman</vt:lpstr>
      <vt:lpstr>Trebuchet MS</vt:lpstr>
      <vt:lpstr>Wingdings 3</vt:lpstr>
      <vt:lpstr>Аспект</vt:lpstr>
      <vt:lpstr>Тема уроку</vt:lpstr>
      <vt:lpstr>Основні поняття</vt:lpstr>
      <vt:lpstr>Зміна кількості туристів в світі за даними ВОТ</vt:lpstr>
      <vt:lpstr>Презентация PowerPoint</vt:lpstr>
      <vt:lpstr>Зміна обігу туріндустрії за даними ВОТ</vt:lpstr>
      <vt:lpstr>Фото - приклади</vt:lpstr>
      <vt:lpstr>Чинники, що впливають на розвиток туризму</vt:lpstr>
      <vt:lpstr>Туристична мотивація</vt:lpstr>
      <vt:lpstr>Класифікація напрямків туризму</vt:lpstr>
      <vt:lpstr>Види міжнародного туризму</vt:lpstr>
      <vt:lpstr>Завдання </vt:lpstr>
      <vt:lpstr>Рольова гра</vt:lpstr>
      <vt:lpstr>Пакет послуг для туристів</vt:lpstr>
      <vt:lpstr>Знайдіть відповідність</vt:lpstr>
      <vt:lpstr>Завдання </vt:lpstr>
      <vt:lpstr>Домашнє завдання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уроку</dc:title>
  <dc:creator>PC</dc:creator>
  <cp:lastModifiedBy>Lenovo</cp:lastModifiedBy>
  <cp:revision>24</cp:revision>
  <dcterms:created xsi:type="dcterms:W3CDTF">2018-02-10T19:39:02Z</dcterms:created>
  <dcterms:modified xsi:type="dcterms:W3CDTF">2018-02-13T08:21:53Z</dcterms:modified>
</cp:coreProperties>
</file>