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5" r:id="rId2"/>
    <p:sldId id="256" r:id="rId3"/>
    <p:sldId id="277" r:id="rId4"/>
    <p:sldId id="276" r:id="rId5"/>
    <p:sldId id="280" r:id="rId6"/>
    <p:sldId id="278" r:id="rId7"/>
    <p:sldId id="279" r:id="rId8"/>
    <p:sldId id="269" r:id="rId9"/>
    <p:sldId id="285" r:id="rId10"/>
    <p:sldId id="282" r:id="rId11"/>
    <p:sldId id="283" r:id="rId12"/>
    <p:sldId id="28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FF3300"/>
    <a:srgbClr val="6C0000"/>
    <a:srgbClr val="860000"/>
    <a:srgbClr val="8E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15.02.2018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2636912"/>
            <a:ext cx="5328591" cy="407707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18864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ВІЛ / СНІД </a:t>
            </a:r>
          </a:p>
          <a:p>
            <a:pPr algn="ctr"/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Ти повинен це знати!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36096" y="3140968"/>
            <a:ext cx="370790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Класну годину </a:t>
            </a:r>
          </a:p>
          <a:p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підготувала і провела </a:t>
            </a:r>
          </a:p>
          <a:p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вчитель комунального закладу </a:t>
            </a:r>
          </a:p>
          <a:p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“ Василівська гімназія “ Сузір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 ”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загальноосвітньої школи</a:t>
            </a: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І-ІІІ ступенів</a:t>
            </a:r>
          </a:p>
          <a:p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Крижко Лариса Павлівна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C00000"/>
                </a:solidFill>
                <a:effectLst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МАРШРУТ БЕЗПЕКИ</a:t>
            </a:r>
          </a:p>
          <a:p>
            <a:pPr algn="ctr"/>
            <a:r>
              <a:rPr lang="uk-UA" sz="2800" dirty="0" smtClean="0">
                <a:solidFill>
                  <a:srgbClr val="860000"/>
                </a:solidFill>
                <a:effectLst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СТАНЦІЯ ДВА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95736" y="1484784"/>
            <a:ext cx="69482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8E0000"/>
                </a:solidFill>
                <a:latin typeface="Times New Roman" pitchFamily="18" charset="0"/>
                <a:cs typeface="Times New Roman" pitchFamily="18" charset="0"/>
              </a:rPr>
              <a:t>Поруч із тобою</a:t>
            </a:r>
            <a:endParaRPr lang="ru-RU" sz="6000" b="1" dirty="0">
              <a:solidFill>
                <a:srgbClr val="8E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іаівав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628800"/>
            <a:ext cx="2664296" cy="50549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19872" y="2636912"/>
            <a:ext cx="496855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І група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: скласти історію життя героя.</a:t>
            </a:r>
          </a:p>
          <a:p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ІІ група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: як зміниться життя підлітка після того, як він дізнався про ВІЛ позитивний статус.</a:t>
            </a:r>
          </a:p>
          <a:p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ІІІ група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: ваше ставлення до ВІЛ-інфікованого підлітка.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klki-robitsya-analz-na-vl_2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3888" y="1052736"/>
            <a:ext cx="5443364" cy="485660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7504" y="0"/>
            <a:ext cx="36004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3200" dirty="0" smtClean="0">
              <a:solidFill>
                <a:srgbClr val="6C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3200" dirty="0" smtClean="0">
              <a:solidFill>
                <a:srgbClr val="6C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uk-UA" sz="3200" dirty="0" smtClean="0">
                <a:solidFill>
                  <a:srgbClr val="6C0000"/>
                </a:solidFill>
                <a:latin typeface="Times New Roman" pitchFamily="18" charset="0"/>
                <a:cs typeface="Times New Roman" pitchFamily="18" charset="0"/>
              </a:rPr>
              <a:t> після  ризикованого статевого контакту;</a:t>
            </a:r>
          </a:p>
          <a:p>
            <a:pPr>
              <a:buFont typeface="Arial" pitchFamily="34" charset="0"/>
              <a:buChar char="•"/>
            </a:pPr>
            <a:r>
              <a:rPr lang="uk-UA" sz="3200" dirty="0" smtClean="0">
                <a:solidFill>
                  <a:srgbClr val="6C0000"/>
                </a:solidFill>
                <a:latin typeface="Times New Roman" pitchFamily="18" charset="0"/>
                <a:cs typeface="Times New Roman" pitchFamily="18" charset="0"/>
              </a:rPr>
              <a:t> після використання нестерильного інструменту, шприців, голок, тощо;</a:t>
            </a:r>
          </a:p>
          <a:p>
            <a:pPr>
              <a:buFont typeface="Arial" pitchFamily="34" charset="0"/>
              <a:buChar char="•"/>
            </a:pPr>
            <a:r>
              <a:rPr lang="uk-UA" sz="3200" dirty="0" smtClean="0">
                <a:solidFill>
                  <a:srgbClr val="6C0000"/>
                </a:solidFill>
                <a:latin typeface="Times New Roman" pitchFamily="18" charset="0"/>
                <a:cs typeface="Times New Roman" pitchFamily="18" charset="0"/>
              </a:rPr>
              <a:t> під час вагітності.</a:t>
            </a:r>
            <a:endParaRPr lang="ru-RU" sz="3200" dirty="0">
              <a:solidFill>
                <a:srgbClr val="6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60648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Коли доцільно робити аналіз на ВІЛ?</a:t>
            </a:r>
          </a:p>
        </p:txBody>
      </p:sp>
      <p:pic>
        <p:nvPicPr>
          <p:cNvPr id="6" name="Рисунок 5" descr="віаіа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939" y="0"/>
            <a:ext cx="9116122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308304" y="6309320"/>
            <a:ext cx="15121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нгпн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1628800"/>
            <a:ext cx="4752528" cy="365811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solidFill>
                  <a:srgbClr val="860000"/>
                </a:solidFill>
                <a:latin typeface="Times New Roman" pitchFamily="18" charset="0"/>
                <a:cs typeface="Times New Roman" pitchFamily="18" charset="0"/>
              </a:rPr>
              <a:t>Тестування та консультування</a:t>
            </a:r>
            <a:endParaRPr lang="ru-RU" sz="4800" b="1" dirty="0">
              <a:solidFill>
                <a:srgbClr val="86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60032" y="764704"/>
            <a:ext cx="4283968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Тестування на ВІЛ повинно бути добровільним, 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і право на відмову від тестування має бути визнано.</a:t>
            </a:r>
          </a:p>
          <a:p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Всі послуги с тестування та консультування повинні враховувати п'ять компонентів, рекомендованих ВООЗ: </a:t>
            </a:r>
          </a:p>
          <a:p>
            <a:pPr marL="457200" indent="-457200">
              <a:buAutoNum type="arabicPeriod"/>
            </a:pPr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інформовану згоду,</a:t>
            </a:r>
          </a:p>
          <a:p>
            <a:pPr marL="457200" indent="-457200">
              <a:buAutoNum type="arabicPeriod"/>
            </a:pPr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конфіденційність,</a:t>
            </a:r>
          </a:p>
          <a:p>
            <a:pPr marL="457200" indent="-457200">
              <a:buAutoNum type="arabicPeriod"/>
            </a:pPr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консультування,</a:t>
            </a:r>
          </a:p>
          <a:p>
            <a:pPr marL="457200" indent="-457200">
              <a:buAutoNum type="arabicPeriod"/>
            </a:pPr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правильні результати тестування, </a:t>
            </a:r>
          </a:p>
          <a:p>
            <a:pPr marL="457200" indent="-457200">
              <a:buAutoNum type="arabicPeriod"/>
            </a:pPr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зв'язок зі службами по догляду і лікуванню.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віаіа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939" y="0"/>
            <a:ext cx="9116122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308304" y="6309320"/>
            <a:ext cx="15121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стапр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1639"/>
            <a:ext cx="9144000" cy="683472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308304" y="6309320"/>
            <a:ext cx="1656184" cy="3600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987824" y="5157192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jsber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0" y="0"/>
            <a:ext cx="43204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Виявленні на сьогоднішній </a:t>
            </a:r>
          </a:p>
          <a:p>
            <a:r>
              <a:rPr lang="uk-UA" sz="32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день хворі.</a:t>
            </a:r>
            <a:endParaRPr lang="ru-RU" sz="3200" b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68144" y="4869160"/>
            <a:ext cx="309634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Люди, які вже заражені ВІЛ, але поки не виявлено ознак хвороби.</a:t>
            </a:r>
            <a:endParaRPr lang="ru-RU" sz="2800" b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Перші випадки СНІДу зареєстровані в 1981 р. у США.</a:t>
            </a:r>
          </a:p>
          <a:p>
            <a:pPr algn="just"/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Через рік хвороба охопила: </a:t>
            </a:r>
          </a:p>
          <a:p>
            <a:pPr algn="just"/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16 країн – хворих 711 чол.;</a:t>
            </a:r>
          </a:p>
          <a:p>
            <a:pPr algn="just"/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через 5 років 113 країн – хворих 72 504 чол.</a:t>
            </a:r>
          </a:p>
          <a:p>
            <a:pPr algn="just"/>
            <a:endParaRPr lang="uk-UA" sz="28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 моменту початку епідемії </a:t>
            </a:r>
          </a:p>
          <a:p>
            <a:pPr algn="just"/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світі: заразилися </a:t>
            </a:r>
          </a:p>
          <a:p>
            <a:pPr algn="just"/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ВІЛ – інфекцією близько </a:t>
            </a:r>
          </a:p>
          <a:p>
            <a:pPr algn="just"/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60 мільйонів чоловік. </a:t>
            </a:r>
          </a:p>
          <a:p>
            <a:pPr algn="just"/>
            <a:endParaRPr lang="uk-UA" sz="28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uk-UA" sz="28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Кожної хвилини в світі </a:t>
            </a:r>
          </a:p>
          <a:p>
            <a:pPr algn="just"/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 молодих людей віком </a:t>
            </a:r>
          </a:p>
          <a:p>
            <a:pPr algn="just"/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 25 років отримують </a:t>
            </a:r>
          </a:p>
          <a:p>
            <a:pPr algn="just"/>
            <a:r>
              <a:rPr lang="uk-UA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ВІЛ - інфекцію. 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вавіаві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0032" y="1787122"/>
            <a:ext cx="4110255" cy="492686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387017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останні 5 років кількість випадків ВІЛ – інфікування в Україні зросла у 20 разів.</a:t>
            </a:r>
          </a:p>
          <a:p>
            <a:endParaRPr lang="uk-UA" sz="2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Зараз в Україні живуть – близько 400 000 інфікованих осіб. </a:t>
            </a:r>
          </a:p>
          <a:p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Запорізькій області: </a:t>
            </a:r>
          </a:p>
          <a:p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- 7500 ВІЛ-інфікованих;</a:t>
            </a:r>
          </a:p>
          <a:p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на сьогоднішній день 4008 хворих на СНІД.</a:t>
            </a:r>
          </a:p>
          <a:p>
            <a:endParaRPr lang="uk-UA" sz="2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uk-UA" sz="2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Український центр </a:t>
            </a:r>
          </a:p>
          <a:p>
            <a:pPr algn="r"/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профілактики і </a:t>
            </a:r>
          </a:p>
          <a:p>
            <a:pPr algn="r"/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боротьби зі </a:t>
            </a:r>
            <a:r>
              <a:rPr lang="uk-UA" sz="24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СНІДом</a:t>
            </a:r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3" name="Рисунок 2" descr="img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1960" y="620688"/>
            <a:ext cx="4794109" cy="568863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рапр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756"/>
            <a:ext cx="9149012" cy="685424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32656"/>
            <a:ext cx="9144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C00000"/>
                </a:solidFill>
                <a:effectLst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МАРШРУТ БЕЗПЕКИ</a:t>
            </a:r>
          </a:p>
          <a:p>
            <a:pPr algn="ctr"/>
            <a:r>
              <a:rPr lang="uk-UA" sz="2800" dirty="0" smtClean="0">
                <a:solidFill>
                  <a:srgbClr val="860000"/>
                </a:solidFill>
                <a:effectLst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СТАНЦІЯ ОДИН</a:t>
            </a:r>
          </a:p>
          <a:p>
            <a:pPr algn="ctr"/>
            <a:endParaRPr lang="ru-RU" sz="4000" dirty="0">
              <a:solidFill>
                <a:srgbClr val="C00000"/>
              </a:solidFill>
              <a:effectLst>
                <a:reflection blurRad="6350" stA="60000" endA="900" endPos="58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772816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8E0000"/>
                </a:solidFill>
                <a:latin typeface="Times New Roman" pitchFamily="18" charset="0"/>
                <a:cs typeface="Times New Roman" pitchFamily="18" charset="0"/>
              </a:rPr>
              <a:t>Шляхи передачі ВІЛ</a:t>
            </a:r>
            <a:endParaRPr lang="ru-RU" sz="6000" b="1" dirty="0">
              <a:solidFill>
                <a:srgbClr val="8E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2924944"/>
            <a:ext cx="1728192" cy="3600400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5896" y="2924944"/>
            <a:ext cx="1728192" cy="36004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444208" y="2924944"/>
            <a:ext cx="1728192" cy="36004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ооооооооо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7537"/>
            <a:ext cx="9144000" cy="6873074"/>
          </a:xfrm>
          <a:prstGeom prst="rect">
            <a:avLst/>
          </a:prstGeom>
        </p:spPr>
      </p:pic>
      <p:pic>
        <p:nvPicPr>
          <p:cNvPr id="3" name="Рисунок 2" descr="попорпо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646"/>
            <a:ext cx="9144000" cy="684870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аррпарп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0781"/>
            <a:ext cx="9144000" cy="6816437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306</TotalTime>
  <Words>303</Words>
  <Application>Microsoft Office PowerPoint</Application>
  <PresentationFormat>Экран (4:3)</PresentationFormat>
  <Paragraphs>62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Лариса</dc:creator>
  <cp:lastModifiedBy>Лариса</cp:lastModifiedBy>
  <cp:revision>54</cp:revision>
  <dcterms:created xsi:type="dcterms:W3CDTF">2017-11-30T19:54:57Z</dcterms:created>
  <dcterms:modified xsi:type="dcterms:W3CDTF">2018-02-15T14:14:29Z</dcterms:modified>
</cp:coreProperties>
</file>