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0" r:id="rId3"/>
    <p:sldId id="257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218CE-998F-4C4F-96D9-2F58F818294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5A0D8-73B5-478A-A810-FFF37FD3E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75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5A0D8-73B5-478A-A810-FFF37FD3E6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59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5A0D8-73B5-478A-A810-FFF37FD3E6E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912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76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927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773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33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09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75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280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792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919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22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136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876F6-B6A4-4B96-AF58-4A591221D117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4CC80-148F-4553-8A0F-9C93360AE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363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ahUKEwiphf-_kqvXAhWGyaQKHSNdDqMQjRwIBw&amp;url=http%3A%2F%2F7oom.ru%2Fpowerpoint%2Fshkolnye-fony-dlya-prezentacii.html&amp;psig=AOvVaw0yHBfbWPVMN2D2IMjvDsdC&amp;ust=151009875367841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ru/url?sa=i&amp;rct=j&amp;q=&amp;esrc=s&amp;source=images&amp;cd=&amp;cad=rja&amp;uact=8&amp;ved=0ahUKEwiphf-_kqvXAhWGyaQKHSNdDqMQjRwIBw&amp;url=http%3A%2F%2F7oom.ru%2Fpowerpoint%2Fshkolnye-fony-dlya-prezentacii.html&amp;psig=AOvVaw0yHBfbWPVMN2D2IMjvDsdC&amp;ust=1510098753678413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7" Type="http://schemas.openxmlformats.org/officeDocument/2006/relationships/image" Target="../media/image21.jpeg"/><Relationship Id="rId2" Type="http://schemas.openxmlformats.org/officeDocument/2006/relationships/hyperlink" Target="http://www.google.ru/url?sa=i&amp;rct=j&amp;q=&amp;esrc=s&amp;source=images&amp;cd=&amp;cad=rja&amp;uact=8&amp;ved=0ahUKEwiWubXKkavXAhXQyaQKHcTUCxQQjRwIBw&amp;url=http%3A%2F%2Fforumsmile.ru%2Fsmilies%2Flarge&amp;psig=AOvVaw1Cg0Cqajil7mWrA_MaAuQj&amp;ust=151009822943913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gle.ru/url?sa=i&amp;rct=j&amp;q=&amp;esrc=s&amp;source=images&amp;cd=&amp;cad=rja&amp;uact=8&amp;ved=0ahUKEwjis9SDkqvXAhURI-wKHbBlANgQjRwIBw&amp;url=https%3A%2F%2Fyandex.ru%2Fcollections%2Fcard%2F5861931ff63aeaa5702098d3%2F&amp;psig=AOvVaw1Cg0Cqajil7mWrA_MaAuQj&amp;ust=1510098229439133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s://www.google.ru/url?sa=i&amp;rct=j&amp;q=&amp;esrc=s&amp;source=images&amp;cd=&amp;cad=rja&amp;uact=8&amp;ved=0ahUKEwjJooLikavXAhWM66QKHWvMC5cQjRwIBw&amp;url=https%3A%2F%2Fwww.drive2.com%2Fc%2F2734448%2F&amp;psig=AOvVaw1Cg0Cqajil7mWrA_MaAuQj&amp;ust=151009822943913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ru/url?sa=i&amp;rct=j&amp;q=&amp;esrc=s&amp;source=images&amp;cd=&amp;cad=rja&amp;uact=8&amp;ved=0ahUKEwiphf-_kqvXAhWGyaQKHSNdDqMQjRwIBw&amp;url=http%3A%2F%2F7oom.ru%2Fpowerpoint%2Fshkolnye-fony-dlya-prezentacii.html&amp;psig=AOvVaw0yHBfbWPVMN2D2IMjvDsdC&amp;ust=151009875367841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фон презентація математика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3475" cy="678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886200"/>
            <a:ext cx="3776464" cy="1752600"/>
          </a:xfrm>
        </p:spPr>
        <p:txBody>
          <a:bodyPr/>
          <a:lstStyle/>
          <a:p>
            <a:pPr algn="r"/>
            <a:r>
              <a:rPr lang="uk-UA" dirty="0" smtClean="0">
                <a:solidFill>
                  <a:srgbClr val="0000FF"/>
                </a:solidFill>
              </a:rPr>
              <a:t>Урок алгебри </a:t>
            </a:r>
          </a:p>
          <a:p>
            <a:pPr algn="r"/>
            <a:r>
              <a:rPr lang="uk-UA" dirty="0" smtClean="0">
                <a:solidFill>
                  <a:srgbClr val="0000FF"/>
                </a:solidFill>
              </a:rPr>
              <a:t>10 клас </a:t>
            </a:r>
          </a:p>
          <a:p>
            <a:pPr algn="r"/>
            <a:r>
              <a:rPr lang="uk-UA" dirty="0" smtClean="0">
                <a:solidFill>
                  <a:srgbClr val="0000FF"/>
                </a:solidFill>
              </a:rPr>
              <a:t>Учитель Ріпна Н.П.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err="1">
                <a:solidFill>
                  <a:srgbClr val="0000FF"/>
                </a:solidFill>
              </a:rPr>
              <a:t>Степенева</a:t>
            </a:r>
            <a:r>
              <a:rPr lang="ru-RU" b="1" i="1" dirty="0">
                <a:solidFill>
                  <a:srgbClr val="0000FF"/>
                </a:solidFill>
              </a:rPr>
              <a:t> </a:t>
            </a:r>
            <a:r>
              <a:rPr lang="ru-RU" b="1" i="1" dirty="0" err="1">
                <a:solidFill>
                  <a:srgbClr val="0000FF"/>
                </a:solidFill>
              </a:rPr>
              <a:t>функція</a:t>
            </a:r>
            <a:r>
              <a:rPr lang="ru-RU" b="1" i="1" dirty="0">
                <a:solidFill>
                  <a:srgbClr val="0000FF"/>
                </a:solidFill>
              </a:rPr>
              <a:t>, </a:t>
            </a:r>
            <a:r>
              <a:rPr lang="ru-RU" b="1" i="1" dirty="0" err="1">
                <a:solidFill>
                  <a:srgbClr val="0000FF"/>
                </a:solidFill>
              </a:rPr>
              <a:t>її</a:t>
            </a:r>
            <a:r>
              <a:rPr lang="ru-RU" b="1" i="1" dirty="0">
                <a:solidFill>
                  <a:srgbClr val="0000FF"/>
                </a:solidFill>
              </a:rPr>
              <a:t> </a:t>
            </a:r>
            <a:r>
              <a:rPr lang="ru-RU" b="1" i="1" dirty="0" err="1">
                <a:solidFill>
                  <a:srgbClr val="0000FF"/>
                </a:solidFill>
              </a:rPr>
              <a:t>властивості</a:t>
            </a:r>
            <a:r>
              <a:rPr lang="ru-RU" b="1" i="1" dirty="0">
                <a:solidFill>
                  <a:srgbClr val="0000FF"/>
                </a:solidFill>
              </a:rPr>
              <a:t> та </a:t>
            </a:r>
            <a:r>
              <a:rPr lang="ru-RU" b="1" i="1" dirty="0" err="1">
                <a:solidFill>
                  <a:srgbClr val="0000FF"/>
                </a:solidFill>
              </a:rPr>
              <a:t>графік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764704"/>
            <a:ext cx="6675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Миколаївська загальноосвітня школа І-ІІІ ступенів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70686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38389" t="27642" r="26000" b="21958"/>
          <a:stretch/>
        </p:blipFill>
        <p:spPr bwMode="auto">
          <a:xfrm>
            <a:off x="251520" y="260648"/>
            <a:ext cx="4392488" cy="4320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11960" y="26064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200" b="1" dirty="0"/>
              <a:t>р=</a:t>
            </a:r>
            <a:r>
              <a:rPr lang="en-US" sz="3200" b="1" dirty="0"/>
              <a:t>-(2k</a:t>
            </a:r>
            <a:r>
              <a:rPr lang="uk-UA" sz="3200" b="1" dirty="0"/>
              <a:t>-</a:t>
            </a:r>
            <a:r>
              <a:rPr lang="en-US" sz="3200" b="1" dirty="0"/>
              <a:t>1</a:t>
            </a:r>
            <a:r>
              <a:rPr lang="en-US" sz="3200" b="1" dirty="0" smtClean="0"/>
              <a:t>),</a:t>
            </a:r>
            <a:r>
              <a:rPr lang="en-US" sz="3200" dirty="0"/>
              <a:t> </a:t>
            </a:r>
            <a:r>
              <a:rPr lang="en-US" sz="3200" b="1" dirty="0" smtClean="0"/>
              <a:t>k </a:t>
            </a:r>
            <a:r>
              <a:rPr lang="en-US" sz="3200" b="1" dirty="0"/>
              <a:t>ϵ </a:t>
            </a:r>
            <a:r>
              <a:rPr lang="en-US" sz="3200" b="1" i="1" dirty="0"/>
              <a:t>N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37375" y="206084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200" dirty="0" smtClean="0"/>
              <a:t>D</a:t>
            </a:r>
            <a:r>
              <a:rPr lang="ru-RU" sz="3200" dirty="0" smtClean="0"/>
              <a:t>(у</a:t>
            </a:r>
            <a:r>
              <a:rPr lang="ru-RU" sz="3200" dirty="0"/>
              <a:t>)</a:t>
            </a:r>
            <a:r>
              <a:rPr lang="en-US" sz="3200" dirty="0" smtClean="0"/>
              <a:t>=</a:t>
            </a:r>
            <a:r>
              <a:rPr lang="en-US" sz="3200" dirty="0"/>
              <a:t> (</a:t>
            </a:r>
            <a:r>
              <a:rPr lang="uk-UA" sz="3200" dirty="0"/>
              <a:t>-∞;0)</a:t>
            </a:r>
            <a:r>
              <a:rPr lang="el-GR" sz="3200" dirty="0"/>
              <a:t>υ</a:t>
            </a:r>
            <a:r>
              <a:rPr lang="uk-UA" sz="3200" dirty="0"/>
              <a:t>(0;+</a:t>
            </a:r>
            <a:r>
              <a:rPr lang="uk-UA" sz="3200" dirty="0" smtClean="0"/>
              <a:t>∞</a:t>
            </a:r>
            <a:r>
              <a:rPr lang="en-US" sz="3200" dirty="0" smtClean="0"/>
              <a:t>)</a:t>
            </a:r>
            <a:r>
              <a:rPr lang="ru-RU" sz="3200" dirty="0" smtClean="0"/>
              <a:t>;</a:t>
            </a:r>
            <a:endParaRPr lang="ru-RU" sz="3200" dirty="0"/>
          </a:p>
          <a:p>
            <a:pPr lvl="0"/>
            <a:r>
              <a:rPr lang="ru-RU" sz="3200" dirty="0"/>
              <a:t>Е(у)</a:t>
            </a:r>
            <a:r>
              <a:rPr lang="en-US" sz="3200" dirty="0"/>
              <a:t>=</a:t>
            </a:r>
            <a:r>
              <a:rPr lang="ru-RU" sz="3200" dirty="0"/>
              <a:t> </a:t>
            </a:r>
            <a:r>
              <a:rPr lang="en-US" sz="3200" dirty="0"/>
              <a:t>(</a:t>
            </a:r>
            <a:r>
              <a:rPr lang="uk-UA" sz="3200" dirty="0"/>
              <a:t>-∞;0)</a:t>
            </a:r>
            <a:r>
              <a:rPr lang="el-GR" sz="3200" dirty="0"/>
              <a:t>υ</a:t>
            </a:r>
            <a:r>
              <a:rPr lang="uk-UA" sz="3200" dirty="0"/>
              <a:t>(0;+∞</a:t>
            </a:r>
            <a:r>
              <a:rPr lang="en-US" sz="3200" dirty="0" smtClean="0"/>
              <a:t>)</a:t>
            </a:r>
            <a:r>
              <a:rPr lang="ru-RU" sz="3200" dirty="0" smtClean="0"/>
              <a:t>;</a:t>
            </a:r>
            <a:r>
              <a:rPr lang="en-US" sz="3200" dirty="0"/>
              <a:t> </a:t>
            </a:r>
            <a:endParaRPr lang="uk-UA" sz="3200" dirty="0" smtClean="0"/>
          </a:p>
          <a:p>
            <a:pPr lvl="0"/>
            <a:r>
              <a:rPr lang="ru-RU" sz="3200" dirty="0" smtClean="0"/>
              <a:t>у&gt;0</a:t>
            </a:r>
            <a:r>
              <a:rPr lang="ru-RU" sz="3200" dirty="0"/>
              <a:t>, при </a:t>
            </a:r>
            <a:r>
              <a:rPr lang="en-US" sz="3200" dirty="0" smtClean="0"/>
              <a:t> x</a:t>
            </a:r>
            <a:r>
              <a:rPr lang="uk-UA" sz="3200" dirty="0" smtClean="0"/>
              <a:t>є(0</a:t>
            </a:r>
            <a:r>
              <a:rPr lang="uk-UA" sz="3200" dirty="0"/>
              <a:t>;+∞</a:t>
            </a:r>
            <a:r>
              <a:rPr lang="en-US" sz="3200" dirty="0"/>
              <a:t>)</a:t>
            </a:r>
            <a:r>
              <a:rPr lang="uk-UA" sz="3200" dirty="0" smtClean="0"/>
              <a:t>;</a:t>
            </a:r>
            <a:endParaRPr lang="en-US" sz="3200" dirty="0" smtClean="0"/>
          </a:p>
          <a:p>
            <a:r>
              <a:rPr lang="en-US" sz="3200" dirty="0" smtClean="0"/>
              <a:t>Y&lt;0, </a:t>
            </a:r>
            <a:r>
              <a:rPr lang="ru-RU" sz="3200" dirty="0" smtClean="0"/>
              <a:t>при</a:t>
            </a:r>
            <a:r>
              <a:rPr lang="en-US" sz="3200" dirty="0" smtClean="0"/>
              <a:t> x</a:t>
            </a:r>
            <a:r>
              <a:rPr lang="uk-UA" sz="3200" dirty="0" smtClean="0"/>
              <a:t>є</a:t>
            </a:r>
            <a:r>
              <a:rPr lang="en-US" sz="3200" dirty="0" smtClean="0"/>
              <a:t> (</a:t>
            </a:r>
            <a:r>
              <a:rPr lang="uk-UA" sz="3200" dirty="0"/>
              <a:t>-∞;</a:t>
            </a:r>
            <a:r>
              <a:rPr lang="uk-UA" sz="3200" dirty="0" smtClean="0"/>
              <a:t>0);</a:t>
            </a:r>
            <a:endParaRPr lang="uk-UA" sz="3200" dirty="0"/>
          </a:p>
          <a:p>
            <a:pPr lvl="0"/>
            <a:r>
              <a:rPr lang="uk-UA" sz="3200" dirty="0"/>
              <a:t>Функція спадає </a:t>
            </a:r>
            <a:r>
              <a:rPr lang="ru-RU" sz="3200" dirty="0"/>
              <a:t> </a:t>
            </a:r>
            <a:endParaRPr lang="ru-RU" sz="3200" dirty="0" smtClean="0"/>
          </a:p>
          <a:p>
            <a:pPr lvl="0"/>
            <a:r>
              <a:rPr lang="ru-RU" sz="3200" dirty="0" smtClean="0"/>
              <a:t>при </a:t>
            </a:r>
            <a:r>
              <a:rPr lang="en-US" sz="3200" dirty="0"/>
              <a:t>x</a:t>
            </a:r>
            <a:r>
              <a:rPr lang="uk-UA" sz="3200" dirty="0"/>
              <a:t>є</a:t>
            </a:r>
            <a:r>
              <a:rPr lang="en-US" sz="3200" dirty="0"/>
              <a:t>(</a:t>
            </a:r>
            <a:r>
              <a:rPr lang="uk-UA" sz="3200" dirty="0"/>
              <a:t>-∞;0</a:t>
            </a:r>
            <a:r>
              <a:rPr lang="en-US" sz="3200" dirty="0" smtClean="0"/>
              <a:t>)U(0</a:t>
            </a:r>
            <a:r>
              <a:rPr lang="uk-UA" sz="3200" dirty="0"/>
              <a:t>;+∞</a:t>
            </a:r>
            <a:r>
              <a:rPr lang="en-US" sz="3200" dirty="0"/>
              <a:t>)</a:t>
            </a:r>
            <a:r>
              <a:rPr lang="ru-RU" sz="3200" dirty="0"/>
              <a:t> </a:t>
            </a:r>
            <a:r>
              <a:rPr lang="uk-UA" sz="3200" dirty="0" smtClean="0"/>
              <a:t>;</a:t>
            </a:r>
            <a:endParaRPr lang="ru-RU" sz="3200" dirty="0"/>
          </a:p>
          <a:p>
            <a:r>
              <a:rPr lang="ru-RU" sz="3200" dirty="0" err="1" smtClean="0"/>
              <a:t>Функція</a:t>
            </a:r>
            <a:r>
              <a:rPr lang="ru-RU" sz="3200" dirty="0" smtClean="0"/>
              <a:t>  </a:t>
            </a:r>
            <a:r>
              <a:rPr lang="uk-UA" sz="3200" dirty="0" smtClean="0"/>
              <a:t>не</a:t>
            </a:r>
            <a:r>
              <a:rPr lang="ru-RU" sz="3200" dirty="0" smtClean="0"/>
              <a:t>парна</a:t>
            </a:r>
            <a:r>
              <a:rPr lang="ru-RU" sz="3200" dirty="0"/>
              <a:t>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54325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/>
          <a:srcRect l="43258" t="27317" r="20333" b="23394"/>
          <a:stretch/>
        </p:blipFill>
        <p:spPr bwMode="auto">
          <a:xfrm>
            <a:off x="179512" y="260648"/>
            <a:ext cx="4536504" cy="41044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4355976" y="267122"/>
                <a:ext cx="2217274" cy="8036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200" b="1" dirty="0"/>
                  <a:t>0&lt;p&lt;1</a:t>
                </a:r>
                <a:r>
                  <a:rPr lang="uk-UA" sz="3200" b="1" dirty="0"/>
                  <a:t>, р=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/>
                        </m:ctrlPr>
                      </m:fPr>
                      <m:num>
                        <m:r>
                          <a:rPr lang="uk-UA" sz="3200" b="1" i="1"/>
                          <m:t>𝟏</m:t>
                        </m:r>
                      </m:num>
                      <m:den>
                        <m:r>
                          <a:rPr lang="uk-UA" sz="3200" b="1" i="1"/>
                          <m:t>𝟐</m:t>
                        </m:r>
                        <m:r>
                          <a:rPr lang="uk-UA" sz="3200" b="1" i="1"/>
                          <m:t>𝒌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267122"/>
                <a:ext cx="2217274" cy="803618"/>
              </a:xfrm>
              <a:prstGeom prst="rect">
                <a:avLst/>
              </a:prstGeom>
              <a:blipFill rotWithShape="1">
                <a:blip r:embed="rId3"/>
                <a:stretch>
                  <a:fillRect l="-7163" b="-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4703240" y="1700808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200" dirty="0" smtClean="0"/>
              <a:t>D</a:t>
            </a:r>
            <a:r>
              <a:rPr lang="ru-RU" sz="3200" dirty="0" smtClean="0"/>
              <a:t>(у</a:t>
            </a:r>
            <a:r>
              <a:rPr lang="ru-RU" sz="3200" dirty="0"/>
              <a:t>)</a:t>
            </a:r>
            <a:r>
              <a:rPr lang="en-US" sz="3200" dirty="0" smtClean="0"/>
              <a:t>=</a:t>
            </a:r>
            <a:r>
              <a:rPr lang="en-US" sz="3200" dirty="0"/>
              <a:t> </a:t>
            </a:r>
            <a:r>
              <a:rPr lang="uk-UA" sz="3200" dirty="0" smtClean="0"/>
              <a:t>(0</a:t>
            </a:r>
            <a:r>
              <a:rPr lang="uk-UA" sz="3200" dirty="0"/>
              <a:t>;+</a:t>
            </a:r>
            <a:r>
              <a:rPr lang="uk-UA" sz="3200" dirty="0" smtClean="0"/>
              <a:t>∞</a:t>
            </a:r>
            <a:r>
              <a:rPr lang="en-US" sz="3200" dirty="0" smtClean="0"/>
              <a:t>)</a:t>
            </a:r>
            <a:r>
              <a:rPr lang="ru-RU" sz="3200" dirty="0" smtClean="0"/>
              <a:t>;</a:t>
            </a:r>
            <a:endParaRPr lang="ru-RU" sz="3200" dirty="0"/>
          </a:p>
          <a:p>
            <a:pPr lvl="0"/>
            <a:r>
              <a:rPr lang="ru-RU" sz="3200" dirty="0"/>
              <a:t>Е(у)</a:t>
            </a:r>
            <a:r>
              <a:rPr lang="en-US" sz="3200" dirty="0"/>
              <a:t>=</a:t>
            </a:r>
            <a:r>
              <a:rPr lang="ru-RU" sz="3200" dirty="0"/>
              <a:t> </a:t>
            </a:r>
            <a:r>
              <a:rPr lang="en-US" sz="3200" dirty="0"/>
              <a:t>(</a:t>
            </a:r>
            <a:r>
              <a:rPr lang="uk-UA" sz="3200" dirty="0"/>
              <a:t>0;+∞</a:t>
            </a:r>
            <a:r>
              <a:rPr lang="en-US" sz="3200" dirty="0"/>
              <a:t>)</a:t>
            </a:r>
            <a:r>
              <a:rPr lang="ru-RU" sz="3200" dirty="0"/>
              <a:t>;</a:t>
            </a:r>
          </a:p>
          <a:p>
            <a:pPr lvl="0"/>
            <a:r>
              <a:rPr lang="ru-RU" sz="3200" dirty="0"/>
              <a:t>у=0;</a:t>
            </a:r>
            <a:r>
              <a:rPr lang="en-US" sz="3200" dirty="0"/>
              <a:t> x=0</a:t>
            </a:r>
            <a:r>
              <a:rPr lang="uk-UA" sz="3200" dirty="0"/>
              <a:t>;</a:t>
            </a:r>
            <a:endParaRPr lang="ru-RU" sz="3200" dirty="0"/>
          </a:p>
          <a:p>
            <a:pPr lvl="0"/>
            <a:r>
              <a:rPr lang="ru-RU" sz="3200" dirty="0"/>
              <a:t>у&gt;0, при </a:t>
            </a:r>
            <a:r>
              <a:rPr lang="en-US" sz="3200" dirty="0" smtClean="0"/>
              <a:t> x</a:t>
            </a:r>
            <a:r>
              <a:rPr lang="uk-UA" sz="3200" dirty="0" smtClean="0"/>
              <a:t>є(0</a:t>
            </a:r>
            <a:r>
              <a:rPr lang="uk-UA" sz="3200" dirty="0"/>
              <a:t>;+∞</a:t>
            </a:r>
            <a:r>
              <a:rPr lang="en-US" sz="3200" dirty="0"/>
              <a:t>)</a:t>
            </a:r>
            <a:r>
              <a:rPr lang="uk-UA" sz="3200" dirty="0"/>
              <a:t>;</a:t>
            </a:r>
          </a:p>
          <a:p>
            <a:r>
              <a:rPr lang="ru-RU" sz="3200" dirty="0" err="1" smtClean="0"/>
              <a:t>Функція</a:t>
            </a:r>
            <a:r>
              <a:rPr lang="ru-RU" sz="3200" dirty="0" smtClean="0"/>
              <a:t>  </a:t>
            </a:r>
            <a:r>
              <a:rPr lang="ru-RU" sz="3200" dirty="0" err="1"/>
              <a:t>зростає</a:t>
            </a:r>
            <a:r>
              <a:rPr lang="ru-RU" sz="3200" dirty="0"/>
              <a:t> </a:t>
            </a:r>
            <a:endParaRPr lang="ru-RU" sz="3200" dirty="0" smtClean="0"/>
          </a:p>
          <a:p>
            <a:r>
              <a:rPr lang="ru-RU" sz="3200" dirty="0" smtClean="0"/>
              <a:t>при   </a:t>
            </a:r>
            <a:r>
              <a:rPr lang="en-US" sz="3200" dirty="0"/>
              <a:t>x</a:t>
            </a:r>
            <a:r>
              <a:rPr lang="uk-UA" sz="3200" dirty="0"/>
              <a:t>є</a:t>
            </a:r>
            <a:r>
              <a:rPr lang="en-US" sz="3200" dirty="0"/>
              <a:t>(0</a:t>
            </a:r>
            <a:r>
              <a:rPr lang="uk-UA" sz="3200" dirty="0"/>
              <a:t>;+∞</a:t>
            </a:r>
            <a:r>
              <a:rPr lang="en-US" sz="3200" dirty="0"/>
              <a:t>)</a:t>
            </a:r>
            <a:r>
              <a:rPr lang="ru-RU" sz="3200" dirty="0"/>
              <a:t> ; </a:t>
            </a:r>
            <a:endParaRPr lang="en-US" sz="3200" dirty="0"/>
          </a:p>
          <a:p>
            <a:r>
              <a:rPr lang="ru-RU" sz="3200" dirty="0" err="1"/>
              <a:t>Функція</a:t>
            </a:r>
            <a:r>
              <a:rPr lang="ru-RU" sz="3200" dirty="0"/>
              <a:t>  </a:t>
            </a:r>
            <a:r>
              <a:rPr lang="uk-UA" sz="3200" dirty="0" smtClean="0"/>
              <a:t>ні </a:t>
            </a:r>
            <a:r>
              <a:rPr lang="ru-RU" sz="3200" dirty="0" smtClean="0"/>
              <a:t>парна, </a:t>
            </a:r>
            <a:r>
              <a:rPr lang="ru-RU" sz="3200" dirty="0" err="1" smtClean="0"/>
              <a:t>ні</a:t>
            </a:r>
            <a:r>
              <a:rPr lang="ru-RU" sz="3200" dirty="0" smtClean="0"/>
              <a:t> </a:t>
            </a:r>
            <a:r>
              <a:rPr lang="ru-RU" sz="3200" dirty="0" err="1" smtClean="0"/>
              <a:t>непарна</a:t>
            </a:r>
            <a:r>
              <a:rPr lang="ru-RU" sz="3200" dirty="0" smtClean="0"/>
              <a:t>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63965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39106" t="45927" r="26600" b="22250"/>
          <a:stretch/>
        </p:blipFill>
        <p:spPr bwMode="auto">
          <a:xfrm>
            <a:off x="179512" y="620688"/>
            <a:ext cx="4608512" cy="29132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4788024" y="215865"/>
                <a:ext cx="3272050" cy="8096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200" b="1" dirty="0"/>
                  <a:t>0&lt;p&lt;1</a:t>
                </a:r>
                <a:r>
                  <a:rPr lang="uk-UA" sz="3200" b="1" dirty="0"/>
                  <a:t>, </a:t>
                </a:r>
                <a:r>
                  <a:rPr lang="en-US" sz="3200" b="1" dirty="0"/>
                  <a:t>      </a:t>
                </a:r>
                <a:r>
                  <a:rPr lang="uk-UA" sz="3200" b="1" dirty="0"/>
                  <a:t>р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/>
                        </m:ctrlPr>
                      </m:fPr>
                      <m:num>
                        <m:r>
                          <a:rPr lang="uk-UA" sz="3200" b="1" i="1"/>
                          <m:t>𝟏</m:t>
                        </m:r>
                      </m:num>
                      <m:den>
                        <m:r>
                          <a:rPr lang="uk-UA" sz="3200" b="1" i="1"/>
                          <m:t>𝟐</m:t>
                        </m:r>
                        <m:r>
                          <a:rPr lang="uk-UA" sz="3200" b="1" i="1"/>
                          <m:t>𝒌</m:t>
                        </m:r>
                        <m:r>
                          <a:rPr lang="uk-UA" sz="3200" b="1" i="1"/>
                          <m:t>+</m:t>
                        </m:r>
                        <m:r>
                          <a:rPr lang="uk-UA" sz="3200" b="1" i="1"/>
                          <m:t>𝟏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215865"/>
                <a:ext cx="3272050" cy="809645"/>
              </a:xfrm>
              <a:prstGeom prst="rect">
                <a:avLst/>
              </a:prstGeom>
              <a:blipFill rotWithShape="1">
                <a:blip r:embed="rId3"/>
                <a:stretch>
                  <a:fillRect l="-4655" b="-112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4788024" y="2077325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200" dirty="0"/>
              <a:t>D</a:t>
            </a:r>
            <a:r>
              <a:rPr lang="ru-RU" sz="3200" dirty="0"/>
              <a:t>(у)</a:t>
            </a:r>
            <a:r>
              <a:rPr lang="en-US" sz="3200" dirty="0"/>
              <a:t>= (</a:t>
            </a:r>
            <a:r>
              <a:rPr lang="uk-UA" sz="3200" dirty="0"/>
              <a:t>-</a:t>
            </a:r>
            <a:r>
              <a:rPr lang="uk-UA" sz="3200" dirty="0" smtClean="0"/>
              <a:t>∞;+</a:t>
            </a:r>
            <a:r>
              <a:rPr lang="uk-UA" sz="3200" dirty="0"/>
              <a:t>∞</a:t>
            </a:r>
            <a:r>
              <a:rPr lang="en-US" sz="3200" dirty="0"/>
              <a:t>)</a:t>
            </a:r>
            <a:r>
              <a:rPr lang="ru-RU" sz="3200" dirty="0"/>
              <a:t>;</a:t>
            </a:r>
          </a:p>
          <a:p>
            <a:pPr lvl="0"/>
            <a:r>
              <a:rPr lang="ru-RU" sz="3200" dirty="0"/>
              <a:t>Е(у)</a:t>
            </a:r>
            <a:r>
              <a:rPr lang="en-US" sz="3200" dirty="0"/>
              <a:t>=</a:t>
            </a:r>
            <a:r>
              <a:rPr lang="ru-RU" sz="3200" dirty="0"/>
              <a:t> </a:t>
            </a:r>
            <a:r>
              <a:rPr lang="en-US" sz="3200" dirty="0"/>
              <a:t>(</a:t>
            </a:r>
            <a:r>
              <a:rPr lang="uk-UA" sz="3200" dirty="0"/>
              <a:t>-∞</a:t>
            </a:r>
            <a:r>
              <a:rPr lang="uk-UA" sz="3200" dirty="0" smtClean="0"/>
              <a:t>;+</a:t>
            </a:r>
            <a:r>
              <a:rPr lang="uk-UA" sz="3200" dirty="0"/>
              <a:t>∞</a:t>
            </a:r>
            <a:r>
              <a:rPr lang="en-US" sz="3200" dirty="0"/>
              <a:t>)</a:t>
            </a:r>
            <a:r>
              <a:rPr lang="ru-RU" sz="3200" dirty="0"/>
              <a:t>;</a:t>
            </a:r>
            <a:r>
              <a:rPr lang="en-US" sz="3200" dirty="0"/>
              <a:t> </a:t>
            </a:r>
            <a:endParaRPr lang="uk-UA" sz="3200" dirty="0"/>
          </a:p>
          <a:p>
            <a:r>
              <a:rPr lang="uk-UA" sz="3200" dirty="0"/>
              <a:t>у=0 при х=0;</a:t>
            </a:r>
            <a:endParaRPr lang="en-US" sz="3200" dirty="0"/>
          </a:p>
          <a:p>
            <a:pPr lvl="0"/>
            <a:r>
              <a:rPr lang="ru-RU" sz="3200" dirty="0" smtClean="0"/>
              <a:t>у&gt;0</a:t>
            </a:r>
            <a:r>
              <a:rPr lang="ru-RU" sz="3200" dirty="0"/>
              <a:t>, при </a:t>
            </a:r>
            <a:r>
              <a:rPr lang="en-US" sz="3200" dirty="0"/>
              <a:t> x</a:t>
            </a:r>
            <a:r>
              <a:rPr lang="uk-UA" sz="3200" dirty="0"/>
              <a:t>є(0;+∞</a:t>
            </a:r>
            <a:r>
              <a:rPr lang="en-US" sz="3200" dirty="0"/>
              <a:t>)</a:t>
            </a:r>
            <a:r>
              <a:rPr lang="uk-UA" sz="3200" dirty="0" smtClean="0"/>
              <a:t>;</a:t>
            </a:r>
          </a:p>
          <a:p>
            <a:r>
              <a:rPr lang="en-US" sz="3200" dirty="0" smtClean="0"/>
              <a:t>Y&lt;0</a:t>
            </a:r>
            <a:r>
              <a:rPr lang="en-US" sz="3200" dirty="0"/>
              <a:t>, </a:t>
            </a:r>
            <a:r>
              <a:rPr lang="ru-RU" sz="3200" dirty="0"/>
              <a:t>при</a:t>
            </a:r>
            <a:r>
              <a:rPr lang="en-US" sz="3200" dirty="0"/>
              <a:t> x</a:t>
            </a:r>
            <a:r>
              <a:rPr lang="uk-UA" sz="3200" dirty="0"/>
              <a:t>є</a:t>
            </a:r>
            <a:r>
              <a:rPr lang="en-US" sz="3200" dirty="0"/>
              <a:t> (</a:t>
            </a:r>
            <a:r>
              <a:rPr lang="uk-UA" sz="3200" dirty="0"/>
              <a:t>-∞;0);</a:t>
            </a:r>
          </a:p>
          <a:p>
            <a:pPr lvl="0"/>
            <a:r>
              <a:rPr lang="uk-UA" sz="3200" dirty="0"/>
              <a:t>Функція </a:t>
            </a:r>
            <a:r>
              <a:rPr lang="uk-UA" sz="3200" dirty="0" smtClean="0"/>
              <a:t>зростає </a:t>
            </a:r>
            <a:r>
              <a:rPr lang="ru-RU" sz="3200" dirty="0" smtClean="0"/>
              <a:t> </a:t>
            </a:r>
            <a:endParaRPr lang="ru-RU" sz="3200" dirty="0"/>
          </a:p>
          <a:p>
            <a:pPr lvl="0"/>
            <a:r>
              <a:rPr lang="ru-RU" sz="3200" dirty="0"/>
              <a:t>при </a:t>
            </a:r>
            <a:r>
              <a:rPr lang="en-US" sz="3200" dirty="0"/>
              <a:t>x</a:t>
            </a:r>
            <a:r>
              <a:rPr lang="uk-UA" sz="3200" dirty="0"/>
              <a:t>є</a:t>
            </a:r>
            <a:r>
              <a:rPr lang="en-US" sz="3200" dirty="0"/>
              <a:t>(</a:t>
            </a:r>
            <a:r>
              <a:rPr lang="uk-UA" sz="3200" dirty="0"/>
              <a:t>-</a:t>
            </a:r>
            <a:r>
              <a:rPr lang="uk-UA" sz="3200" dirty="0" smtClean="0"/>
              <a:t>∞;+</a:t>
            </a:r>
            <a:r>
              <a:rPr lang="uk-UA" sz="3200" dirty="0"/>
              <a:t>∞</a:t>
            </a:r>
            <a:r>
              <a:rPr lang="en-US" sz="3200" dirty="0"/>
              <a:t>)</a:t>
            </a:r>
            <a:r>
              <a:rPr lang="ru-RU" sz="3200" dirty="0"/>
              <a:t> </a:t>
            </a:r>
            <a:r>
              <a:rPr lang="uk-UA" sz="3200" dirty="0"/>
              <a:t>;</a:t>
            </a:r>
            <a:endParaRPr lang="ru-RU" sz="3200" dirty="0"/>
          </a:p>
          <a:p>
            <a:r>
              <a:rPr lang="ru-RU" sz="3200" dirty="0" err="1"/>
              <a:t>Функція</a:t>
            </a:r>
            <a:r>
              <a:rPr lang="ru-RU" sz="3200" dirty="0"/>
              <a:t>  </a:t>
            </a:r>
            <a:r>
              <a:rPr lang="uk-UA" sz="3200" dirty="0"/>
              <a:t>не</a:t>
            </a:r>
            <a:r>
              <a:rPr lang="ru-RU" sz="3200" dirty="0"/>
              <a:t>парна;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32399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44000" t="27556" r="20500" b="24147"/>
          <a:stretch/>
        </p:blipFill>
        <p:spPr bwMode="auto">
          <a:xfrm>
            <a:off x="182416" y="798513"/>
            <a:ext cx="4104456" cy="41044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20016"/>
            <a:ext cx="8313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p</a:t>
            </a:r>
            <a:r>
              <a:rPr lang="ru-RU" sz="3200" b="1" dirty="0" smtClean="0"/>
              <a:t>&gt;1,</a:t>
            </a:r>
            <a:r>
              <a:rPr lang="ru-RU" sz="3200" dirty="0"/>
              <a:t> </a:t>
            </a:r>
            <a:r>
              <a:rPr lang="uk-UA" sz="3200" b="1" dirty="0" smtClean="0"/>
              <a:t>р </a:t>
            </a:r>
            <a:r>
              <a:rPr lang="uk-UA" sz="3200" b="1" dirty="0"/>
              <a:t>– неціле, з парним знаменником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19675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dirty="0"/>
              <a:t>D</a:t>
            </a:r>
            <a:r>
              <a:rPr lang="ru-RU" dirty="0"/>
              <a:t>(у)</a:t>
            </a:r>
            <a:r>
              <a:rPr lang="en-US" dirty="0"/>
              <a:t>= </a:t>
            </a:r>
            <a:r>
              <a:rPr lang="en-US" dirty="0" smtClean="0"/>
              <a:t>[</a:t>
            </a:r>
            <a:r>
              <a:rPr lang="uk-UA" dirty="0" smtClean="0"/>
              <a:t>0</a:t>
            </a:r>
            <a:r>
              <a:rPr lang="uk-UA" dirty="0"/>
              <a:t>;+∞</a:t>
            </a:r>
            <a:r>
              <a:rPr lang="en-US" dirty="0"/>
              <a:t>)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Е(у)</a:t>
            </a:r>
            <a:r>
              <a:rPr lang="en-US" dirty="0" smtClean="0"/>
              <a:t>=[</a:t>
            </a:r>
            <a:r>
              <a:rPr lang="uk-UA" dirty="0" smtClean="0"/>
              <a:t>0</a:t>
            </a:r>
            <a:r>
              <a:rPr lang="uk-UA" dirty="0"/>
              <a:t>;+∞</a:t>
            </a:r>
            <a:r>
              <a:rPr lang="en-US" dirty="0"/>
              <a:t>)</a:t>
            </a:r>
            <a:r>
              <a:rPr lang="ru-RU" dirty="0"/>
              <a:t>;</a:t>
            </a:r>
            <a:r>
              <a:rPr lang="en-US" dirty="0"/>
              <a:t> </a:t>
            </a:r>
            <a:endParaRPr lang="uk-UA" dirty="0"/>
          </a:p>
          <a:p>
            <a:pPr lvl="0"/>
            <a:r>
              <a:rPr lang="ru-RU" dirty="0"/>
              <a:t>у&gt;0, при </a:t>
            </a:r>
            <a:r>
              <a:rPr lang="en-US" dirty="0"/>
              <a:t> x</a:t>
            </a:r>
            <a:r>
              <a:rPr lang="uk-UA" dirty="0"/>
              <a:t>є(0;+∞</a:t>
            </a:r>
            <a:r>
              <a:rPr lang="en-US" dirty="0"/>
              <a:t>)</a:t>
            </a:r>
            <a:r>
              <a:rPr lang="uk-UA" dirty="0"/>
              <a:t>;</a:t>
            </a:r>
            <a:endParaRPr lang="en-US" dirty="0"/>
          </a:p>
          <a:p>
            <a:r>
              <a:rPr lang="uk-UA" dirty="0"/>
              <a:t>у</a:t>
            </a:r>
            <a:r>
              <a:rPr lang="uk-UA" dirty="0" smtClean="0"/>
              <a:t>=0 при х=0;</a:t>
            </a:r>
            <a:endParaRPr lang="uk-UA" dirty="0"/>
          </a:p>
          <a:p>
            <a:pPr lvl="0"/>
            <a:r>
              <a:rPr lang="uk-UA" dirty="0"/>
              <a:t>Функція </a:t>
            </a:r>
            <a:r>
              <a:rPr lang="uk-UA" dirty="0" err="1" smtClean="0"/>
              <a:t>зр</a:t>
            </a:r>
            <a:r>
              <a:rPr lang="ru-RU" dirty="0" err="1" smtClean="0"/>
              <a:t>остає</a:t>
            </a:r>
            <a:r>
              <a:rPr lang="uk-UA" dirty="0" smtClean="0"/>
              <a:t> </a:t>
            </a:r>
            <a:r>
              <a:rPr lang="ru-RU" dirty="0" smtClean="0"/>
              <a:t> </a:t>
            </a:r>
            <a:endParaRPr lang="ru-RU" dirty="0"/>
          </a:p>
          <a:p>
            <a:pPr lvl="0"/>
            <a:r>
              <a:rPr lang="ru-RU" dirty="0"/>
              <a:t>при </a:t>
            </a:r>
            <a:r>
              <a:rPr lang="en-US" dirty="0"/>
              <a:t>x</a:t>
            </a:r>
            <a:r>
              <a:rPr lang="uk-UA" dirty="0" smtClean="0"/>
              <a:t>є</a:t>
            </a:r>
            <a:r>
              <a:rPr lang="en-US" dirty="0"/>
              <a:t>[</a:t>
            </a:r>
            <a:r>
              <a:rPr lang="en-US" dirty="0" smtClean="0"/>
              <a:t>0</a:t>
            </a:r>
            <a:r>
              <a:rPr lang="uk-UA" dirty="0"/>
              <a:t>;+∞</a:t>
            </a:r>
            <a:r>
              <a:rPr lang="en-US" dirty="0"/>
              <a:t>)</a:t>
            </a:r>
            <a:r>
              <a:rPr lang="ru-RU" dirty="0"/>
              <a:t> </a:t>
            </a:r>
            <a:r>
              <a:rPr lang="uk-UA" dirty="0"/>
              <a:t>;</a:t>
            </a:r>
            <a:endParaRPr lang="ru-RU" dirty="0"/>
          </a:p>
          <a:p>
            <a:r>
              <a:rPr lang="ru-RU" dirty="0" err="1"/>
              <a:t>Функція</a:t>
            </a:r>
            <a:r>
              <a:rPr lang="ru-RU" dirty="0"/>
              <a:t>  </a:t>
            </a:r>
            <a:r>
              <a:rPr lang="ru-RU" dirty="0" err="1" smtClean="0"/>
              <a:t>ні</a:t>
            </a:r>
            <a:r>
              <a:rPr lang="ru-RU" dirty="0" smtClean="0"/>
              <a:t> парна, </a:t>
            </a:r>
            <a:r>
              <a:rPr lang="ru-RU" dirty="0" err="1" smtClean="0"/>
              <a:t>ні</a:t>
            </a:r>
            <a:r>
              <a:rPr lang="ru-RU" dirty="0" smtClean="0"/>
              <a:t> </a:t>
            </a:r>
            <a:r>
              <a:rPr lang="uk-UA" dirty="0" smtClean="0"/>
              <a:t>не</a:t>
            </a:r>
            <a:r>
              <a:rPr lang="ru-RU" dirty="0"/>
              <a:t>парна;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137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44593" t="26723" r="20166" b="23739"/>
          <a:stretch/>
        </p:blipFill>
        <p:spPr bwMode="auto">
          <a:xfrm>
            <a:off x="262989" y="701407"/>
            <a:ext cx="4948247" cy="40065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3040" y="116632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p</a:t>
            </a:r>
            <a:r>
              <a:rPr lang="uk-UA" sz="3200" b="1" dirty="0"/>
              <a:t>&lt;</a:t>
            </a:r>
            <a:r>
              <a:rPr lang="ru-RU" sz="3200" b="1" dirty="0" smtClean="0"/>
              <a:t>0,</a:t>
            </a:r>
            <a:r>
              <a:rPr lang="ru-RU" sz="3200" dirty="0"/>
              <a:t> </a:t>
            </a:r>
            <a:r>
              <a:rPr lang="uk-UA" sz="3200" b="1" dirty="0" smtClean="0"/>
              <a:t>р </a:t>
            </a:r>
            <a:r>
              <a:rPr lang="uk-UA" sz="3200" b="1" dirty="0"/>
              <a:t>– </a:t>
            </a:r>
            <a:r>
              <a:rPr lang="uk-UA" sz="3200" b="1" dirty="0" smtClean="0"/>
              <a:t>неціле,</a:t>
            </a:r>
            <a:r>
              <a:rPr lang="ru-RU" sz="3200" dirty="0"/>
              <a:t> </a:t>
            </a:r>
            <a:r>
              <a:rPr lang="uk-UA" sz="3200" b="1" dirty="0" smtClean="0"/>
              <a:t>з </a:t>
            </a:r>
            <a:r>
              <a:rPr lang="uk-UA" sz="3200" b="1" dirty="0"/>
              <a:t>парним знаменником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68902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3200" dirty="0"/>
              <a:t>D</a:t>
            </a:r>
            <a:r>
              <a:rPr lang="ru-RU" sz="3200" dirty="0"/>
              <a:t>(у)</a:t>
            </a:r>
            <a:r>
              <a:rPr lang="en-US" sz="3200" dirty="0"/>
              <a:t>= </a:t>
            </a:r>
            <a:r>
              <a:rPr lang="uk-UA" sz="3200" dirty="0" smtClean="0"/>
              <a:t>(0</a:t>
            </a:r>
            <a:r>
              <a:rPr lang="uk-UA" sz="3200" dirty="0"/>
              <a:t>;+∞</a:t>
            </a:r>
            <a:r>
              <a:rPr lang="en-US" sz="3200" dirty="0"/>
              <a:t>)</a:t>
            </a:r>
            <a:r>
              <a:rPr lang="ru-RU" sz="3200" dirty="0"/>
              <a:t>;</a:t>
            </a:r>
          </a:p>
          <a:p>
            <a:pPr lvl="0"/>
            <a:r>
              <a:rPr lang="ru-RU" sz="3200" dirty="0"/>
              <a:t>Е(у)</a:t>
            </a:r>
            <a:r>
              <a:rPr lang="en-US" sz="3200" dirty="0"/>
              <a:t>=</a:t>
            </a:r>
            <a:r>
              <a:rPr lang="ru-RU" sz="3200" dirty="0"/>
              <a:t> </a:t>
            </a:r>
            <a:r>
              <a:rPr lang="uk-UA" sz="3200" dirty="0" smtClean="0"/>
              <a:t>(0</a:t>
            </a:r>
            <a:r>
              <a:rPr lang="uk-UA" sz="3200" dirty="0"/>
              <a:t>;+∞</a:t>
            </a:r>
            <a:r>
              <a:rPr lang="en-US" sz="3200" dirty="0"/>
              <a:t>)</a:t>
            </a:r>
            <a:r>
              <a:rPr lang="ru-RU" sz="3200" dirty="0"/>
              <a:t>;</a:t>
            </a:r>
            <a:r>
              <a:rPr lang="en-US" sz="3200" dirty="0"/>
              <a:t> </a:t>
            </a:r>
            <a:endParaRPr lang="uk-UA" sz="3200" dirty="0"/>
          </a:p>
          <a:p>
            <a:pPr lvl="0"/>
            <a:r>
              <a:rPr lang="ru-RU" sz="3200" dirty="0"/>
              <a:t>у&gt;0, при </a:t>
            </a:r>
            <a:r>
              <a:rPr lang="en-US" sz="3200" dirty="0"/>
              <a:t> x</a:t>
            </a:r>
            <a:r>
              <a:rPr lang="uk-UA" sz="3200" dirty="0"/>
              <a:t>є(0;+∞</a:t>
            </a:r>
            <a:r>
              <a:rPr lang="en-US" sz="3200" dirty="0"/>
              <a:t>)</a:t>
            </a:r>
            <a:r>
              <a:rPr lang="uk-UA" sz="3200" dirty="0" smtClean="0"/>
              <a:t>;</a:t>
            </a:r>
            <a:endParaRPr lang="uk-UA" sz="3200" dirty="0"/>
          </a:p>
          <a:p>
            <a:pPr lvl="0"/>
            <a:r>
              <a:rPr lang="uk-UA" sz="3200" dirty="0"/>
              <a:t>Функція спадає </a:t>
            </a:r>
            <a:r>
              <a:rPr lang="ru-RU" sz="3200" dirty="0"/>
              <a:t> </a:t>
            </a:r>
          </a:p>
          <a:p>
            <a:pPr lvl="0"/>
            <a:r>
              <a:rPr lang="ru-RU" sz="3200" dirty="0"/>
              <a:t>при </a:t>
            </a:r>
            <a:r>
              <a:rPr lang="en-US" sz="3200" dirty="0" smtClean="0"/>
              <a:t>x</a:t>
            </a:r>
            <a:r>
              <a:rPr lang="uk-UA" sz="3200" dirty="0" smtClean="0"/>
              <a:t>є</a:t>
            </a:r>
            <a:r>
              <a:rPr lang="en-US" sz="3200" dirty="0" smtClean="0"/>
              <a:t>(0</a:t>
            </a:r>
            <a:r>
              <a:rPr lang="uk-UA" sz="3200" dirty="0"/>
              <a:t>;+∞</a:t>
            </a:r>
            <a:r>
              <a:rPr lang="en-US" sz="3200" dirty="0"/>
              <a:t>)</a:t>
            </a:r>
            <a:r>
              <a:rPr lang="ru-RU" sz="3200" dirty="0"/>
              <a:t> </a:t>
            </a:r>
            <a:r>
              <a:rPr lang="uk-UA" sz="3200" dirty="0"/>
              <a:t>;</a:t>
            </a:r>
            <a:endParaRPr lang="ru-RU" sz="3200" dirty="0"/>
          </a:p>
          <a:p>
            <a:r>
              <a:rPr lang="ru-RU" sz="3200" dirty="0" err="1"/>
              <a:t>Функція</a:t>
            </a:r>
            <a:r>
              <a:rPr lang="ru-RU" sz="3200" dirty="0"/>
              <a:t>  </a:t>
            </a:r>
            <a:r>
              <a:rPr lang="ru-RU" sz="3200" dirty="0" smtClean="0"/>
              <a:t>парна, </a:t>
            </a:r>
            <a:r>
              <a:rPr lang="ru-RU" sz="3200" dirty="0" err="1" smtClean="0"/>
              <a:t>ні</a:t>
            </a:r>
            <a:r>
              <a:rPr lang="ru-RU" sz="3200" dirty="0" smtClean="0"/>
              <a:t> </a:t>
            </a:r>
            <a:r>
              <a:rPr lang="uk-UA" sz="3200" dirty="0" smtClean="0"/>
              <a:t>не</a:t>
            </a:r>
            <a:r>
              <a:rPr lang="ru-RU" sz="3200" dirty="0"/>
              <a:t>парна;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23102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27404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0000FF"/>
                </a:solidFill>
              </a:rPr>
              <a:t>Степенева  функція — це знань основа</a:t>
            </a:r>
            <a:endParaRPr lang="ru-RU" sz="2800" b="1" dirty="0">
              <a:solidFill>
                <a:srgbClr val="0000FF"/>
              </a:solidFill>
            </a:endParaRPr>
          </a:p>
          <a:p>
            <a:r>
              <a:rPr lang="uk-UA" sz="2800" b="1" dirty="0">
                <a:solidFill>
                  <a:srgbClr val="0000FF"/>
                </a:solidFill>
              </a:rPr>
              <a:t>Про </a:t>
            </a:r>
            <a:r>
              <a:rPr lang="ru-RU" sz="2800" b="1" dirty="0">
                <a:solidFill>
                  <a:srgbClr val="0000FF"/>
                </a:solidFill>
              </a:rPr>
              <a:t> </a:t>
            </a:r>
            <a:r>
              <a:rPr lang="ru-RU" sz="2800" b="1" dirty="0" err="1">
                <a:solidFill>
                  <a:srgbClr val="0000FF"/>
                </a:solidFill>
              </a:rPr>
              <a:t>корені</a:t>
            </a:r>
            <a:r>
              <a:rPr lang="ru-RU" sz="2800" b="1" dirty="0">
                <a:solidFill>
                  <a:srgbClr val="0000FF"/>
                </a:solidFill>
              </a:rPr>
              <a:t>, </a:t>
            </a:r>
            <a:r>
              <a:rPr lang="ru-RU" sz="2800" b="1" dirty="0" err="1">
                <a:solidFill>
                  <a:srgbClr val="0000FF"/>
                </a:solidFill>
              </a:rPr>
              <a:t>квадрати</a:t>
            </a:r>
            <a:r>
              <a:rPr lang="ru-RU" sz="2800" b="1" dirty="0">
                <a:solidFill>
                  <a:srgbClr val="0000FF"/>
                </a:solidFill>
              </a:rPr>
              <a:t>, </a:t>
            </a:r>
            <a:r>
              <a:rPr lang="uk-UA" sz="2800" b="1" dirty="0">
                <a:solidFill>
                  <a:srgbClr val="0000FF"/>
                </a:solidFill>
              </a:rPr>
              <a:t>степені</a:t>
            </a:r>
            <a:r>
              <a:rPr lang="ru-RU" sz="2800" b="1" dirty="0">
                <a:solidFill>
                  <a:srgbClr val="0000FF"/>
                </a:solidFill>
              </a:rPr>
              <a:t> </a:t>
            </a:r>
            <a:r>
              <a:rPr lang="ru-RU" sz="2800" b="1" dirty="0" err="1">
                <a:solidFill>
                  <a:srgbClr val="0000FF"/>
                </a:solidFill>
              </a:rPr>
              <a:t>йде</a:t>
            </a:r>
            <a:r>
              <a:rPr lang="ru-RU" sz="2800" b="1" dirty="0">
                <a:solidFill>
                  <a:srgbClr val="0000FF"/>
                </a:solidFill>
              </a:rPr>
              <a:t> </a:t>
            </a:r>
            <a:r>
              <a:rPr lang="ru-RU" sz="2800" b="1" dirty="0" err="1">
                <a:solidFill>
                  <a:srgbClr val="0000FF"/>
                </a:solidFill>
              </a:rPr>
              <a:t>ро</a:t>
            </a:r>
            <a:r>
              <a:rPr lang="uk-UA" sz="2800" b="1" dirty="0">
                <a:solidFill>
                  <a:srgbClr val="0000FF"/>
                </a:solidFill>
              </a:rPr>
              <a:t>з</a:t>
            </a:r>
            <a:r>
              <a:rPr lang="ru-RU" sz="2800" b="1" dirty="0" err="1">
                <a:solidFill>
                  <a:srgbClr val="0000FF"/>
                </a:solidFill>
              </a:rPr>
              <a:t>мова</a:t>
            </a:r>
            <a:r>
              <a:rPr lang="ru-RU" sz="2800" b="1" dirty="0">
                <a:solidFill>
                  <a:srgbClr val="0000FF"/>
                </a:solidFill>
              </a:rPr>
              <a:t/>
            </a:r>
            <a:br>
              <a:rPr lang="ru-RU" sz="2800" b="1" dirty="0">
                <a:solidFill>
                  <a:srgbClr val="0000FF"/>
                </a:solidFill>
              </a:rPr>
            </a:br>
            <a:r>
              <a:rPr lang="ru-RU" sz="2800" b="1" dirty="0" err="1" smtClean="0">
                <a:solidFill>
                  <a:srgbClr val="0000FF"/>
                </a:solidFill>
              </a:rPr>
              <a:t>Скільки</a:t>
            </a:r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>
                <a:solidFill>
                  <a:srgbClr val="0000FF"/>
                </a:solidFill>
              </a:rPr>
              <a:t>складного  </a:t>
            </a:r>
            <a:r>
              <a:rPr lang="ru-RU" sz="2800" b="1" dirty="0" err="1" smtClean="0">
                <a:solidFill>
                  <a:srgbClr val="0000FF"/>
                </a:solidFill>
              </a:rPr>
              <a:t>допомо</a:t>
            </a:r>
            <a:r>
              <a:rPr lang="uk-UA" sz="2800" b="1" dirty="0" smtClean="0">
                <a:solidFill>
                  <a:srgbClr val="0000FF"/>
                </a:solidFill>
              </a:rPr>
              <a:t>гає </a:t>
            </a:r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 err="1">
                <a:solidFill>
                  <a:srgbClr val="0000FF"/>
                </a:solidFill>
              </a:rPr>
              <a:t>зрозуміти</a:t>
            </a:r>
            <a:r>
              <a:rPr lang="ru-RU" sz="2800" b="1" dirty="0">
                <a:solidFill>
                  <a:srgbClr val="0000FF"/>
                </a:solidFill>
              </a:rPr>
              <a:t> –</a:t>
            </a:r>
          </a:p>
          <a:p>
            <a:r>
              <a:rPr lang="uk-UA" sz="2800" b="1" dirty="0">
                <a:solidFill>
                  <a:srgbClr val="0000FF"/>
                </a:solidFill>
              </a:rPr>
              <a:t>Вимагає  всіх  дітей основам знань  навчити</a:t>
            </a:r>
            <a:r>
              <a:rPr lang="uk-UA" sz="2800" b="1" dirty="0" smtClean="0">
                <a:solidFill>
                  <a:srgbClr val="0000FF"/>
                </a:solidFill>
              </a:rPr>
              <a:t>.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3105962"/>
            <a:ext cx="72007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800" dirty="0" smtClean="0">
                <a:solidFill>
                  <a:prstClr val="black"/>
                </a:solidFill>
              </a:rPr>
              <a:t>Відкрили </a:t>
            </a:r>
            <a:r>
              <a:rPr lang="uk-UA" sz="2800" dirty="0">
                <a:solidFill>
                  <a:prstClr val="black"/>
                </a:solidFill>
              </a:rPr>
              <a:t>підручник с.96 №278. </a:t>
            </a:r>
            <a:endParaRPr lang="ru-RU" sz="2800" dirty="0">
              <a:solidFill>
                <a:prstClr val="black"/>
              </a:solidFill>
            </a:endParaRPr>
          </a:p>
          <a:p>
            <a:pPr lvl="0"/>
            <a:r>
              <a:rPr lang="uk-UA" sz="2800" dirty="0">
                <a:solidFill>
                  <a:prstClr val="black"/>
                </a:solidFill>
              </a:rPr>
              <a:t>Функцію задано формулою </a:t>
            </a:r>
            <a:r>
              <a:rPr lang="en-US" sz="2800" dirty="0">
                <a:solidFill>
                  <a:prstClr val="black"/>
                </a:solidFill>
              </a:rPr>
              <a:t>f</a:t>
            </a:r>
            <a:r>
              <a:rPr lang="ru-RU" sz="2800" dirty="0">
                <a:solidFill>
                  <a:prstClr val="black"/>
                </a:solidFill>
              </a:rPr>
              <a:t>(</a:t>
            </a:r>
            <a:r>
              <a:rPr lang="en-US" sz="2800" dirty="0">
                <a:solidFill>
                  <a:prstClr val="black"/>
                </a:solidFill>
              </a:rPr>
              <a:t>x</a:t>
            </a:r>
            <a:r>
              <a:rPr lang="ru-RU" sz="2800" dirty="0">
                <a:solidFill>
                  <a:prstClr val="black"/>
                </a:solidFill>
              </a:rPr>
              <a:t>) = </a:t>
            </a:r>
            <a:r>
              <a:rPr lang="en-US" sz="2800" dirty="0">
                <a:solidFill>
                  <a:prstClr val="black"/>
                </a:solidFill>
              </a:rPr>
              <a:t>x</a:t>
            </a:r>
            <a:r>
              <a:rPr lang="ru-RU" sz="2800" baseline="30000" dirty="0">
                <a:solidFill>
                  <a:prstClr val="black"/>
                </a:solidFill>
              </a:rPr>
              <a:t>-16</a:t>
            </a:r>
            <a:r>
              <a:rPr lang="ru-RU" sz="2800" dirty="0">
                <a:solidFill>
                  <a:prstClr val="black"/>
                </a:solidFill>
              </a:rPr>
              <a:t>. </a:t>
            </a:r>
            <a:r>
              <a:rPr lang="uk-UA" sz="2800" dirty="0">
                <a:solidFill>
                  <a:prstClr val="black"/>
                </a:solidFill>
              </a:rPr>
              <a:t>Порівняти</a:t>
            </a:r>
            <a:endParaRPr lang="ru-RU" sz="2800" dirty="0">
              <a:solidFill>
                <a:prstClr val="black"/>
              </a:solidFill>
            </a:endParaRPr>
          </a:p>
          <a:p>
            <a:pPr lvl="0"/>
            <a:r>
              <a:rPr lang="en-US" sz="2800" dirty="0">
                <a:solidFill>
                  <a:prstClr val="black"/>
                </a:solidFill>
              </a:rPr>
              <a:t>f</a:t>
            </a:r>
            <a:r>
              <a:rPr lang="ru-RU" sz="2800" dirty="0">
                <a:solidFill>
                  <a:prstClr val="black"/>
                </a:solidFill>
              </a:rPr>
              <a:t>(</a:t>
            </a:r>
            <a:r>
              <a:rPr lang="uk-UA" sz="2800" dirty="0">
                <a:solidFill>
                  <a:prstClr val="black"/>
                </a:solidFill>
              </a:rPr>
              <a:t>1,6</a:t>
            </a:r>
            <a:r>
              <a:rPr lang="ru-RU" sz="2800" dirty="0">
                <a:solidFill>
                  <a:prstClr val="black"/>
                </a:solidFill>
              </a:rPr>
              <a:t>)</a:t>
            </a:r>
            <a:r>
              <a:rPr lang="uk-UA" sz="2800" dirty="0">
                <a:solidFill>
                  <a:prstClr val="black"/>
                </a:solidFill>
              </a:rPr>
              <a:t> і </a:t>
            </a:r>
            <a:r>
              <a:rPr lang="en-US" sz="2800" dirty="0">
                <a:solidFill>
                  <a:prstClr val="black"/>
                </a:solidFill>
              </a:rPr>
              <a:t>f</a:t>
            </a:r>
            <a:r>
              <a:rPr lang="ru-RU" sz="2800" dirty="0">
                <a:solidFill>
                  <a:prstClr val="black"/>
                </a:solidFill>
              </a:rPr>
              <a:t>(</a:t>
            </a:r>
            <a:r>
              <a:rPr lang="uk-UA" sz="2800" dirty="0">
                <a:solidFill>
                  <a:prstClr val="black"/>
                </a:solidFill>
              </a:rPr>
              <a:t>2,2</a:t>
            </a:r>
            <a:r>
              <a:rPr lang="ru-RU" sz="2800" dirty="0" smtClean="0">
                <a:solidFill>
                  <a:prstClr val="black"/>
                </a:solidFill>
              </a:rPr>
              <a:t>)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8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37242" t="27260" r="25683" b="21080"/>
          <a:stretch/>
        </p:blipFill>
        <p:spPr bwMode="auto">
          <a:xfrm>
            <a:off x="4139952" y="2276872"/>
            <a:ext cx="4680520" cy="45811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260648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>
                <a:solidFill>
                  <a:prstClr val="black"/>
                </a:solidFill>
              </a:rPr>
              <a:t>Розв'язання. За умовою задачі задано степеневу функцію з від'ємним </a:t>
            </a:r>
            <a:r>
              <a:rPr lang="uk-UA" sz="3200" dirty="0"/>
              <a:t>парним показником. </a:t>
            </a:r>
            <a:endParaRPr lang="ru-RU" sz="3200" dirty="0"/>
          </a:p>
          <a:p>
            <a:r>
              <a:rPr lang="uk-UA" sz="3200" dirty="0"/>
              <a:t>На проміжку </a:t>
            </a:r>
            <a:r>
              <a:rPr lang="uk-UA" sz="3200" b="1" dirty="0"/>
              <a:t> </a:t>
            </a:r>
            <a:r>
              <a:rPr lang="ru-RU" sz="3200" b="1" dirty="0"/>
              <a:t>(0;+∞) </a:t>
            </a:r>
            <a:r>
              <a:rPr lang="uk-UA" sz="3200" dirty="0"/>
              <a:t>функція спадає, тому  </a:t>
            </a:r>
            <a:r>
              <a:rPr lang="en-US" sz="3200" dirty="0"/>
              <a:t>f</a:t>
            </a:r>
            <a:r>
              <a:rPr lang="ru-RU" sz="3200" dirty="0"/>
              <a:t>(</a:t>
            </a:r>
            <a:r>
              <a:rPr lang="uk-UA" sz="3200" dirty="0"/>
              <a:t>1,6</a:t>
            </a:r>
            <a:r>
              <a:rPr lang="ru-RU" sz="3200" dirty="0"/>
              <a:t>) &gt; </a:t>
            </a:r>
            <a:r>
              <a:rPr lang="en-US" sz="3200" dirty="0"/>
              <a:t>f</a:t>
            </a:r>
            <a:r>
              <a:rPr lang="ru-RU" sz="3200" dirty="0"/>
              <a:t>(</a:t>
            </a:r>
            <a:r>
              <a:rPr lang="uk-UA" sz="3200" dirty="0"/>
              <a:t>2,2</a:t>
            </a:r>
            <a:r>
              <a:rPr lang="ru-RU" sz="3200" dirty="0"/>
              <a:t>)</a:t>
            </a:r>
            <a:r>
              <a:rPr lang="uk-UA" sz="3200" dirty="0"/>
              <a:t>;</a:t>
            </a:r>
            <a:endParaRPr lang="ru-RU" sz="3200" dirty="0"/>
          </a:p>
          <a:p>
            <a:pPr lvl="0"/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5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74705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3200" dirty="0" smtClean="0"/>
              <a:t>2) </a:t>
            </a:r>
            <a:r>
              <a:rPr lang="en-US" sz="3200" dirty="0" smtClean="0"/>
              <a:t>f</a:t>
            </a:r>
            <a:r>
              <a:rPr lang="ru-RU" sz="3200" dirty="0"/>
              <a:t>(</a:t>
            </a:r>
            <a:r>
              <a:rPr lang="uk-UA" sz="3200" dirty="0"/>
              <a:t>-4,5</a:t>
            </a:r>
            <a:r>
              <a:rPr lang="ru-RU" sz="3200" dirty="0"/>
              <a:t>)</a:t>
            </a:r>
            <a:r>
              <a:rPr lang="uk-UA" sz="3200" dirty="0"/>
              <a:t>   </a:t>
            </a:r>
            <a:r>
              <a:rPr lang="ru-RU" sz="3200" dirty="0"/>
              <a:t>&lt;</a:t>
            </a:r>
            <a:r>
              <a:rPr lang="uk-UA" sz="3200" dirty="0"/>
              <a:t>  </a:t>
            </a:r>
            <a:r>
              <a:rPr lang="en-US" sz="3200" dirty="0"/>
              <a:t>f</a:t>
            </a:r>
            <a:r>
              <a:rPr lang="ru-RU" sz="3200" dirty="0"/>
              <a:t>(</a:t>
            </a:r>
            <a:r>
              <a:rPr lang="uk-UA" sz="3200" dirty="0"/>
              <a:t>-3,6</a:t>
            </a:r>
            <a:r>
              <a:rPr lang="ru-RU" sz="3200" dirty="0"/>
              <a:t>); </a:t>
            </a:r>
            <a:r>
              <a:rPr lang="uk-UA" sz="3200" dirty="0"/>
              <a:t>На проміжку </a:t>
            </a:r>
            <a:r>
              <a:rPr lang="uk-UA" sz="3200" b="1" dirty="0"/>
              <a:t> </a:t>
            </a:r>
            <a:r>
              <a:rPr lang="ru-RU" sz="3200" b="1" dirty="0"/>
              <a:t>(</a:t>
            </a:r>
            <a:r>
              <a:rPr lang="uk-UA" sz="3200" b="1" dirty="0"/>
              <a:t>-</a:t>
            </a:r>
            <a:r>
              <a:rPr lang="ru-RU" sz="3200" b="1" dirty="0"/>
              <a:t>∞;0) </a:t>
            </a:r>
            <a:r>
              <a:rPr lang="uk-UA" sz="3200" dirty="0"/>
              <a:t>функція  зростає, тому </a:t>
            </a:r>
            <a:r>
              <a:rPr lang="ru-RU" sz="3200" dirty="0"/>
              <a:t> </a:t>
            </a:r>
            <a:r>
              <a:rPr lang="en-US" sz="3200" dirty="0" smtClean="0"/>
              <a:t>f</a:t>
            </a:r>
            <a:r>
              <a:rPr lang="ru-RU" sz="3200" dirty="0"/>
              <a:t>(</a:t>
            </a:r>
            <a:r>
              <a:rPr lang="uk-UA" sz="3200" dirty="0"/>
              <a:t>-4,5</a:t>
            </a:r>
            <a:r>
              <a:rPr lang="ru-RU" sz="3200" dirty="0"/>
              <a:t>) &lt; </a:t>
            </a:r>
            <a:r>
              <a:rPr lang="en-US" sz="3200" dirty="0"/>
              <a:t>f</a:t>
            </a:r>
            <a:r>
              <a:rPr lang="ru-RU" sz="3200" dirty="0"/>
              <a:t>(-3</a:t>
            </a:r>
            <a:r>
              <a:rPr lang="uk-UA" sz="3200" dirty="0"/>
              <a:t>,</a:t>
            </a:r>
            <a:r>
              <a:rPr lang="ru-RU" sz="3200" dirty="0"/>
              <a:t>6)</a:t>
            </a:r>
            <a:r>
              <a:rPr lang="uk-UA" sz="3200" dirty="0" smtClean="0"/>
              <a:t>;</a:t>
            </a:r>
          </a:p>
          <a:p>
            <a:pPr lvl="0"/>
            <a:endParaRPr lang="ru-RU" sz="3200" dirty="0"/>
          </a:p>
          <a:p>
            <a:pPr lvl="0"/>
            <a:r>
              <a:rPr lang="uk-UA" sz="3200" dirty="0" smtClean="0"/>
              <a:t>3) </a:t>
            </a:r>
            <a:r>
              <a:rPr lang="en-US" sz="3200" dirty="0" smtClean="0"/>
              <a:t>f</a:t>
            </a:r>
            <a:r>
              <a:rPr lang="uk-UA" sz="3200" dirty="0"/>
              <a:t>(-3.4)  =  </a:t>
            </a:r>
            <a:r>
              <a:rPr lang="en-US" sz="3200" dirty="0"/>
              <a:t>f</a:t>
            </a:r>
            <a:r>
              <a:rPr lang="uk-UA" sz="3200" dirty="0"/>
              <a:t>(3.4). Задана функція </a:t>
            </a:r>
            <a:r>
              <a:rPr lang="uk-UA" sz="3200" dirty="0" smtClean="0"/>
              <a:t>парна;</a:t>
            </a:r>
          </a:p>
          <a:p>
            <a:pPr lvl="0"/>
            <a:endParaRPr lang="ru-RU" sz="3200" dirty="0"/>
          </a:p>
          <a:p>
            <a:pPr lvl="0"/>
            <a:r>
              <a:rPr lang="uk-UA" sz="3200" dirty="0" smtClean="0"/>
              <a:t>4) </a:t>
            </a:r>
            <a:r>
              <a:rPr lang="en-US" sz="3200" dirty="0" smtClean="0"/>
              <a:t>f</a:t>
            </a:r>
            <a:r>
              <a:rPr lang="uk-UA" sz="3200" dirty="0"/>
              <a:t>(-18)  &lt;   </a:t>
            </a:r>
            <a:r>
              <a:rPr lang="en-US" sz="3200" dirty="0"/>
              <a:t>f</a:t>
            </a:r>
            <a:r>
              <a:rPr lang="uk-UA" sz="3200" dirty="0"/>
              <a:t>(3), оскільки </a:t>
            </a:r>
            <a:r>
              <a:rPr lang="en-US" sz="3200" dirty="0"/>
              <a:t>f</a:t>
            </a:r>
            <a:r>
              <a:rPr lang="uk-UA" sz="3200" dirty="0"/>
              <a:t>(-18) = </a:t>
            </a:r>
            <a:r>
              <a:rPr lang="en-US" sz="3200" dirty="0"/>
              <a:t>f</a:t>
            </a:r>
            <a:r>
              <a:rPr lang="uk-UA" sz="3200" dirty="0"/>
              <a:t>(18), то порівняємо </a:t>
            </a:r>
            <a:r>
              <a:rPr lang="en-US" sz="3200" dirty="0"/>
              <a:t>f</a:t>
            </a:r>
            <a:r>
              <a:rPr lang="uk-UA" sz="3200" dirty="0"/>
              <a:t>(18)  і </a:t>
            </a:r>
            <a:r>
              <a:rPr lang="en-US" sz="3200" dirty="0"/>
              <a:t>f</a:t>
            </a:r>
            <a:r>
              <a:rPr lang="uk-UA" sz="3200" dirty="0"/>
              <a:t>(3). На проміжку </a:t>
            </a:r>
            <a:r>
              <a:rPr lang="uk-UA" sz="3200" b="1" dirty="0"/>
              <a:t> (0;+∞) </a:t>
            </a:r>
            <a:r>
              <a:rPr lang="uk-UA" sz="3200" dirty="0"/>
              <a:t>функція спадає, тому  </a:t>
            </a:r>
            <a:r>
              <a:rPr lang="en-US" sz="3200" dirty="0"/>
              <a:t>f</a:t>
            </a:r>
            <a:r>
              <a:rPr lang="uk-UA" sz="3200" dirty="0"/>
              <a:t>(3) &gt; </a:t>
            </a:r>
            <a:r>
              <a:rPr lang="en-US" sz="3200" dirty="0"/>
              <a:t>f</a:t>
            </a:r>
            <a:r>
              <a:rPr lang="uk-UA" sz="3200" dirty="0"/>
              <a:t>(18</a:t>
            </a:r>
            <a:r>
              <a:rPr lang="uk-UA" sz="3200" dirty="0" smtClean="0"/>
              <a:t>).</a:t>
            </a:r>
            <a:endParaRPr lang="ru-RU" sz="3200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37242" t="27260" r="25683" b="21080"/>
          <a:stretch/>
        </p:blipFill>
        <p:spPr bwMode="auto">
          <a:xfrm>
            <a:off x="5652120" y="4077072"/>
            <a:ext cx="3345815" cy="2622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57633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Рисунок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4" t="28230" r="25693" b="22881"/>
          <a:stretch/>
        </p:blipFill>
        <p:spPr bwMode="auto">
          <a:xfrm>
            <a:off x="5069305" y="2049364"/>
            <a:ext cx="3843148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67544" y="5301208"/>
            <a:ext cx="24336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Відповідь: 4.</a:t>
            </a:r>
            <a:endParaRPr kumimoji="0" lang="uk-UA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228599" y="188640"/>
                <a:ext cx="8683853" cy="21757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3200" dirty="0"/>
                  <a:t>№289</a:t>
                </a:r>
                <a:endParaRPr lang="ru-RU" sz="3200" dirty="0"/>
              </a:p>
              <a:p>
                <a:r>
                  <a:rPr lang="uk-UA" sz="3200" dirty="0"/>
                  <a:t>Установіть графічно кількість розв’язків системи рівнянь: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3200" i="1"/>
                        </m:ctrlPr>
                      </m:dPr>
                      <m:e>
                        <m:eqArr>
                          <m:eqArrPr>
                            <m:ctrlPr>
                              <a:rPr lang="ru-RU" sz="3200" i="1"/>
                            </m:ctrlPr>
                          </m:eqArrPr>
                          <m:e>
                            <m:r>
                              <a:rPr lang="uk-UA" sz="3200" i="1"/>
                              <m:t>у=</m:t>
                            </m:r>
                            <m:sSup>
                              <m:sSupPr>
                                <m:ctrlPr>
                                  <a:rPr lang="ru-RU" sz="3200" i="1"/>
                                </m:ctrlPr>
                              </m:sSupPr>
                              <m:e>
                                <m:r>
                                  <a:rPr lang="uk-UA" sz="3200" i="1"/>
                                  <m:t>х</m:t>
                                </m:r>
                              </m:e>
                              <m:sup>
                                <m:r>
                                  <a:rPr lang="uk-UA" sz="3200" i="1"/>
                                  <m:t>−6</m:t>
                                </m:r>
                              </m:sup>
                            </m:sSup>
                            <m:r>
                              <a:rPr lang="uk-UA" sz="3200" i="1"/>
                              <m:t>,</m:t>
                            </m:r>
                          </m:e>
                          <m:e>
                            <m:r>
                              <a:rPr lang="uk-UA" sz="3200" i="1"/>
                              <m:t>у=4−</m:t>
                            </m:r>
                            <m:sSup>
                              <m:sSupPr>
                                <m:ctrlPr>
                                  <a:rPr lang="ru-RU" sz="3200" i="1"/>
                                </m:ctrlPr>
                              </m:sSupPr>
                              <m:e>
                                <m:r>
                                  <a:rPr lang="uk-UA" sz="3200" i="1"/>
                                  <m:t>х</m:t>
                                </m:r>
                              </m:e>
                              <m:sup>
                                <m:r>
                                  <a:rPr lang="uk-UA" sz="3200" i="1"/>
                                  <m:t>2</m:t>
                                </m:r>
                              </m:sup>
                            </m:sSup>
                            <m:r>
                              <a:rPr lang="uk-UA" sz="3200" i="1"/>
                              <m:t>;</m:t>
                            </m:r>
                          </m:e>
                        </m:eqArr>
                      </m:e>
                    </m:d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99" y="188640"/>
                <a:ext cx="8683853" cy="2175724"/>
              </a:xfrm>
              <a:prstGeom prst="rect">
                <a:avLst/>
              </a:prstGeom>
              <a:blipFill rotWithShape="1">
                <a:blip r:embed="rId3"/>
                <a:stretch>
                  <a:fillRect l="-1754" t="-3641" r="-5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226202" y="249289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200" dirty="0"/>
              <a:t>Розв'язання. </a:t>
            </a:r>
            <a:endParaRPr lang="uk-UA" sz="3200" dirty="0" smtClean="0"/>
          </a:p>
          <a:p>
            <a:r>
              <a:rPr lang="uk-UA" sz="3200" dirty="0" smtClean="0"/>
              <a:t>Будуємо </a:t>
            </a:r>
            <a:r>
              <a:rPr lang="uk-UA" sz="3200" dirty="0"/>
              <a:t>схематично  графіки  функцій  у=х</a:t>
            </a:r>
            <a:r>
              <a:rPr lang="uk-UA" sz="3200" baseline="30000" dirty="0"/>
              <a:t>-6 </a:t>
            </a:r>
            <a:r>
              <a:rPr lang="uk-UA" sz="3200" dirty="0"/>
              <a:t>та у=4-х</a:t>
            </a:r>
            <a:r>
              <a:rPr lang="uk-UA" sz="3200" baseline="30000" dirty="0"/>
              <a:t>2</a:t>
            </a:r>
            <a:r>
              <a:rPr lang="uk-UA" sz="3200" dirty="0"/>
              <a:t>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58795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59587" y="66418"/>
            <a:ext cx="9203588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98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Я хотіла б звернути вашу увагу на такий факт.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Математикам відома така універсальна формула, або,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точніше, функція, яка дозволяє математично виразити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майже будь-яку криву, - це так званий поліном. </a:t>
            </a:r>
          </a:p>
          <a:p>
            <a:pPr marL="352425" marR="0" lvl="0" indent="93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Він записується у вигляді ряду, який можна   продовжувати </a:t>
            </a:r>
            <a:r>
              <a:rPr kumimoji="0" lang="uk-UA" altLang="ru-RU" sz="28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 завгодно довго, але математики обмежується лише дійсно необхідним числом членів,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 з кожним новим членом поліном все ускладнюється.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Рівняння цього ряду виглядає так: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1" name="Рисунок 6" descr="http://biologylib.ru/books/item/f00/s00/z0000026/pic/000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9" y="4221928"/>
            <a:ext cx="9027464" cy="57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67544" y="4793501"/>
            <a:ext cx="839909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98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допомогою полінома ми можемо описати форми 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будь-яких об'єктів незалежно від їх розмірів, 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також порівнювати</a:t>
            </a:r>
            <a:r>
              <a:rPr kumimoji="0" lang="uk-UA" altLang="ru-RU" sz="28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alt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їх між собою.</a:t>
            </a:r>
            <a:endParaRPr kumimoji="0" lang="uk-UA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72817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Картинки по запросу фон презентація математика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4" y="80962"/>
            <a:ext cx="9088525" cy="6842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6632"/>
            <a:ext cx="8229600" cy="2116832"/>
          </a:xfrm>
        </p:spPr>
        <p:txBody>
          <a:bodyPr/>
          <a:lstStyle/>
          <a:p>
            <a:pPr marL="0" indent="0" algn="r">
              <a:buNone/>
            </a:pPr>
            <a:r>
              <a:rPr lang="uk-UA" b="1" dirty="0">
                <a:solidFill>
                  <a:srgbClr val="0000FF"/>
                </a:solidFill>
              </a:rPr>
              <a:t>Девіз</a:t>
            </a:r>
            <a:r>
              <a:rPr lang="uk-UA" dirty="0"/>
              <a:t>: </a:t>
            </a:r>
            <a:r>
              <a:rPr lang="ru-RU" dirty="0"/>
              <a:t/>
            </a:r>
            <a:br>
              <a:rPr lang="ru-RU" dirty="0"/>
            </a:br>
            <a:r>
              <a:rPr lang="uk-UA" b="1" i="1" dirty="0">
                <a:solidFill>
                  <a:srgbClr val="C00000"/>
                </a:solidFill>
              </a:rPr>
              <a:t>«Мало мати хороший розум, 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uk-UA" b="1" i="1" dirty="0">
                <a:solidFill>
                  <a:srgbClr val="C00000"/>
                </a:solidFill>
              </a:rPr>
              <a:t>головне – добре його застосовувати»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uk-UA" dirty="0" err="1">
                <a:solidFill>
                  <a:srgbClr val="FF0000"/>
                </a:solidFill>
              </a:rPr>
              <a:t>Рене</a:t>
            </a:r>
            <a:r>
              <a:rPr lang="uk-UA" dirty="0">
                <a:solidFill>
                  <a:srgbClr val="FF0000"/>
                </a:solidFill>
              </a:rPr>
              <a:t> Декарта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166544"/>
              </p:ext>
            </p:extLst>
          </p:nvPr>
        </p:nvGraphicFramePr>
        <p:xfrm>
          <a:off x="1619672" y="2276872"/>
          <a:ext cx="6756027" cy="3996045"/>
        </p:xfrm>
        <a:graphic>
          <a:graphicData uri="http://schemas.openxmlformats.org/drawingml/2006/table">
            <a:tbl>
              <a:tblPr firstRow="1" firstCol="1" bandRow="1"/>
              <a:tblGrid>
                <a:gridCol w="490648"/>
                <a:gridCol w="406649"/>
                <a:gridCol w="575432"/>
                <a:gridCol w="532255"/>
                <a:gridCol w="554236"/>
                <a:gridCol w="481228"/>
                <a:gridCol w="482013"/>
                <a:gridCol w="481228"/>
                <a:gridCol w="481228"/>
                <a:gridCol w="482013"/>
                <a:gridCol w="496929"/>
                <a:gridCol w="458461"/>
                <a:gridCol w="116185"/>
                <a:gridCol w="116185"/>
                <a:gridCol w="254022"/>
                <a:gridCol w="347315"/>
              </a:tblGrid>
              <a:tr h="444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8399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 помощью полинома, универсальной математической формулы, можно получить почти любую кривую. Чем сложнее кривая, тем большее число членов должен включать соответствующий полином. Можно попытаться подобрать полином, описывающий, например, форму лист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7848872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83926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35791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/>
              <a:t>Підсумок уроку. </a:t>
            </a:r>
            <a:endParaRPr lang="ru-RU" sz="3200" dirty="0"/>
          </a:p>
          <a:p>
            <a:pPr lvl="0" indent="1427163"/>
            <a:r>
              <a:rPr lang="uk-UA" sz="3200" dirty="0"/>
              <a:t>Що на уроці було головним?</a:t>
            </a:r>
            <a:endParaRPr lang="ru-RU" sz="3200" dirty="0"/>
          </a:p>
          <a:p>
            <a:pPr lvl="0" indent="1427163"/>
            <a:r>
              <a:rPr lang="uk-UA" sz="3200" dirty="0"/>
              <a:t>Що на уроці було цікавим?</a:t>
            </a:r>
            <a:endParaRPr lang="ru-RU" sz="3200" dirty="0"/>
          </a:p>
          <a:p>
            <a:pPr lvl="0" indent="1427163"/>
            <a:r>
              <a:rPr lang="uk-UA" sz="3200" dirty="0"/>
              <a:t>Чому ми сьогодні навчилися?</a:t>
            </a:r>
            <a:endParaRPr lang="ru-RU" sz="3200" dirty="0"/>
          </a:p>
          <a:p>
            <a:r>
              <a:rPr lang="uk-UA" sz="3200" dirty="0"/>
              <a:t>Оцінювання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8779" y="3717032"/>
            <a:ext cx="835292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/>
              <a:t>Домашнє завдання.</a:t>
            </a:r>
            <a:r>
              <a:rPr lang="uk-UA" sz="3200" dirty="0"/>
              <a:t> </a:t>
            </a:r>
            <a:endParaRPr lang="ru-RU" sz="3200" dirty="0"/>
          </a:p>
          <a:p>
            <a:r>
              <a:rPr lang="uk-UA" sz="3200" dirty="0"/>
              <a:t>§9, §10, §14 №289(2), №276 пов.400 (1,3)</a:t>
            </a:r>
            <a:endParaRPr lang="ru-RU" sz="3200" dirty="0"/>
          </a:p>
          <a:p>
            <a:r>
              <a:rPr lang="uk-UA" sz="3200" dirty="0">
                <a:solidFill>
                  <a:srgbClr val="0000FF"/>
                </a:solidFill>
              </a:rPr>
              <a:t>Творче завдання</a:t>
            </a:r>
            <a:r>
              <a:rPr lang="uk-UA" sz="3200" dirty="0"/>
              <a:t>. Презентація.  Чи є поняття функції надбанням тільки математики.  </a:t>
            </a:r>
            <a:endParaRPr lang="ru-RU" sz="3200" dirty="0"/>
          </a:p>
          <a:p>
            <a:r>
              <a:rPr lang="uk-UA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0113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13375"/>
            <a:ext cx="80648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У себе в зошиті намалюйте </a:t>
            </a:r>
            <a:r>
              <a:rPr lang="uk-UA" sz="3200" dirty="0" err="1"/>
              <a:t>смайлик</a:t>
            </a:r>
            <a:r>
              <a:rPr lang="uk-UA" sz="3200" dirty="0"/>
              <a:t>.</a:t>
            </a:r>
            <a:endParaRPr lang="ru-RU" sz="3200" dirty="0"/>
          </a:p>
          <a:p>
            <a:pPr indent="801688"/>
            <a:r>
              <a:rPr lang="uk-UA" sz="3200" dirty="0"/>
              <a:t>- Хто  повністю задоволений результатом роботи на уроці, малюйте </a:t>
            </a:r>
            <a:r>
              <a:rPr lang="uk-UA" sz="3200" dirty="0" err="1"/>
              <a:t>смайлик</a:t>
            </a:r>
            <a:r>
              <a:rPr lang="uk-UA" sz="3200" dirty="0"/>
              <a:t>, що посміхається.</a:t>
            </a:r>
            <a:endParaRPr lang="ru-RU" sz="3200" dirty="0"/>
          </a:p>
          <a:p>
            <a:pPr indent="801688"/>
            <a:r>
              <a:rPr lang="uk-UA" sz="3200" dirty="0"/>
              <a:t>- Хто допустив неточність – </a:t>
            </a:r>
            <a:r>
              <a:rPr lang="uk-UA" sz="3200" dirty="0" err="1"/>
              <a:t>смайлик</a:t>
            </a:r>
            <a:r>
              <a:rPr lang="uk-UA" sz="3200" dirty="0"/>
              <a:t> без посмішки.</a:t>
            </a:r>
            <a:endParaRPr lang="ru-RU" sz="3200" dirty="0"/>
          </a:p>
          <a:p>
            <a:pPr indent="801688"/>
            <a:r>
              <a:rPr lang="uk-UA" sz="3200" dirty="0"/>
              <a:t>- А кому треба ще постаратися й успіх обов’язково прийде – сумний </a:t>
            </a:r>
            <a:r>
              <a:rPr lang="uk-UA" sz="3200" dirty="0" err="1"/>
              <a:t>смайлик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7346"/>
            <a:ext cx="22544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/>
              <a:t>Рефлексія</a:t>
            </a:r>
            <a:endParaRPr lang="ru-RU" dirty="0"/>
          </a:p>
        </p:txBody>
      </p:sp>
      <p:sp>
        <p:nvSpPr>
          <p:cNvPr id="5" name="AutoShape 4" descr="Картинки по запросу смайлики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смайлики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2" name="Picture 8" descr="Картинки по запросу смайлики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064" y="4568602"/>
            <a:ext cx="2082199" cy="208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Картинки по запросу смайлики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531628"/>
            <a:ext cx="2016224" cy="228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Картинки по запросу смайлики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32" y="4645248"/>
            <a:ext cx="1995348" cy="200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051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фон презентація математика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-3761"/>
            <a:ext cx="9097962" cy="684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201993"/>
              </p:ext>
            </p:extLst>
          </p:nvPr>
        </p:nvGraphicFramePr>
        <p:xfrm>
          <a:off x="611560" y="404665"/>
          <a:ext cx="8280922" cy="4848539"/>
        </p:xfrm>
        <a:graphic>
          <a:graphicData uri="http://schemas.openxmlformats.org/drawingml/2006/table">
            <a:tbl>
              <a:tblPr firstRow="1" firstCol="1" bandRow="1"/>
              <a:tblGrid>
                <a:gridCol w="601917"/>
                <a:gridCol w="499197"/>
                <a:gridCol w="706556"/>
                <a:gridCol w="652796"/>
                <a:gridCol w="679676"/>
                <a:gridCol w="589438"/>
                <a:gridCol w="590398"/>
                <a:gridCol w="589438"/>
                <a:gridCol w="589438"/>
                <a:gridCol w="590398"/>
                <a:gridCol w="609597"/>
                <a:gridCol w="573959"/>
                <a:gridCol w="413876"/>
                <a:gridCol w="594238"/>
              </a:tblGrid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</a:t>
                      </a: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ц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ю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</a:t>
                      </a: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і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4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5.</a:t>
                      </a: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6.</a:t>
                      </a: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ц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і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7.</a:t>
                      </a: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8.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9.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3528" y="5373216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err="1">
                <a:solidFill>
                  <a:srgbClr val="FF0000"/>
                </a:solidFill>
              </a:rPr>
              <a:t>Степенева</a:t>
            </a:r>
            <a:r>
              <a:rPr lang="ru-RU" sz="4000" b="1" i="1" dirty="0">
                <a:solidFill>
                  <a:srgbClr val="FF0000"/>
                </a:solidFill>
              </a:rPr>
              <a:t> </a:t>
            </a:r>
            <a:r>
              <a:rPr lang="ru-RU" sz="4000" b="1" i="1" dirty="0" err="1">
                <a:solidFill>
                  <a:srgbClr val="FF0000"/>
                </a:solidFill>
              </a:rPr>
              <a:t>функція</a:t>
            </a:r>
            <a:r>
              <a:rPr lang="ru-RU" sz="4000" b="1" i="1" dirty="0">
                <a:solidFill>
                  <a:srgbClr val="FF0000"/>
                </a:solidFill>
              </a:rPr>
              <a:t>, </a:t>
            </a:r>
            <a:r>
              <a:rPr lang="ru-RU" sz="4000" b="1" i="1" dirty="0" err="1">
                <a:solidFill>
                  <a:srgbClr val="FF0000"/>
                </a:solidFill>
              </a:rPr>
              <a:t>її</a:t>
            </a:r>
            <a:r>
              <a:rPr lang="ru-RU" sz="4000" b="1" i="1" dirty="0">
                <a:solidFill>
                  <a:srgbClr val="FF0000"/>
                </a:solidFill>
              </a:rPr>
              <a:t> </a:t>
            </a:r>
            <a:r>
              <a:rPr lang="ru-RU" sz="4000" b="1" i="1" dirty="0" err="1">
                <a:solidFill>
                  <a:srgbClr val="FF0000"/>
                </a:solidFill>
              </a:rPr>
              <a:t>властивості</a:t>
            </a:r>
            <a:r>
              <a:rPr lang="ru-RU" sz="4000" b="1" i="1" dirty="0">
                <a:solidFill>
                  <a:srgbClr val="FF0000"/>
                </a:solidFill>
              </a:rPr>
              <a:t> та </a:t>
            </a:r>
            <a:r>
              <a:rPr lang="ru-RU" sz="4000" b="1" i="1" dirty="0" err="1">
                <a:solidFill>
                  <a:srgbClr val="FF0000"/>
                </a:solidFill>
              </a:rPr>
              <a:t>графік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209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FD1"/>
            </a:gs>
            <a:gs pos="82000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62473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 </a:t>
            </a:r>
          </a:p>
          <a:p>
            <a:pPr marL="0" indent="0">
              <a:buNone/>
            </a:pP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Сформувати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степеневої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0">
              <a:buNone/>
            </a:pP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Навчити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досліджувати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степеня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indent="379413"/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парне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натуральне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число;</a:t>
            </a:r>
          </a:p>
          <a:p>
            <a:pPr indent="379413"/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непарне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натуральне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число;</a:t>
            </a:r>
          </a:p>
          <a:p>
            <a:pPr indent="379413"/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парне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від’ємне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число;</a:t>
            </a:r>
          </a:p>
          <a:p>
            <a:pPr indent="379413"/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непарне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від’ємне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число;</a:t>
            </a:r>
          </a:p>
          <a:p>
            <a:pPr indent="379413"/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неціле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додатне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число;</a:t>
            </a:r>
          </a:p>
          <a:p>
            <a:pPr indent="379413"/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неціле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від’ємне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число</a:t>
            </a:r>
            <a:r>
              <a:rPr lang="uk-UA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79413"/>
            <a:r>
              <a:rPr lang="uk-UA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окремі випадки  коли показник степеня 1; 0; </a:t>
            </a:r>
            <a:endParaRPr lang="ru-RU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будувати їх графіки</a:t>
            </a:r>
            <a:r>
              <a:rPr lang="uk-UA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5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Розвивати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вдосконалювати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навики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побудови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графіків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математичних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логічне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мислення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уміння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аналізувати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робити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 marL="0" indent="0">
              <a:buNone/>
            </a:pP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5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Виховувати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пізнавальний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предмета,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позитивну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мотивацію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спостережливість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формувати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творчу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працелюбну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особистість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01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uk-UA" dirty="0"/>
              <a:t>Степеневою функцією називається функція виду </a:t>
            </a:r>
            <a:r>
              <a:rPr lang="uk-UA" b="1" i="1" dirty="0">
                <a:solidFill>
                  <a:srgbClr val="FF0000"/>
                </a:solidFill>
              </a:rPr>
              <a:t>у = х</a:t>
            </a:r>
            <a:r>
              <a:rPr lang="en-US" b="1" i="1" baseline="30000" dirty="0">
                <a:solidFill>
                  <a:srgbClr val="FF0000"/>
                </a:solidFill>
              </a:rPr>
              <a:t>p</a:t>
            </a:r>
            <a:r>
              <a:rPr lang="uk-UA" i="1" dirty="0"/>
              <a:t>,</a:t>
            </a:r>
            <a:r>
              <a:rPr lang="uk-UA" dirty="0"/>
              <a:t> де </a:t>
            </a:r>
            <a:r>
              <a:rPr lang="uk-UA" i="1" dirty="0"/>
              <a:t>р —</a:t>
            </a:r>
            <a:r>
              <a:rPr lang="uk-UA" dirty="0"/>
              <a:t> постійне дійсне число, а </a:t>
            </a:r>
            <a:r>
              <a:rPr lang="uk-UA" i="1" dirty="0"/>
              <a:t>х</a:t>
            </a:r>
            <a:r>
              <a:rPr lang="uk-UA" dirty="0"/>
              <a:t> (основа) — змінна. 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1126" t="15586" r="68264" b="2459"/>
          <a:stretch/>
        </p:blipFill>
        <p:spPr bwMode="auto">
          <a:xfrm>
            <a:off x="245249" y="3212976"/>
            <a:ext cx="376571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2492896"/>
            <a:ext cx="936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/>
              <a:t>р=1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1916832"/>
            <a:ext cx="41281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dirty="0">
                <a:solidFill>
                  <a:srgbClr val="FF0000"/>
                </a:solidFill>
              </a:rPr>
              <a:t>Особливі випадки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2779240"/>
            <a:ext cx="49320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/>
              <a:t>D</a:t>
            </a:r>
            <a:r>
              <a:rPr lang="ru-RU" sz="2800" dirty="0" smtClean="0"/>
              <a:t>(у)</a:t>
            </a:r>
            <a:r>
              <a:rPr lang="en-US" sz="2800" dirty="0" smtClean="0"/>
              <a:t>=R</a:t>
            </a:r>
            <a:r>
              <a:rPr lang="ru-RU" sz="2800" dirty="0" smtClean="0"/>
              <a:t>;</a:t>
            </a:r>
            <a:endParaRPr lang="ru-RU" sz="2800" dirty="0"/>
          </a:p>
          <a:p>
            <a:pPr lvl="0"/>
            <a:r>
              <a:rPr lang="ru-RU" sz="2800" dirty="0"/>
              <a:t>Е(у</a:t>
            </a:r>
            <a:r>
              <a:rPr lang="ru-RU" sz="2800" dirty="0" smtClean="0"/>
              <a:t>)</a:t>
            </a:r>
            <a:r>
              <a:rPr lang="en-US" sz="2800" dirty="0" smtClean="0"/>
              <a:t>=R</a:t>
            </a:r>
            <a:r>
              <a:rPr lang="ru-RU" sz="2800" dirty="0" smtClean="0"/>
              <a:t>;</a:t>
            </a:r>
            <a:endParaRPr lang="ru-RU" sz="2800" dirty="0"/>
          </a:p>
          <a:p>
            <a:pPr lvl="0"/>
            <a:r>
              <a:rPr lang="ru-RU" sz="2800" dirty="0"/>
              <a:t>у=0</a:t>
            </a:r>
            <a:r>
              <a:rPr lang="ru-RU" sz="2800" dirty="0" smtClean="0"/>
              <a:t>;</a:t>
            </a:r>
            <a:r>
              <a:rPr lang="en-US" sz="2800" dirty="0" smtClean="0"/>
              <a:t> x=0</a:t>
            </a:r>
            <a:endParaRPr lang="ru-RU" sz="2800" dirty="0"/>
          </a:p>
          <a:p>
            <a:pPr lvl="0"/>
            <a:r>
              <a:rPr lang="ru-RU" sz="2800" dirty="0"/>
              <a:t>у&gt;0, </a:t>
            </a:r>
            <a:r>
              <a:rPr lang="en-US" sz="2800" dirty="0" smtClean="0"/>
              <a:t>x</a:t>
            </a:r>
            <a:r>
              <a:rPr lang="uk-UA" sz="2800" dirty="0" smtClean="0"/>
              <a:t>є</a:t>
            </a:r>
            <a:r>
              <a:rPr lang="en-US" sz="2800" dirty="0" smtClean="0"/>
              <a:t>(</a:t>
            </a:r>
            <a:r>
              <a:rPr lang="uk-UA" sz="2800" dirty="0"/>
              <a:t>0</a:t>
            </a:r>
            <a:r>
              <a:rPr lang="uk-UA" sz="2800" dirty="0" smtClean="0"/>
              <a:t>;+∞</a:t>
            </a:r>
            <a:r>
              <a:rPr lang="en-US" sz="2800" dirty="0" smtClean="0"/>
              <a:t>)</a:t>
            </a:r>
            <a:endParaRPr lang="uk-UA" sz="2800" dirty="0" smtClean="0"/>
          </a:p>
          <a:p>
            <a:r>
              <a:rPr lang="en-US" sz="2800" dirty="0" smtClean="0"/>
              <a:t>y&lt;</a:t>
            </a:r>
            <a:r>
              <a:rPr lang="ru-RU" sz="2800" dirty="0" smtClean="0"/>
              <a:t>0</a:t>
            </a:r>
            <a:r>
              <a:rPr lang="ru-RU" sz="2800" dirty="0"/>
              <a:t>, </a:t>
            </a:r>
            <a:r>
              <a:rPr lang="en-US" sz="2800" dirty="0"/>
              <a:t>x</a:t>
            </a:r>
            <a:r>
              <a:rPr lang="uk-UA" sz="2800" dirty="0"/>
              <a:t>є</a:t>
            </a:r>
            <a:r>
              <a:rPr lang="en-US" sz="2800" dirty="0" smtClean="0"/>
              <a:t>(-</a:t>
            </a:r>
            <a:r>
              <a:rPr lang="uk-UA" sz="2800" dirty="0" smtClean="0"/>
              <a:t>∞</a:t>
            </a:r>
            <a:r>
              <a:rPr lang="uk-UA" sz="2800" dirty="0"/>
              <a:t>;</a:t>
            </a:r>
            <a:r>
              <a:rPr lang="uk-UA" sz="2800" dirty="0" smtClean="0"/>
              <a:t>0</a:t>
            </a:r>
            <a:r>
              <a:rPr lang="en-US" sz="2800" dirty="0" smtClean="0"/>
              <a:t>)</a:t>
            </a:r>
            <a:endParaRPr lang="ru-RU" sz="2800" dirty="0"/>
          </a:p>
          <a:p>
            <a:r>
              <a:rPr lang="ru-RU" sz="2800" dirty="0" err="1" smtClean="0"/>
              <a:t>Функція</a:t>
            </a:r>
            <a:r>
              <a:rPr lang="ru-RU" sz="2800" dirty="0" smtClean="0"/>
              <a:t>  </a:t>
            </a:r>
            <a:r>
              <a:rPr lang="ru-RU" sz="2800" dirty="0" err="1" smtClean="0"/>
              <a:t>зростає</a:t>
            </a:r>
            <a:r>
              <a:rPr lang="ru-RU" sz="2800" dirty="0" smtClean="0"/>
              <a:t>  </a:t>
            </a:r>
            <a:r>
              <a:rPr lang="en-US" sz="2800" dirty="0" smtClean="0"/>
              <a:t>x</a:t>
            </a:r>
            <a:r>
              <a:rPr lang="uk-UA" sz="2800" dirty="0"/>
              <a:t>є</a:t>
            </a:r>
            <a:r>
              <a:rPr lang="en-US" sz="2800" dirty="0"/>
              <a:t>(</a:t>
            </a:r>
            <a:r>
              <a:rPr lang="uk-UA" sz="2800" dirty="0"/>
              <a:t>-∞;+∞</a:t>
            </a:r>
            <a:r>
              <a:rPr lang="en-US" sz="2800" dirty="0" smtClean="0"/>
              <a:t>)</a:t>
            </a:r>
            <a:r>
              <a:rPr lang="ru-RU" sz="2800" dirty="0" smtClean="0"/>
              <a:t> ; </a:t>
            </a:r>
            <a:r>
              <a:rPr lang="ru-RU" sz="2800" dirty="0" err="1"/>
              <a:t>Ф</a:t>
            </a:r>
            <a:r>
              <a:rPr lang="ru-RU" sz="2800" dirty="0" err="1" smtClean="0"/>
              <a:t>ункція</a:t>
            </a:r>
            <a:r>
              <a:rPr lang="ru-RU" sz="2800" dirty="0" smtClean="0"/>
              <a:t>  </a:t>
            </a:r>
            <a:r>
              <a:rPr lang="ru-RU" sz="2800" dirty="0" err="1" smtClean="0"/>
              <a:t>непарна</a:t>
            </a:r>
            <a:r>
              <a:rPr lang="ru-RU" sz="2800" dirty="0" smtClean="0"/>
              <a:t>;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88500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392352" cy="367983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699792" y="620688"/>
            <a:ext cx="8178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/>
              <a:t>р=0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418249"/>
            <a:ext cx="46085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</a:t>
            </a:r>
            <a:r>
              <a:rPr lang="ru-RU" sz="4000" dirty="0" smtClean="0"/>
              <a:t>(у)</a:t>
            </a:r>
            <a:r>
              <a:rPr lang="en-US" sz="4000" dirty="0" smtClean="0"/>
              <a:t>=(</a:t>
            </a:r>
            <a:r>
              <a:rPr lang="uk-UA" sz="4000" dirty="0"/>
              <a:t>-∞</a:t>
            </a:r>
            <a:r>
              <a:rPr lang="uk-UA" sz="4000" dirty="0" smtClean="0"/>
              <a:t>;</a:t>
            </a:r>
            <a:r>
              <a:rPr lang="en-US" sz="4000" dirty="0" smtClean="0"/>
              <a:t>0)u(0;</a:t>
            </a:r>
            <a:r>
              <a:rPr lang="uk-UA" sz="4000" dirty="0" smtClean="0"/>
              <a:t>+</a:t>
            </a:r>
            <a:r>
              <a:rPr lang="uk-UA" sz="4000" dirty="0"/>
              <a:t>∞</a:t>
            </a:r>
            <a:r>
              <a:rPr lang="en-US" sz="4000" dirty="0" smtClean="0"/>
              <a:t>)</a:t>
            </a:r>
            <a:endParaRPr lang="ru-RU" sz="4000" dirty="0"/>
          </a:p>
          <a:p>
            <a:pPr lvl="0"/>
            <a:r>
              <a:rPr lang="ru-RU" sz="4000" dirty="0"/>
              <a:t>Е(у</a:t>
            </a:r>
            <a:r>
              <a:rPr lang="ru-RU" sz="4000" dirty="0" smtClean="0"/>
              <a:t>)</a:t>
            </a:r>
            <a:r>
              <a:rPr lang="en-US" sz="4000" dirty="0" smtClean="0"/>
              <a:t>=1</a:t>
            </a:r>
            <a:r>
              <a:rPr lang="ru-RU" sz="4000" dirty="0" smtClean="0"/>
              <a:t>;</a:t>
            </a:r>
            <a:endParaRPr lang="en-US" sz="4000" dirty="0" smtClean="0"/>
          </a:p>
          <a:p>
            <a:r>
              <a:rPr lang="ru-RU" sz="4000" dirty="0"/>
              <a:t>у&gt;0, </a:t>
            </a:r>
            <a:r>
              <a:rPr lang="en-US" sz="4000" dirty="0"/>
              <a:t>x</a:t>
            </a:r>
            <a:r>
              <a:rPr lang="uk-UA" sz="4000" dirty="0" smtClean="0"/>
              <a:t>є</a:t>
            </a:r>
            <a:r>
              <a:rPr lang="en-US" sz="4000" dirty="0" smtClean="0"/>
              <a:t>(</a:t>
            </a:r>
            <a:r>
              <a:rPr lang="uk-UA" sz="4000" dirty="0"/>
              <a:t>-∞;</a:t>
            </a:r>
            <a:r>
              <a:rPr lang="en-US" sz="4000" dirty="0" smtClean="0"/>
              <a:t>0)</a:t>
            </a:r>
            <a:r>
              <a:rPr lang="el-GR" sz="4000" dirty="0" smtClean="0"/>
              <a:t>υ</a:t>
            </a:r>
            <a:r>
              <a:rPr lang="en-US" sz="4000" dirty="0" smtClean="0"/>
              <a:t>(0</a:t>
            </a:r>
            <a:r>
              <a:rPr lang="en-US" sz="4000" dirty="0"/>
              <a:t>;</a:t>
            </a:r>
            <a:r>
              <a:rPr lang="uk-UA" sz="4000" dirty="0"/>
              <a:t>+∞</a:t>
            </a:r>
            <a:r>
              <a:rPr lang="en-US" sz="4000" dirty="0" smtClean="0"/>
              <a:t>)</a:t>
            </a:r>
          </a:p>
          <a:p>
            <a:r>
              <a:rPr lang="ru-RU" sz="4000" dirty="0" err="1" smtClean="0"/>
              <a:t>Парн</a:t>
            </a:r>
            <a:r>
              <a:rPr lang="en-US" sz="4000" dirty="0" smtClean="0"/>
              <a:t>a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89714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3"/>
          <a:srcRect l="37981" t="32256" r="25802" b="22506"/>
          <a:stretch/>
        </p:blipFill>
        <p:spPr bwMode="auto">
          <a:xfrm>
            <a:off x="179512" y="545432"/>
            <a:ext cx="4752528" cy="39986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4" y="253044"/>
            <a:ext cx="2286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/>
              <a:t>р=2</a:t>
            </a:r>
            <a:r>
              <a:rPr lang="en-US" sz="3200" b="1" dirty="0" smtClean="0"/>
              <a:t>k,</a:t>
            </a:r>
            <a:r>
              <a:rPr lang="en-US" sz="3200" dirty="0"/>
              <a:t> </a:t>
            </a:r>
            <a:r>
              <a:rPr lang="en-US" sz="3200" b="1" dirty="0" smtClean="0"/>
              <a:t>k </a:t>
            </a:r>
            <a:r>
              <a:rPr lang="en-US" sz="3200" b="1" dirty="0"/>
              <a:t>ϵ </a:t>
            </a:r>
            <a:r>
              <a:rPr lang="en-US" sz="3200" b="1" i="1" dirty="0"/>
              <a:t>N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812757"/>
            <a:ext cx="4067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/>
              <a:t>D</a:t>
            </a:r>
            <a:r>
              <a:rPr lang="ru-RU" sz="3200" dirty="0"/>
              <a:t>(у)</a:t>
            </a:r>
            <a:r>
              <a:rPr lang="en-US" sz="3200" dirty="0"/>
              <a:t>=R</a:t>
            </a:r>
            <a:r>
              <a:rPr lang="ru-RU" sz="3200" dirty="0"/>
              <a:t>;</a:t>
            </a:r>
          </a:p>
          <a:p>
            <a:pPr lvl="0"/>
            <a:r>
              <a:rPr lang="ru-RU" sz="3200" dirty="0"/>
              <a:t>Е(у)</a:t>
            </a:r>
            <a:r>
              <a:rPr lang="en-US" sz="3200" dirty="0" smtClean="0"/>
              <a:t>=</a:t>
            </a:r>
            <a:r>
              <a:rPr lang="ru-RU" sz="3200" dirty="0"/>
              <a:t> </a:t>
            </a:r>
            <a:r>
              <a:rPr lang="en-US" sz="3200" dirty="0" smtClean="0"/>
              <a:t>(</a:t>
            </a:r>
            <a:r>
              <a:rPr lang="uk-UA" sz="3200" dirty="0"/>
              <a:t>0;+</a:t>
            </a:r>
            <a:r>
              <a:rPr lang="uk-UA" sz="3200" dirty="0" smtClean="0"/>
              <a:t>∞</a:t>
            </a:r>
            <a:r>
              <a:rPr lang="en-US" sz="3200" dirty="0" smtClean="0"/>
              <a:t>)</a:t>
            </a:r>
            <a:r>
              <a:rPr lang="ru-RU" sz="3200" dirty="0" smtClean="0"/>
              <a:t>;</a:t>
            </a:r>
            <a:endParaRPr lang="ru-RU" sz="3200" dirty="0"/>
          </a:p>
          <a:p>
            <a:pPr lvl="0"/>
            <a:r>
              <a:rPr lang="ru-RU" sz="3200" dirty="0"/>
              <a:t>у=0;</a:t>
            </a:r>
            <a:r>
              <a:rPr lang="en-US" sz="3200" dirty="0"/>
              <a:t> </a:t>
            </a:r>
            <a:r>
              <a:rPr lang="en-US" sz="3200" dirty="0" smtClean="0"/>
              <a:t>x=0</a:t>
            </a:r>
            <a:r>
              <a:rPr lang="uk-UA" sz="3200" dirty="0"/>
              <a:t>;</a:t>
            </a:r>
            <a:endParaRPr lang="ru-RU" sz="3200" dirty="0"/>
          </a:p>
          <a:p>
            <a:pPr lvl="0"/>
            <a:r>
              <a:rPr lang="ru-RU" sz="3200" dirty="0"/>
              <a:t>у&gt;0</a:t>
            </a:r>
            <a:r>
              <a:rPr lang="ru-RU" sz="3200" dirty="0" smtClean="0"/>
              <a:t>, при </a:t>
            </a:r>
          </a:p>
          <a:p>
            <a:pPr lvl="0"/>
            <a:r>
              <a:rPr lang="en-US" sz="3200" dirty="0" smtClean="0"/>
              <a:t>x</a:t>
            </a:r>
            <a:r>
              <a:rPr lang="uk-UA" sz="3200" dirty="0"/>
              <a:t>є</a:t>
            </a:r>
            <a:r>
              <a:rPr lang="en-US" sz="3200" dirty="0" smtClean="0"/>
              <a:t>(</a:t>
            </a:r>
            <a:r>
              <a:rPr lang="uk-UA" sz="3200" dirty="0"/>
              <a:t>-∞</a:t>
            </a:r>
            <a:r>
              <a:rPr lang="uk-UA" sz="3200" dirty="0" smtClean="0"/>
              <a:t>;0)</a:t>
            </a:r>
            <a:r>
              <a:rPr lang="el-GR" sz="3200" dirty="0" smtClean="0"/>
              <a:t>υ</a:t>
            </a:r>
            <a:r>
              <a:rPr lang="uk-UA" sz="3200" dirty="0" smtClean="0"/>
              <a:t>(0;+</a:t>
            </a:r>
            <a:r>
              <a:rPr lang="uk-UA" sz="3200" dirty="0"/>
              <a:t>∞</a:t>
            </a:r>
            <a:r>
              <a:rPr lang="en-US" sz="3200" dirty="0" smtClean="0"/>
              <a:t>)</a:t>
            </a:r>
            <a:r>
              <a:rPr lang="uk-UA" sz="3200" dirty="0" smtClean="0"/>
              <a:t>;</a:t>
            </a:r>
            <a:endParaRPr lang="uk-UA" sz="3200" dirty="0"/>
          </a:p>
          <a:p>
            <a:pPr lvl="0"/>
            <a:r>
              <a:rPr lang="uk-UA" sz="3200" dirty="0" smtClean="0"/>
              <a:t>Функція спадає </a:t>
            </a:r>
            <a:r>
              <a:rPr lang="ru-RU" sz="3200" dirty="0"/>
              <a:t> </a:t>
            </a:r>
            <a:r>
              <a:rPr lang="ru-RU" sz="3200" dirty="0" smtClean="0"/>
              <a:t>при </a:t>
            </a:r>
            <a:r>
              <a:rPr lang="en-US" sz="3200" dirty="0" smtClean="0"/>
              <a:t>x</a:t>
            </a:r>
            <a:r>
              <a:rPr lang="uk-UA" sz="3200" dirty="0"/>
              <a:t>є</a:t>
            </a:r>
            <a:r>
              <a:rPr lang="en-US" sz="3200" dirty="0"/>
              <a:t>(</a:t>
            </a:r>
            <a:r>
              <a:rPr lang="uk-UA" sz="3200" dirty="0"/>
              <a:t>-∞</a:t>
            </a:r>
            <a:r>
              <a:rPr lang="uk-UA" sz="3200" dirty="0" smtClean="0"/>
              <a:t>;0</a:t>
            </a:r>
            <a:r>
              <a:rPr lang="en-US" sz="3200" dirty="0" smtClean="0"/>
              <a:t>)</a:t>
            </a:r>
            <a:r>
              <a:rPr lang="uk-UA" sz="3200" dirty="0" smtClean="0"/>
              <a:t>;</a:t>
            </a:r>
            <a:endParaRPr lang="ru-RU" sz="3200" dirty="0"/>
          </a:p>
          <a:p>
            <a:r>
              <a:rPr lang="ru-RU" sz="3200" dirty="0" err="1"/>
              <a:t>Функція</a:t>
            </a:r>
            <a:r>
              <a:rPr lang="ru-RU" sz="3200" dirty="0"/>
              <a:t>  </a:t>
            </a:r>
            <a:r>
              <a:rPr lang="ru-RU" sz="3200" dirty="0" err="1" smtClean="0"/>
              <a:t>зростає</a:t>
            </a:r>
            <a:r>
              <a:rPr lang="ru-RU" sz="3200" dirty="0" smtClean="0"/>
              <a:t> при   </a:t>
            </a:r>
            <a:r>
              <a:rPr lang="en-US" sz="3200" dirty="0"/>
              <a:t>x</a:t>
            </a:r>
            <a:r>
              <a:rPr lang="uk-UA" sz="3200" dirty="0"/>
              <a:t>є</a:t>
            </a:r>
            <a:r>
              <a:rPr lang="en-US" sz="3200" dirty="0" smtClean="0"/>
              <a:t>(</a:t>
            </a:r>
            <a:r>
              <a:rPr lang="en-US" sz="3200" dirty="0"/>
              <a:t>0</a:t>
            </a:r>
            <a:r>
              <a:rPr lang="uk-UA" sz="3200" dirty="0" smtClean="0"/>
              <a:t>;+</a:t>
            </a:r>
            <a:r>
              <a:rPr lang="uk-UA" sz="3200" dirty="0"/>
              <a:t>∞</a:t>
            </a:r>
            <a:r>
              <a:rPr lang="en-US" sz="3200" dirty="0"/>
              <a:t>)</a:t>
            </a:r>
            <a:r>
              <a:rPr lang="ru-RU" sz="3200" dirty="0"/>
              <a:t> ; </a:t>
            </a:r>
            <a:endParaRPr lang="en-US" sz="3200" dirty="0" smtClean="0"/>
          </a:p>
          <a:p>
            <a:r>
              <a:rPr lang="ru-RU" sz="3200" dirty="0" err="1" smtClean="0"/>
              <a:t>Функція</a:t>
            </a:r>
            <a:r>
              <a:rPr lang="ru-RU" sz="3200" dirty="0" smtClean="0"/>
              <a:t>  парна</a:t>
            </a:r>
            <a:r>
              <a:rPr lang="ru-RU" sz="3200" dirty="0"/>
              <a:t>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30756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37445" t="27907" r="25764" b="22675"/>
          <a:stretch/>
        </p:blipFill>
        <p:spPr bwMode="auto">
          <a:xfrm>
            <a:off x="179512" y="260648"/>
            <a:ext cx="4082628" cy="33743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47864" y="26064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200" b="1" dirty="0"/>
              <a:t>р=</a:t>
            </a:r>
            <a:r>
              <a:rPr lang="en-US" sz="3200" b="1" dirty="0"/>
              <a:t>2k</a:t>
            </a:r>
            <a:r>
              <a:rPr lang="uk-UA" sz="3200" b="1" dirty="0"/>
              <a:t>-</a:t>
            </a:r>
            <a:r>
              <a:rPr lang="en-US" sz="3200" b="1" dirty="0" smtClean="0"/>
              <a:t>1,k </a:t>
            </a:r>
            <a:r>
              <a:rPr lang="en-US" sz="3200" b="1" dirty="0"/>
              <a:t>ϵ </a:t>
            </a:r>
            <a:r>
              <a:rPr lang="en-US" sz="3200" b="1" i="1" dirty="0"/>
              <a:t>N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1619066"/>
            <a:ext cx="38884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/>
              <a:t>D</a:t>
            </a:r>
            <a:r>
              <a:rPr lang="ru-RU" sz="3200" dirty="0" smtClean="0"/>
              <a:t>(у</a:t>
            </a:r>
            <a:r>
              <a:rPr lang="ru-RU" sz="3200" dirty="0"/>
              <a:t>)</a:t>
            </a:r>
            <a:r>
              <a:rPr lang="en-US" sz="3200" dirty="0"/>
              <a:t>=R</a:t>
            </a:r>
            <a:r>
              <a:rPr lang="ru-RU" sz="3200" dirty="0"/>
              <a:t>;</a:t>
            </a:r>
          </a:p>
          <a:p>
            <a:pPr lvl="0"/>
            <a:r>
              <a:rPr lang="ru-RU" sz="3200" dirty="0"/>
              <a:t>Е(у)</a:t>
            </a:r>
            <a:r>
              <a:rPr lang="en-US" sz="3200" dirty="0"/>
              <a:t>=</a:t>
            </a:r>
            <a:r>
              <a:rPr lang="ru-RU" sz="3200" dirty="0"/>
              <a:t> </a:t>
            </a:r>
            <a:r>
              <a:rPr lang="en-US" sz="3200" dirty="0" smtClean="0"/>
              <a:t>(</a:t>
            </a:r>
            <a:r>
              <a:rPr lang="uk-UA" sz="3200" dirty="0"/>
              <a:t>-∞</a:t>
            </a:r>
            <a:r>
              <a:rPr lang="uk-UA" sz="3200" dirty="0" smtClean="0"/>
              <a:t>;+</a:t>
            </a:r>
            <a:r>
              <a:rPr lang="uk-UA" sz="3200" dirty="0"/>
              <a:t>∞</a:t>
            </a:r>
            <a:r>
              <a:rPr lang="en-US" sz="3200" dirty="0"/>
              <a:t>)</a:t>
            </a:r>
            <a:r>
              <a:rPr lang="ru-RU" sz="3200" dirty="0"/>
              <a:t>;</a:t>
            </a:r>
          </a:p>
          <a:p>
            <a:pPr lvl="0"/>
            <a:r>
              <a:rPr lang="ru-RU" sz="3200" dirty="0"/>
              <a:t>у=0;</a:t>
            </a:r>
            <a:r>
              <a:rPr lang="en-US" sz="3200" dirty="0"/>
              <a:t> x=0</a:t>
            </a:r>
            <a:r>
              <a:rPr lang="uk-UA" sz="3200" dirty="0"/>
              <a:t>;</a:t>
            </a:r>
            <a:endParaRPr lang="ru-RU" sz="3200" dirty="0"/>
          </a:p>
          <a:p>
            <a:pPr lvl="0"/>
            <a:r>
              <a:rPr lang="ru-RU" sz="3200" dirty="0"/>
              <a:t>у&gt;0, при </a:t>
            </a:r>
            <a:r>
              <a:rPr lang="en-US" sz="3200" dirty="0" smtClean="0"/>
              <a:t>x</a:t>
            </a:r>
            <a:r>
              <a:rPr lang="uk-UA" sz="3200" dirty="0" smtClean="0"/>
              <a:t>є(0</a:t>
            </a:r>
            <a:r>
              <a:rPr lang="uk-UA" sz="3200" dirty="0"/>
              <a:t>;+∞</a:t>
            </a:r>
            <a:r>
              <a:rPr lang="en-US" sz="3200" dirty="0"/>
              <a:t>)</a:t>
            </a:r>
            <a:r>
              <a:rPr lang="uk-UA" sz="3200" dirty="0" smtClean="0"/>
              <a:t>;</a:t>
            </a:r>
            <a:endParaRPr lang="en-US" sz="3200" dirty="0" smtClean="0"/>
          </a:p>
          <a:p>
            <a:r>
              <a:rPr lang="en-US" sz="3200" dirty="0"/>
              <a:t>y</a:t>
            </a:r>
            <a:r>
              <a:rPr lang="en-US" sz="3200" dirty="0" smtClean="0"/>
              <a:t>&lt;0 </a:t>
            </a:r>
            <a:r>
              <a:rPr lang="ru-RU" sz="3200" dirty="0" smtClean="0"/>
              <a:t>при </a:t>
            </a:r>
            <a:r>
              <a:rPr lang="en-US" sz="3200" dirty="0"/>
              <a:t>x</a:t>
            </a:r>
            <a:r>
              <a:rPr lang="uk-UA" sz="3200" dirty="0"/>
              <a:t>є</a:t>
            </a:r>
            <a:r>
              <a:rPr lang="en-US" sz="3200" dirty="0"/>
              <a:t>(</a:t>
            </a:r>
            <a:r>
              <a:rPr lang="uk-UA" sz="3200" dirty="0"/>
              <a:t>-∞;0</a:t>
            </a:r>
            <a:r>
              <a:rPr lang="en-US" sz="3200" dirty="0"/>
              <a:t>)</a:t>
            </a:r>
            <a:r>
              <a:rPr lang="uk-UA" sz="3200" dirty="0"/>
              <a:t>;</a:t>
            </a:r>
            <a:endParaRPr lang="ru-RU" sz="3200" dirty="0"/>
          </a:p>
          <a:p>
            <a:pPr lvl="0"/>
            <a:r>
              <a:rPr lang="ru-RU" sz="3200" dirty="0" err="1" smtClean="0"/>
              <a:t>Функція</a:t>
            </a:r>
            <a:r>
              <a:rPr lang="ru-RU" sz="3200" dirty="0" smtClean="0"/>
              <a:t>  </a:t>
            </a:r>
            <a:r>
              <a:rPr lang="ru-RU" sz="3200" dirty="0" err="1"/>
              <a:t>зростає</a:t>
            </a:r>
            <a:r>
              <a:rPr lang="ru-RU" sz="3200" dirty="0"/>
              <a:t> </a:t>
            </a:r>
            <a:endParaRPr lang="ru-RU" sz="3200" dirty="0" smtClean="0"/>
          </a:p>
          <a:p>
            <a:pPr lvl="0"/>
            <a:r>
              <a:rPr lang="ru-RU" sz="3200" dirty="0" smtClean="0"/>
              <a:t>при   </a:t>
            </a:r>
            <a:r>
              <a:rPr lang="en-US" sz="3200" dirty="0"/>
              <a:t>x</a:t>
            </a:r>
            <a:r>
              <a:rPr lang="uk-UA" sz="3200" dirty="0"/>
              <a:t>є</a:t>
            </a:r>
            <a:r>
              <a:rPr lang="en-US" sz="3200" dirty="0" smtClean="0"/>
              <a:t>(</a:t>
            </a:r>
            <a:r>
              <a:rPr lang="uk-UA" sz="3200" dirty="0"/>
              <a:t>-∞</a:t>
            </a:r>
            <a:r>
              <a:rPr lang="uk-UA" sz="3200" dirty="0" smtClean="0"/>
              <a:t>;+</a:t>
            </a:r>
            <a:r>
              <a:rPr lang="uk-UA" sz="3200" dirty="0"/>
              <a:t>∞</a:t>
            </a:r>
            <a:r>
              <a:rPr lang="en-US" sz="3200" dirty="0"/>
              <a:t>)</a:t>
            </a:r>
            <a:r>
              <a:rPr lang="ru-RU" sz="3200" dirty="0"/>
              <a:t> ; </a:t>
            </a:r>
            <a:endParaRPr lang="en-US" sz="3200" dirty="0"/>
          </a:p>
          <a:p>
            <a:r>
              <a:rPr lang="ru-RU" sz="3200" dirty="0" err="1"/>
              <a:t>Функція</a:t>
            </a:r>
            <a:r>
              <a:rPr lang="ru-RU" sz="3200" dirty="0"/>
              <a:t> </a:t>
            </a:r>
            <a:r>
              <a:rPr lang="uk-UA" sz="3200" dirty="0" smtClean="0"/>
              <a:t>не</a:t>
            </a:r>
            <a:r>
              <a:rPr lang="ru-RU" sz="3200" dirty="0" smtClean="0"/>
              <a:t>парна</a:t>
            </a:r>
            <a:r>
              <a:rPr lang="ru-RU" sz="3200" dirty="0"/>
              <a:t>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50744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18864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200" b="1" dirty="0"/>
              <a:t>р=</a:t>
            </a:r>
            <a:r>
              <a:rPr lang="en-US" sz="3200" b="1" dirty="0"/>
              <a:t>-(2k</a:t>
            </a:r>
            <a:r>
              <a:rPr lang="en-US" sz="3200" b="1" dirty="0" smtClean="0"/>
              <a:t>),k </a:t>
            </a:r>
            <a:r>
              <a:rPr lang="en-US" sz="3200" b="1" dirty="0"/>
              <a:t>ϵ </a:t>
            </a:r>
            <a:r>
              <a:rPr lang="en-US" sz="3200" b="1" i="1" dirty="0"/>
              <a:t>N</a:t>
            </a:r>
            <a:endParaRPr lang="ru-RU" sz="3200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38099" t="27907" r="25601" b="22383"/>
          <a:stretch/>
        </p:blipFill>
        <p:spPr bwMode="auto">
          <a:xfrm>
            <a:off x="179512" y="741676"/>
            <a:ext cx="3923372" cy="35144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37508" y="2240161"/>
            <a:ext cx="482697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(</a:t>
            </a:r>
            <a:r>
              <a:rPr lang="en-US" sz="3200" dirty="0" smtClean="0"/>
              <a:t>D</a:t>
            </a:r>
            <a:r>
              <a:rPr lang="ru-RU" sz="3200" dirty="0" smtClean="0"/>
              <a:t>у</a:t>
            </a:r>
            <a:r>
              <a:rPr lang="ru-RU" sz="3200" dirty="0"/>
              <a:t>)</a:t>
            </a:r>
            <a:r>
              <a:rPr lang="en-US" sz="3200" dirty="0" smtClean="0"/>
              <a:t>=</a:t>
            </a:r>
            <a:r>
              <a:rPr lang="en-US" sz="3200" dirty="0"/>
              <a:t> (</a:t>
            </a:r>
            <a:r>
              <a:rPr lang="uk-UA" sz="3200" dirty="0"/>
              <a:t>-∞;0)</a:t>
            </a:r>
            <a:r>
              <a:rPr lang="el-GR" sz="3200" dirty="0"/>
              <a:t>υ</a:t>
            </a:r>
            <a:r>
              <a:rPr lang="uk-UA" sz="3200" dirty="0"/>
              <a:t>(0;+∞</a:t>
            </a:r>
            <a:r>
              <a:rPr lang="ru-RU" sz="3200" dirty="0" smtClean="0"/>
              <a:t>;</a:t>
            </a:r>
            <a:endParaRPr lang="ru-RU" sz="3200" dirty="0"/>
          </a:p>
          <a:p>
            <a:pPr lvl="0"/>
            <a:r>
              <a:rPr lang="ru-RU" sz="3200" dirty="0"/>
              <a:t>Е(у)</a:t>
            </a:r>
            <a:r>
              <a:rPr lang="en-US" sz="3200" dirty="0"/>
              <a:t>=</a:t>
            </a:r>
            <a:r>
              <a:rPr lang="ru-RU" sz="3200" dirty="0"/>
              <a:t> </a:t>
            </a:r>
            <a:r>
              <a:rPr lang="en-US" sz="3200" dirty="0"/>
              <a:t>(</a:t>
            </a:r>
            <a:r>
              <a:rPr lang="uk-UA" sz="3200" dirty="0"/>
              <a:t>0;+∞</a:t>
            </a:r>
            <a:r>
              <a:rPr lang="en-US" sz="3200" dirty="0"/>
              <a:t>)</a:t>
            </a:r>
            <a:r>
              <a:rPr lang="ru-RU" sz="3200" dirty="0" smtClean="0"/>
              <a:t>;</a:t>
            </a:r>
            <a:endParaRPr lang="ru-RU" sz="3200" dirty="0"/>
          </a:p>
          <a:p>
            <a:pPr lvl="0"/>
            <a:r>
              <a:rPr lang="ru-RU" sz="3200" dirty="0"/>
              <a:t>у&gt;0, при </a:t>
            </a:r>
            <a:r>
              <a:rPr lang="en-US" sz="3200" dirty="0" smtClean="0"/>
              <a:t>x</a:t>
            </a:r>
            <a:r>
              <a:rPr lang="uk-UA" sz="3200" dirty="0"/>
              <a:t>є</a:t>
            </a:r>
            <a:r>
              <a:rPr lang="en-US" sz="3200" dirty="0"/>
              <a:t>(</a:t>
            </a:r>
            <a:r>
              <a:rPr lang="uk-UA" sz="3200" dirty="0"/>
              <a:t>-∞;0)</a:t>
            </a:r>
            <a:r>
              <a:rPr lang="el-GR" sz="3200" dirty="0"/>
              <a:t>υ</a:t>
            </a:r>
            <a:r>
              <a:rPr lang="uk-UA" sz="3200" dirty="0"/>
              <a:t>(0;+∞</a:t>
            </a:r>
            <a:r>
              <a:rPr lang="en-US" sz="3200" dirty="0"/>
              <a:t>)</a:t>
            </a:r>
            <a:r>
              <a:rPr lang="uk-UA" sz="3200" dirty="0"/>
              <a:t>;</a:t>
            </a:r>
          </a:p>
          <a:p>
            <a:r>
              <a:rPr lang="uk-UA" sz="3200" dirty="0"/>
              <a:t>Функція спадає </a:t>
            </a:r>
            <a:r>
              <a:rPr lang="ru-RU" sz="3200" dirty="0"/>
              <a:t> </a:t>
            </a:r>
            <a:endParaRPr lang="en-US" sz="3200" dirty="0" smtClean="0"/>
          </a:p>
          <a:p>
            <a:r>
              <a:rPr lang="ru-RU" sz="3200" dirty="0" smtClean="0"/>
              <a:t>при</a:t>
            </a:r>
            <a:r>
              <a:rPr lang="en-US" sz="3200" dirty="0" smtClean="0"/>
              <a:t> x</a:t>
            </a:r>
            <a:r>
              <a:rPr lang="uk-UA" sz="3200" dirty="0"/>
              <a:t>є</a:t>
            </a:r>
            <a:r>
              <a:rPr lang="en-US" sz="3200" dirty="0"/>
              <a:t>(0</a:t>
            </a:r>
            <a:r>
              <a:rPr lang="uk-UA" sz="3200" dirty="0"/>
              <a:t>;+∞</a:t>
            </a:r>
            <a:r>
              <a:rPr lang="en-US" sz="3200" dirty="0"/>
              <a:t>)</a:t>
            </a:r>
            <a:r>
              <a:rPr lang="ru-RU" sz="3200" dirty="0"/>
              <a:t> ; </a:t>
            </a:r>
            <a:endParaRPr lang="en-US" sz="3200" dirty="0"/>
          </a:p>
          <a:p>
            <a:pPr lvl="0"/>
            <a:r>
              <a:rPr lang="ru-RU" sz="3200" dirty="0" smtClean="0"/>
              <a:t> </a:t>
            </a:r>
            <a:r>
              <a:rPr lang="ru-RU" sz="3200" dirty="0" err="1" smtClean="0"/>
              <a:t>Функція</a:t>
            </a:r>
            <a:r>
              <a:rPr lang="ru-RU" sz="3200" dirty="0" smtClean="0"/>
              <a:t>  </a:t>
            </a:r>
            <a:r>
              <a:rPr lang="ru-RU" sz="3200" dirty="0" err="1"/>
              <a:t>зростає</a:t>
            </a:r>
            <a:r>
              <a:rPr lang="ru-RU" sz="3200" dirty="0"/>
              <a:t> </a:t>
            </a:r>
            <a:endParaRPr lang="en-US" sz="3200" dirty="0" smtClean="0"/>
          </a:p>
          <a:p>
            <a:pPr lvl="0"/>
            <a:r>
              <a:rPr lang="ru-RU" sz="3200" dirty="0" smtClean="0"/>
              <a:t>при </a:t>
            </a:r>
            <a:r>
              <a:rPr lang="en-US" sz="3200" dirty="0"/>
              <a:t>x</a:t>
            </a:r>
            <a:r>
              <a:rPr lang="uk-UA" sz="3200" dirty="0"/>
              <a:t>є</a:t>
            </a:r>
            <a:r>
              <a:rPr lang="en-US" sz="3200" dirty="0"/>
              <a:t>(</a:t>
            </a:r>
            <a:r>
              <a:rPr lang="uk-UA" sz="3200" dirty="0"/>
              <a:t>-∞;0</a:t>
            </a:r>
            <a:r>
              <a:rPr lang="en-US" sz="3200" dirty="0"/>
              <a:t>)</a:t>
            </a:r>
            <a:r>
              <a:rPr lang="uk-UA" sz="3200" dirty="0"/>
              <a:t>;</a:t>
            </a:r>
            <a:endParaRPr lang="ru-RU" sz="3200" dirty="0"/>
          </a:p>
          <a:p>
            <a:r>
              <a:rPr lang="ru-RU" sz="3200" dirty="0" err="1" smtClean="0"/>
              <a:t>Функція</a:t>
            </a:r>
            <a:r>
              <a:rPr lang="ru-RU" sz="3200" dirty="0" smtClean="0"/>
              <a:t>  </a:t>
            </a:r>
            <a:r>
              <a:rPr lang="ru-RU" sz="3200" dirty="0"/>
              <a:t>парна;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672095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1266</Words>
  <Application>Microsoft Office PowerPoint</Application>
  <PresentationFormat>Экран (4:3)</PresentationFormat>
  <Paragraphs>290</Paragraphs>
  <Slides>22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Степенева функція, її властивості та графік</vt:lpstr>
      <vt:lpstr>Презентация PowerPoint</vt:lpstr>
      <vt:lpstr>Презентация PowerPoint</vt:lpstr>
      <vt:lpstr>Презентация PowerPoint</vt:lpstr>
      <vt:lpstr>Степеневою функцією називається функція виду у = хp, де р — постійне дійсне число, а х (основа) — змінна.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Степенева функція, її властивості та графік</dc:title>
  <dc:creator>User</dc:creator>
  <cp:lastModifiedBy>User</cp:lastModifiedBy>
  <cp:revision>21</cp:revision>
  <dcterms:created xsi:type="dcterms:W3CDTF">2017-11-06T13:07:17Z</dcterms:created>
  <dcterms:modified xsi:type="dcterms:W3CDTF">2017-11-07T00:08:54Z</dcterms:modified>
</cp:coreProperties>
</file>