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2" r:id="rId6"/>
    <p:sldId id="261" r:id="rId7"/>
    <p:sldId id="260" r:id="rId8"/>
    <p:sldId id="258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5" r:id="rId20"/>
    <p:sldId id="274" r:id="rId21"/>
    <p:sldId id="276" r:id="rId22"/>
    <p:sldId id="277" r:id="rId23"/>
    <p:sldId id="278" r:id="rId24"/>
    <p:sldId id="283" r:id="rId25"/>
    <p:sldId id="285" r:id="rId26"/>
    <p:sldId id="280" r:id="rId27"/>
    <p:sldId id="281" r:id="rId28"/>
    <p:sldId id="284" r:id="rId29"/>
    <p:sldId id="279" r:id="rId30"/>
    <p:sldId id="286" r:id="rId31"/>
    <p:sldId id="282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5"/>
            <a:ext cx="801765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тему: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«Прислівник як самостійна частина мови. Просте ускладнене речення.»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301208"/>
            <a:ext cx="3735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Виконав учень 11 класу</a:t>
            </a:r>
          </a:p>
          <a:p>
            <a:r>
              <a:rPr lang="uk-UA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Лисянського</a:t>
            </a:r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НВК №1</a:t>
            </a:r>
          </a:p>
          <a:p>
            <a:r>
              <a:rPr lang="uk-UA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Маловічко</a:t>
            </a:r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В’ячеслав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83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05554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1.Глибше, більше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2. Гірше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3. Більше, менше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4.Краще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5.Довше, більше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6. Ліпше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7. Краще</a:t>
            </a:r>
            <a:endParaRPr lang="ru-RU" alt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17846"/>
            <a:ext cx="53094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 до завдання</a:t>
            </a:r>
            <a:endParaRPr lang="ru-RU" alt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83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485" y="3923499"/>
            <a:ext cx="138050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http://img-fotki.yandex.ru/get/6214/161822217.55/0_5ff2a_8d96a05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8719">
            <a:off x="2405358" y="2403876"/>
            <a:ext cx="2173044" cy="40904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2613392"/>
            <a:ext cx="27815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4123</a:t>
            </a:r>
            <a:endParaRPr lang="ru-RU" sz="1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8" descr="http://icons.iconarchive.com/icons/harwen/v-day/256/Valentines-Day-Honey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302768" cy="2302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65491" y="4149080"/>
            <a:ext cx="119936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60" y="2348880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1339" y="188640"/>
            <a:ext cx="402732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РЕБУСИ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051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0" y="-13005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9059" y="246098"/>
            <a:ext cx="1167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88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2025" y="1702948"/>
            <a:ext cx="854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96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4" descr="http://s018.radikal.ru/i512/1201/6c/7744f8c8ab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526" y="459479"/>
            <a:ext cx="1282997" cy="2466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04248" y="1007392"/>
            <a:ext cx="845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8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994314"/>
            <a:ext cx="19442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96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146605" y="4255216"/>
            <a:ext cx="756083" cy="132343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4" descr="http://img-fotki.yandex.ru/get/4613/134841010.2/0_5c55a_20043ee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9257">
            <a:off x="4509778" y="4213916"/>
            <a:ext cx="1667510" cy="2004654"/>
          </a:xfrm>
          <a:prstGeom prst="rect">
            <a:avLst/>
          </a:prstGeom>
          <a:noFill/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82230" y="4115458"/>
            <a:ext cx="3600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endParaRPr kumimoji="0" lang="uk-UA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58194" y="4115458"/>
            <a:ext cx="6480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endParaRPr kumimoji="0" lang="uk-UA" sz="1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8802" y="4392457"/>
            <a:ext cx="343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300" y="3211400"/>
            <a:ext cx="9248220" cy="3693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9296" y="-13005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696" y="3532649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045347" y="1876343"/>
            <a:ext cx="2048077" cy="1222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29059" y="1876343"/>
            <a:ext cx="1764365" cy="133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35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854" y="199140"/>
            <a:ext cx="678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ВІДПОВІДІ ДО РЕБУСІВ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9526" y="1490008"/>
            <a:ext cx="29105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uk-UA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ПОПЕРЕДУ</a:t>
            </a:r>
          </a:p>
          <a:p>
            <a:pPr marL="342900" indent="-342900">
              <a:buAutoNum type="arabicPeriod"/>
            </a:pPr>
            <a:r>
              <a:rPr lang="uk-UA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ЛІВОРУЧ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36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bject.com.ua/lesson/mova/4klas_2/4klas_2.files/image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4137449" cy="60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921" y="22163"/>
            <a:ext cx="872007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Розгадування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кросворда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Антоніми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093307"/>
            <a:ext cx="3929293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Заповніть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клітинки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антонімами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слів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рано;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косо;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голосно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весело;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легко;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грубо;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брудно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</a:t>
            </a:r>
            <a:r>
              <a:rPr lang="ru-RU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</a:t>
            </a:r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8957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495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uk-UA" sz="4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ідповіді</a:t>
            </a:r>
            <a:r>
              <a:rPr lang="uk-UA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 кросворда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1" y="17008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пізно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тихо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сумно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міцно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важко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ніжно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криво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77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14282" y="0"/>
            <a:ext cx="2828916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Писати 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Кричати…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Виглядати…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язати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Пірнати…</a:t>
            </a: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Святкувати…</a:t>
            </a:r>
          </a:p>
          <a:p>
            <a:pPr>
              <a:buFont typeface="Wingdings" pitchFamily="2" charset="2"/>
              <a:buNone/>
            </a:pP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5857884" y="0"/>
            <a:ext cx="2857520" cy="685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виразно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елегантно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голосно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грамотно</a:t>
            </a:r>
            <a:endParaRPr lang="uk-U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міцно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глибоко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весело</a:t>
            </a:r>
          </a:p>
          <a:p>
            <a:pPr>
              <a:buFont typeface="Wingdings" pitchFamily="2" charset="2"/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солодко 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2627784" y="214290"/>
            <a:ext cx="3158662" cy="6286544"/>
          </a:xfrm>
          <a:prstGeom prst="can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Лінгвістична </a:t>
            </a:r>
          </a:p>
          <a:p>
            <a:pPr algn="ctr"/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 </a:t>
            </a:r>
          </a:p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5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“Добери</a:t>
            </a:r>
            <a:r>
              <a:rPr lang="uk-UA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 </a:t>
            </a:r>
          </a:p>
          <a:p>
            <a:pPr algn="ctr"/>
            <a:r>
              <a:rPr lang="uk-UA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пару </a:t>
            </a:r>
          </a:p>
          <a:p>
            <a:pPr algn="ctr"/>
            <a:r>
              <a:rPr lang="uk-UA" sz="5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дієслову”</a:t>
            </a:r>
            <a:endParaRPr lang="uk-UA" sz="5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  <a:p>
            <a:pPr algn="ctr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95641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98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98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98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98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98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98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98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98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98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98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документ 4"/>
          <p:cNvSpPr/>
          <p:nvPr/>
        </p:nvSpPr>
        <p:spPr>
          <a:xfrm>
            <a:off x="-928726" y="714356"/>
            <a:ext cx="7929618" cy="1714512"/>
          </a:xfrm>
          <a:prstGeom prst="flowChartDocumen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 СЕБЕ</a:t>
            </a:r>
          </a:p>
          <a:p>
            <a:pPr algn="ctr"/>
            <a:endParaRPr lang="uk-UA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14282" y="2143116"/>
            <a:ext cx="2828916" cy="47148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Писати 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Кричати…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язати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Пірнати…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Святкувати…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5857884" y="2071678"/>
            <a:ext cx="2857520" cy="478632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елегантно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голосно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грамотно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міцно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глибоко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чисто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солодко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85984" y="2786058"/>
            <a:ext cx="364333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14546" y="2714620"/>
            <a:ext cx="371477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28794" y="3286124"/>
            <a:ext cx="392909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00298" y="3643314"/>
            <a:ext cx="342902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71670" y="4214818"/>
            <a:ext cx="3786214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57488" y="3143248"/>
            <a:ext cx="307183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57422" y="4643446"/>
            <a:ext cx="350046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428860" y="5072074"/>
            <a:ext cx="3500462" cy="919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00364" y="5929330"/>
            <a:ext cx="292895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73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рдце 4"/>
          <p:cNvSpPr/>
          <p:nvPr/>
        </p:nvSpPr>
        <p:spPr>
          <a:xfrm>
            <a:off x="214282" y="1428736"/>
            <a:ext cx="8429684" cy="857256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latin typeface="Arial" charset="0"/>
              </a:rPr>
              <a:t>“Утвори</a:t>
            </a:r>
            <a:r>
              <a:rPr lang="uk-UA" sz="3200" dirty="0" smtClean="0">
                <a:latin typeface="Arial" charset="0"/>
              </a:rPr>
              <a:t> прислівники!”</a:t>
            </a:r>
            <a:endParaRPr lang="uk-UA" dirty="0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285720" y="285728"/>
            <a:ext cx="8286808" cy="1214446"/>
          </a:xfrm>
          <a:prstGeom prst="flowChartMer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ГОЛОВОЛОМКА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2357430"/>
            <a:ext cx="3771900" cy="4300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, не,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ло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, се;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Но, не, руш, по;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Да, ко, не,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ле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Ку, вліт;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Хто, </a:t>
            </a:r>
            <a:r>
              <a:rPr lang="uk-UA" dirty="0"/>
              <a:t>ні;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Ку, в, зим;</a:t>
            </a:r>
          </a:p>
          <a:p>
            <a:pPr>
              <a:lnSpc>
                <a:spcPct val="80000"/>
              </a:lnSpc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Ру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Би, а, що;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Я, де,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кий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86248" y="2357430"/>
            <a:ext cx="3771900" cy="4229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Кін,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цем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нець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кі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Від, час,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ча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су;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День, з, на, дня;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У, рік, рік;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Ні, без,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ву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сум;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До,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чі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ре;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У, раз, раз. </a:t>
            </a:r>
          </a:p>
          <a:p>
            <a:pPr>
              <a:lnSpc>
                <a:spcPct val="80000"/>
              </a:lnSpc>
            </a:pP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Руч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го, лі;</a:t>
            </a:r>
          </a:p>
          <a:p>
            <a:pPr>
              <a:lnSpc>
                <a:spcPct val="80000"/>
              </a:lnSpc>
            </a:pP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Ма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ння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, </a:t>
            </a:r>
            <a:r>
              <a:rPr lang="uk-U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нав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uk-UA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79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865679" cy="6832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Просте ускладнене речення</a:t>
            </a:r>
            <a:endParaRPr lang="uk-UA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2" descr="Картинки по запросу ускладнення простих речен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5" t="6036" r="6197" b="7397"/>
          <a:stretch/>
        </p:blipFill>
        <p:spPr bwMode="auto">
          <a:xfrm>
            <a:off x="720165" y="1015920"/>
            <a:ext cx="7703672" cy="57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1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амостійні частини мо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3" y="332656"/>
            <a:ext cx="89044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09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765" y="268211"/>
            <a:ext cx="91440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Однорідні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члени 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однакову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синтаксичну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одного й того самого члена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поєднуються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сурядним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зв’язком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Однорідні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рівноправні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не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залежать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одного. Вони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сутністю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однорідні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поєднуватися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1)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сполучників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сурядності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Теслярі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робили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мости </a:t>
            </a:r>
            <a:r>
              <a:rPr lang="ru-RU" sz="2000" i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Дніпрі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і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Дінці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і на тихому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Збручі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2)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інтонації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позначається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комою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крапкою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комою (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один день затопило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сінокоси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i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3)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способів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i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росло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палало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і тихо </a:t>
            </a:r>
            <a:r>
              <a:rPr lang="ru-RU" sz="2000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спускалося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додолу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Однорідними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будь-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другорядні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члени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9" name="Picture 5" descr="Картинки по запросу однорідні члени реч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7" y="3818774"/>
            <a:ext cx="9068868" cy="27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6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✔"/>
          <p:cNvSpPr>
            <a:spLocks noChangeAspect="1" noChangeArrowheads="1"/>
          </p:cNvSpPr>
          <p:nvPr/>
        </p:nvSpPr>
        <p:spPr bwMode="auto">
          <a:xfrm>
            <a:off x="6067425" y="-3695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 descr="✔"/>
          <p:cNvSpPr>
            <a:spLocks noChangeAspect="1" noChangeArrowheads="1"/>
          </p:cNvSpPr>
          <p:nvPr/>
        </p:nvSpPr>
        <p:spPr bwMode="auto">
          <a:xfrm>
            <a:off x="7161213" y="-3148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✔"/>
          <p:cNvSpPr>
            <a:spLocks noChangeAspect="1" noChangeArrowheads="1"/>
          </p:cNvSpPr>
          <p:nvPr/>
        </p:nvSpPr>
        <p:spPr bwMode="auto">
          <a:xfrm>
            <a:off x="4452938" y="-260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5" descr="✔"/>
          <p:cNvSpPr>
            <a:spLocks noChangeAspect="1" noChangeArrowheads="1"/>
          </p:cNvSpPr>
          <p:nvPr/>
        </p:nvSpPr>
        <p:spPr bwMode="auto">
          <a:xfrm>
            <a:off x="10567988" y="-1687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✔"/>
          <p:cNvSpPr>
            <a:spLocks noChangeAspect="1" noChangeArrowheads="1"/>
          </p:cNvSpPr>
          <p:nvPr/>
        </p:nvSpPr>
        <p:spPr bwMode="auto">
          <a:xfrm>
            <a:off x="7081838" y="-774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✔"/>
          <p:cNvSpPr>
            <a:spLocks noChangeAspect="1" noChangeArrowheads="1"/>
          </p:cNvSpPr>
          <p:nvPr/>
        </p:nvSpPr>
        <p:spPr bwMode="auto">
          <a:xfrm>
            <a:off x="5651500" y="-44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✔"/>
          <p:cNvSpPr>
            <a:spLocks noChangeAspect="1" noChangeArrowheads="1"/>
          </p:cNvSpPr>
          <p:nvPr/>
        </p:nvSpPr>
        <p:spPr bwMode="auto">
          <a:xfrm>
            <a:off x="8358188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✔"/>
          <p:cNvSpPr>
            <a:spLocks noChangeAspect="1" noChangeArrowheads="1"/>
          </p:cNvSpPr>
          <p:nvPr/>
        </p:nvSpPr>
        <p:spPr bwMode="auto">
          <a:xfrm>
            <a:off x="7759700" y="1050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✔"/>
          <p:cNvSpPr>
            <a:spLocks noChangeAspect="1" noChangeArrowheads="1"/>
          </p:cNvSpPr>
          <p:nvPr/>
        </p:nvSpPr>
        <p:spPr bwMode="auto">
          <a:xfrm>
            <a:off x="6821488" y="2146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1" descr="✔"/>
          <p:cNvSpPr>
            <a:spLocks noChangeAspect="1" noChangeArrowheads="1"/>
          </p:cNvSpPr>
          <p:nvPr/>
        </p:nvSpPr>
        <p:spPr bwMode="auto">
          <a:xfrm>
            <a:off x="1428115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 descr="✔"/>
          <p:cNvSpPr>
            <a:spLocks noChangeAspect="1" noChangeArrowheads="1"/>
          </p:cNvSpPr>
          <p:nvPr/>
        </p:nvSpPr>
        <p:spPr bwMode="auto">
          <a:xfrm>
            <a:off x="6919913" y="36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3" descr="✔"/>
          <p:cNvSpPr>
            <a:spLocks noChangeAspect="1" noChangeArrowheads="1"/>
          </p:cNvSpPr>
          <p:nvPr/>
        </p:nvSpPr>
        <p:spPr bwMode="auto">
          <a:xfrm>
            <a:off x="9424988" y="4154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338" y="490226"/>
            <a:ext cx="9144000" cy="6555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неправильну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ознаку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членів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Залежать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одного слова 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Відповідають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питання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узагальнювальне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слово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виконують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одну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синтаксичну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функцію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Г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обов’язково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виражаються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однією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частиною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мови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яких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наявні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Ми стали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збиратися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додому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Слабошпицьким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Тарасик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знову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підкрався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заклав 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кошичок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руку та як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заверещить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! 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Коцюбинським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риба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м’ясо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Зазначте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обставини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Приємно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й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хороше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було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кататись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 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Трублаїні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Вітер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був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хоч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холодний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зате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приємний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Ю.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Шовкуненко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Його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полонили не так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багатства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наявних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рослин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як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їх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життєва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сила (І.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правильно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вжито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розділові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знаки.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Я маю великий,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чорний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шкіряний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портфель.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Споконвіку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люди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вважали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землю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матір’ю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яка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завжди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зігріє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своєю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ласкою,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нагодує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підтримає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захистить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у лиху годину  (За Г. Тарасенко).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День,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ніч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стережуть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чекають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слушної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хвилини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… (За С.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Плачиндою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яких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наявні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пунктуаційні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помилки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Довга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біла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шовкова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сукня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вже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була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готова до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весілля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Але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явище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вражало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своєю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первісністю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грандіозністю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К.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Скар’яновим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Вона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кинулася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в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комірчину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скрині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і внесла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цілу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купу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вишитих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рушників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  (За І. Цюпою).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без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пунктуаційних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помилок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Був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гарний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літній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день, і все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навколишнє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здавалось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прекрасним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сад, город,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соняшники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й мак,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ниви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за городом (За О.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Довженком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Засинаючи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я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ще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чув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як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увійшла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мати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як укропом,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соняшником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росою запахли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її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одіж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руки (За М. Стельмахом).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Луки, гори,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пишні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сади — все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зелене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й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принишкле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  (За О. Гончаром).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herit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825" y="-1496"/>
            <a:ext cx="917916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nherit"/>
                <a:cs typeface="Arial" pitchFamily="34" charset="0"/>
              </a:rPr>
              <a:t>Тести до теми «Однорідні члени речення»</a:t>
            </a:r>
            <a:endParaRPr lang="ru-RU" alt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3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5" y="52768"/>
            <a:ext cx="9137875" cy="6771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Зазначте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присудки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Люди з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пароплава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привезли на берег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великі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бочки,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залишили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їх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тут і повернулись назад 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Трублаїні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Тико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захотілось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поїхати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далі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Трублаїні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цю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яблуню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перепочити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Слабошпицьким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Зазначте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відсутні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додатки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Велика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Китайська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стіна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руїни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Колізею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у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Римі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давньогрецький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Парфенон в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Афінах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  (За Н.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Бібік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Страшні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війни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лихоліття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понищили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в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Україні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дуже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багато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чудових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витворів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людського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духу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прекрасних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споруд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Н.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Бібік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навіть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базар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побачив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той футбол 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стадіоні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Слабошпицьким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Зазначте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означення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Сонячний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осінній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день… (За Г.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Скребицьким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В.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Чапліною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Україна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також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має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чимало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всесвітньо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відомих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пам’яток-споруд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Н.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Бібік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А там, за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річкою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сплелися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парубочі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дзвінкі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розгонисті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гарячі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голоси  (М.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Рильський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без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кількох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рядів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членів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То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ливарі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ковалі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в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січневі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ночі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в ранки маю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могутній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плуг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кують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землі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для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дружби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щастя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врожаю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(В.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Сосюра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Сходились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усі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кияни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до капища, де гордо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мовчазно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височіли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золотовусий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Перун,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вогненний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Хорс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добрий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щедрий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Дажбог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С.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Плачиндою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Сьогодні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українська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мова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разом з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політичним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духовним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відновленням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самостійної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України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здіймається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потужних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розмахах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відроджених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крил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національної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свідомості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А.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Бортняком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правильні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твердження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Однорідними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можуть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бути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тільки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додатки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означення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обставини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Однорідними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можуть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бути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тільки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підмети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присудки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функціонально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рівноправні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граматично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залежать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один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від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одного.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Укажіть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де є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однорідні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члени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речення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із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узагальнюювальними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словами.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А 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Спокійне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слово,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погляд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увага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так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полегшують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помагають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жити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!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Вінграновським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  Усе,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що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оточує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нас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біля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нас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тече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росте,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літає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і ходить, — вода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повітря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, гори і степ, птахи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звірі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М.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Вінграновським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  Я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рідне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слово люблю і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шаную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лише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тому і не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тільки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через те,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що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давно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вже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працюю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на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письменницькій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ниві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 (За А. </a:t>
            </a:r>
            <a:r>
              <a:rPr lang="ru-RU" altLang="ru-RU" sz="1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Бортняком</a:t>
            </a:r>
            <a:r>
              <a:rPr lang="ru-RU" altLang="ru-RU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herit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9640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660648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Відповіді до тестових завдань</a:t>
            </a:r>
            <a:endParaRPr lang="ru-RU" alt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84784"/>
            <a:ext cx="2376264" cy="34163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1.Г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2.Б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3.А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4.Б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5.В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6.В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52196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7.А</a:t>
            </a: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8.А</a:t>
            </a: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9.В</a:t>
            </a: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10.В</a:t>
            </a: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11.В</a:t>
            </a:r>
          </a:p>
          <a:p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herit"/>
                <a:cs typeface="Arial" pitchFamily="34" charset="0"/>
              </a:rPr>
              <a:t>12.Б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3790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0006" y="188640"/>
            <a:ext cx="5930146" cy="36523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Дієприкметник разом із залежним від нього словом називають </a:t>
            </a:r>
            <a:r>
              <a:rPr lang="uk-UA" sz="2000" b="1" i="1" dirty="0"/>
              <a:t>дієприкметниковим зворотом</a:t>
            </a:r>
            <a:r>
              <a:rPr lang="uk-UA" sz="2000" dirty="0"/>
              <a:t>. У реченні дієприкметниковий зворот завжди виступає означенням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3213854" y="3042021"/>
            <a:ext cx="5930146" cy="365237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Дієприслівник із залежними від нього словами називають </a:t>
            </a:r>
            <a:r>
              <a:rPr lang="uk-UA" sz="2000" b="1" i="1" dirty="0"/>
              <a:t>дієприслівниковим зворотом.</a:t>
            </a:r>
            <a:r>
              <a:rPr lang="uk-UA" sz="2000" dirty="0"/>
              <a:t> У реченні зворот завжди виступає обставиною і є одним членом </a:t>
            </a:r>
            <a:r>
              <a:rPr lang="uk-UA" sz="2000" dirty="0" smtClean="0"/>
              <a:t>речення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5481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7948" y="3728120"/>
            <a:ext cx="92525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словосполучення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виражають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мовця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висловлювання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не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несуть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певним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чином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оцінюють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уточнюють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повідомлення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словосполучення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є членами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Вставлені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слова, 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словосполучення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вносять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додаткову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будучи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граматично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ним (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конструкції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вони не є членами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algn="ctr"/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конструкції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відокремлюють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комами.</a:t>
            </a:r>
            <a:endParaRPr lang="ru-RU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utoShape 2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Картинки по запросу вставні слов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Картинки по запросу вставні сл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9" y="444710"/>
            <a:ext cx="9144000" cy="29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8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-17466" y="-99392"/>
            <a:ext cx="9001000" cy="30243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реб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276"/>
            <a:ext cx="1181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еб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222" y="9705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реб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454" y="2193174"/>
            <a:ext cx="903536" cy="3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бус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040" y="283153"/>
            <a:ext cx="2227296" cy="16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3291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ребус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448" y="24613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ребус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146" y="48625"/>
            <a:ext cx="1247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2913" y="2151134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  = Ч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-37533" y="3077344"/>
            <a:ext cx="9001000" cy="30243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38" name="Picture 18" descr="ребус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32" y="3429000"/>
            <a:ext cx="25177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реб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52" y="5368889"/>
            <a:ext cx="1156134" cy="4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60944" y="5296717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trike="sngStrike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3 </a:t>
            </a:r>
            <a:endParaRPr lang="ru-RU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42" name="Picture 22" descr="ребус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681" y="3378076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ребус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286" y="3463889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00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620688"/>
            <a:ext cx="636757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Ключ до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ребусів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2350" y="2348880"/>
            <a:ext cx="329930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Звичайно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Можливо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26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відокремлені члени реч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82"/>
            <a:ext cx="7128792" cy="31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відокремлені члени реч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" y="3173247"/>
            <a:ext cx="4752528" cy="35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відокремлені члени реч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7198"/>
            <a:ext cx="4398306" cy="32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72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37607"/>
            <a:ext cx="904720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/>
              <a:t>Звертання</a:t>
            </a:r>
            <a:r>
              <a:rPr lang="ru-RU" sz="2200" i="1" dirty="0"/>
              <a:t> </a:t>
            </a:r>
            <a:r>
              <a:rPr lang="ru-RU" sz="2200" dirty="0"/>
              <a:t>— </a:t>
            </a:r>
            <a:r>
              <a:rPr lang="ru-RU" sz="2200" dirty="0" err="1"/>
              <a:t>це</a:t>
            </a:r>
            <a:r>
              <a:rPr lang="ru-RU" sz="2200" dirty="0"/>
              <a:t> слово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словосполучення</a:t>
            </a:r>
            <a:r>
              <a:rPr lang="ru-RU" sz="2200" dirty="0"/>
              <a:t> в </a:t>
            </a:r>
            <a:r>
              <a:rPr lang="ru-RU" sz="2200" dirty="0" err="1"/>
              <a:t>реченні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називає</a:t>
            </a:r>
            <a:r>
              <a:rPr lang="ru-RU" sz="2200" dirty="0"/>
              <a:t> особу, до </a:t>
            </a:r>
            <a:r>
              <a:rPr lang="ru-RU" sz="2200" dirty="0" err="1"/>
              <a:t>якої</a:t>
            </a:r>
            <a:r>
              <a:rPr lang="ru-RU" sz="2200" dirty="0"/>
              <a:t> </a:t>
            </a:r>
            <a:r>
              <a:rPr lang="ru-RU" sz="2200" dirty="0" err="1"/>
              <a:t>звернена</a:t>
            </a:r>
            <a:r>
              <a:rPr lang="ru-RU" sz="2200" dirty="0"/>
              <a:t> </a:t>
            </a:r>
            <a:r>
              <a:rPr lang="ru-RU" sz="2200" dirty="0" err="1"/>
              <a:t>мова</a:t>
            </a:r>
            <a:r>
              <a:rPr lang="ru-RU" sz="2200" dirty="0"/>
              <a:t>:</a:t>
            </a:r>
            <a:r>
              <a:rPr lang="ru-RU" sz="2200" b="1" i="1" dirty="0"/>
              <a:t> Зоре моя </a:t>
            </a:r>
            <a:r>
              <a:rPr lang="ru-RU" sz="2200" b="1" i="1" dirty="0" err="1"/>
              <a:t>вечірняя</a:t>
            </a:r>
            <a:r>
              <a:rPr lang="ru-RU" sz="2200" i="1" dirty="0"/>
              <a:t>, </a:t>
            </a:r>
            <a:r>
              <a:rPr lang="ru-RU" sz="2200" i="1" dirty="0" err="1"/>
              <a:t>зійди</a:t>
            </a:r>
            <a:r>
              <a:rPr lang="ru-RU" sz="2200" i="1" dirty="0"/>
              <a:t> над горою</a:t>
            </a:r>
            <a:r>
              <a:rPr lang="ru-RU" sz="2200" dirty="0"/>
              <a:t> (Т. </a:t>
            </a:r>
            <a:r>
              <a:rPr lang="ru-RU" sz="2200" dirty="0" smtClean="0"/>
              <a:t>Шевченко</a:t>
            </a:r>
            <a:r>
              <a:rPr lang="ru-RU" sz="2200" dirty="0"/>
              <a:t>). </a:t>
            </a:r>
            <a:r>
              <a:rPr lang="ru-RU" sz="2200" dirty="0" err="1"/>
              <a:t>Звертання</a:t>
            </a:r>
            <a:r>
              <a:rPr lang="ru-RU" sz="2200" dirty="0"/>
              <a:t>, як правило, </a:t>
            </a:r>
            <a:r>
              <a:rPr lang="ru-RU" sz="2200" dirty="0" err="1"/>
              <a:t>має</a:t>
            </a:r>
            <a:r>
              <a:rPr lang="ru-RU" sz="2200" dirty="0"/>
              <a:t> форму </a:t>
            </a:r>
            <a:r>
              <a:rPr lang="ru-RU" sz="2200" dirty="0" err="1"/>
              <a:t>кличного</a:t>
            </a:r>
            <a:r>
              <a:rPr lang="ru-RU" sz="2200" dirty="0"/>
              <a:t> </a:t>
            </a:r>
            <a:r>
              <a:rPr lang="ru-RU" sz="2200" dirty="0" err="1"/>
              <a:t>відмінка</a:t>
            </a:r>
            <a:r>
              <a:rPr lang="ru-RU" sz="2200" dirty="0"/>
              <a:t>, </a:t>
            </a:r>
            <a:r>
              <a:rPr lang="ru-RU" sz="2200" dirty="0" err="1"/>
              <a:t>рідше</a:t>
            </a:r>
            <a:r>
              <a:rPr lang="ru-RU" sz="2200" dirty="0"/>
              <a:t> </a:t>
            </a:r>
            <a:r>
              <a:rPr lang="ru-RU" sz="2200" dirty="0" err="1"/>
              <a:t>називного</a:t>
            </a:r>
            <a:r>
              <a:rPr lang="ru-RU" sz="2200" dirty="0"/>
              <a:t> (форма </a:t>
            </a:r>
            <a:r>
              <a:rPr lang="ru-RU" sz="2200" dirty="0" err="1"/>
              <a:t>називного</a:t>
            </a:r>
            <a:r>
              <a:rPr lang="ru-RU" sz="2200" dirty="0"/>
              <a:t> </a:t>
            </a:r>
            <a:r>
              <a:rPr lang="ru-RU" sz="2200" dirty="0" err="1"/>
              <a:t>відмінка</a:t>
            </a:r>
            <a:r>
              <a:rPr lang="ru-RU" sz="2200" dirty="0"/>
              <a:t> в </a:t>
            </a:r>
            <a:r>
              <a:rPr lang="ru-RU" sz="2200" dirty="0" err="1"/>
              <a:t>звертаннях</a:t>
            </a:r>
            <a:r>
              <a:rPr lang="ru-RU" sz="2200" dirty="0"/>
              <a:t> не </a:t>
            </a:r>
            <a:r>
              <a:rPr lang="ru-RU" sz="2200" dirty="0" err="1"/>
              <a:t>відповідає</a:t>
            </a:r>
            <a:r>
              <a:rPr lang="ru-RU" sz="2200" dirty="0"/>
              <a:t> нормам </a:t>
            </a:r>
            <a:r>
              <a:rPr lang="ru-RU" sz="2200" dirty="0" err="1"/>
              <a:t>української</a:t>
            </a:r>
            <a:r>
              <a:rPr lang="ru-RU" sz="2200" dirty="0"/>
              <a:t> </a:t>
            </a:r>
            <a:r>
              <a:rPr lang="ru-RU" sz="2200" dirty="0" err="1"/>
              <a:t>мови</a:t>
            </a:r>
            <a:r>
              <a:rPr lang="ru-RU" sz="2200" dirty="0"/>
              <a:t>). </a:t>
            </a:r>
            <a:r>
              <a:rPr lang="ru-RU" sz="2200" dirty="0" err="1"/>
              <a:t>Звертання</a:t>
            </a:r>
            <a:r>
              <a:rPr lang="ru-RU" sz="2200" dirty="0"/>
              <a:t> не є членом </a:t>
            </a:r>
            <a:r>
              <a:rPr lang="ru-RU" sz="2200" dirty="0" err="1"/>
              <a:t>речення</a:t>
            </a:r>
            <a:r>
              <a:rPr lang="ru-RU" sz="2200" dirty="0"/>
              <a:t>.</a:t>
            </a:r>
          </a:p>
          <a:p>
            <a:pPr algn="ctr"/>
            <a:r>
              <a:rPr lang="ru-RU" sz="2200" dirty="0" err="1" smtClean="0"/>
              <a:t>Звертання</a:t>
            </a:r>
            <a:r>
              <a:rPr lang="ru-RU" sz="2200" dirty="0" smtClean="0"/>
              <a:t> </a:t>
            </a:r>
            <a:r>
              <a:rPr lang="ru-RU" sz="2200" dirty="0" err="1"/>
              <a:t>обов'язково</a:t>
            </a:r>
            <a:r>
              <a:rPr lang="ru-RU" sz="2200" dirty="0"/>
              <a:t> </a:t>
            </a:r>
            <a:r>
              <a:rPr lang="ru-RU" sz="2200" dirty="0" err="1"/>
              <a:t>відокремлюють</a:t>
            </a:r>
            <a:r>
              <a:rPr lang="ru-RU" sz="2200" dirty="0"/>
              <a:t> на </a:t>
            </a:r>
            <a:r>
              <a:rPr lang="ru-RU" sz="2200" dirty="0" err="1"/>
              <a:t>письмі</a:t>
            </a:r>
            <a:r>
              <a:rPr lang="ru-RU" sz="2200" dirty="0"/>
              <a:t> з </a:t>
            </a:r>
            <a:r>
              <a:rPr lang="ru-RU" sz="2200" dirty="0" err="1"/>
              <a:t>обох</a:t>
            </a:r>
            <a:r>
              <a:rPr lang="ru-RU" sz="2200" dirty="0"/>
              <a:t> </a:t>
            </a:r>
            <a:r>
              <a:rPr lang="ru-RU" sz="2200" dirty="0" err="1"/>
              <a:t>боків</a:t>
            </a:r>
            <a:r>
              <a:rPr lang="ru-RU" sz="2200" dirty="0"/>
              <a:t> комами</a:t>
            </a:r>
            <a:r>
              <a:rPr lang="ru-RU" sz="2200" dirty="0" smtClean="0"/>
              <a:t>.</a:t>
            </a:r>
            <a:r>
              <a:rPr lang="ru-RU" sz="2200" b="1" i="1" dirty="0"/>
              <a:t> </a:t>
            </a:r>
            <a:r>
              <a:rPr lang="ru-RU" sz="2200" b="1" i="1" dirty="0" err="1"/>
              <a:t>Зауважте</a:t>
            </a:r>
            <a:r>
              <a:rPr lang="ru-RU" sz="2200" b="1" i="1" dirty="0"/>
              <a:t>!</a:t>
            </a:r>
            <a:r>
              <a:rPr lang="ru-RU" sz="2200" dirty="0"/>
              <a:t> Не </a:t>
            </a:r>
            <a:r>
              <a:rPr lang="ru-RU" sz="2200" dirty="0" err="1"/>
              <a:t>відокремлюються</a:t>
            </a:r>
            <a:r>
              <a:rPr lang="ru-RU" sz="2200" dirty="0"/>
              <a:t> комами слова</a:t>
            </a:r>
            <a:r>
              <a:rPr lang="ru-RU" sz="2200" b="1" i="1" dirty="0"/>
              <a:t> о, ой,</a:t>
            </a:r>
            <a:r>
              <a:rPr lang="ru-RU" sz="2200" dirty="0"/>
              <a:t> </a:t>
            </a:r>
            <a:r>
              <a:rPr lang="ru-RU" sz="2200" dirty="0" err="1"/>
              <a:t>якщо</a:t>
            </a:r>
            <a:r>
              <a:rPr lang="ru-RU" sz="2200" dirty="0"/>
              <a:t> вони </a:t>
            </a:r>
            <a:r>
              <a:rPr lang="ru-RU" sz="2200" dirty="0" err="1"/>
              <a:t>виступають</a:t>
            </a:r>
            <a:r>
              <a:rPr lang="ru-RU" sz="2200" dirty="0"/>
              <a:t> у </a:t>
            </a:r>
            <a:r>
              <a:rPr lang="ru-RU" sz="2200" dirty="0" err="1"/>
              <a:t>ролі</a:t>
            </a:r>
            <a:r>
              <a:rPr lang="ru-RU" sz="2200" dirty="0"/>
              <a:t> </a:t>
            </a:r>
            <a:r>
              <a:rPr lang="ru-RU" sz="2200" dirty="0" err="1"/>
              <a:t>підсилювальної</a:t>
            </a:r>
            <a:r>
              <a:rPr lang="ru-RU" sz="2200" dirty="0"/>
              <a:t> </a:t>
            </a:r>
            <a:r>
              <a:rPr lang="ru-RU" sz="2200" dirty="0" err="1"/>
              <a:t>частки</a:t>
            </a:r>
            <a:r>
              <a:rPr lang="ru-RU" sz="2200" dirty="0"/>
              <a:t>:</a:t>
            </a:r>
            <a:r>
              <a:rPr lang="ru-RU" sz="2200" i="1" dirty="0"/>
              <a:t> О</a:t>
            </a:r>
            <a:r>
              <a:rPr lang="ru-RU" sz="2200" b="1" i="1" dirty="0"/>
              <a:t> слово!</a:t>
            </a:r>
            <a:r>
              <a:rPr lang="ru-RU" sz="2200" i="1" dirty="0"/>
              <a:t> Будь </a:t>
            </a:r>
            <a:r>
              <a:rPr lang="ru-RU" sz="2200" i="1" dirty="0" err="1"/>
              <a:t>моїм</a:t>
            </a:r>
            <a:r>
              <a:rPr lang="ru-RU" sz="2200" i="1" dirty="0"/>
              <a:t> мечем! </a:t>
            </a:r>
            <a:r>
              <a:rPr lang="ru-RU" sz="2200" dirty="0"/>
              <a:t>(О. Олесь)</a:t>
            </a:r>
          </a:p>
        </p:txBody>
      </p:sp>
      <p:pic>
        <p:nvPicPr>
          <p:cNvPr id="4098" name="Picture 2" descr="Картинки по запросу зверт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12" y="3573015"/>
            <a:ext cx="85820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7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76672" y="0"/>
            <a:ext cx="117373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Прислівник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-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самостійна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незмінна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частина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мови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4578" name="Picture 2" descr="Картинки по запросу прислів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1" y="1569660"/>
            <a:ext cx="7992888" cy="50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00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v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96"/>
          <a:stretch/>
        </p:blipFill>
        <p:spPr bwMode="auto">
          <a:xfrm>
            <a:off x="506151" y="1124744"/>
            <a:ext cx="8416261" cy="54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116632"/>
            <a:ext cx="519667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 «ПАВУТИНКА»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19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644464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Відповіді до завдання:</a:t>
            </a:r>
            <a:endParaRPr lang="ru-RU" sz="4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8069" y="2204864"/>
            <a:ext cx="132786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2</a:t>
            </a:r>
          </a:p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Б. 1</a:t>
            </a:r>
          </a:p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5</a:t>
            </a:r>
          </a:p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3</a:t>
            </a:r>
          </a:p>
          <a:p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99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2348880"/>
            <a:ext cx="819833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4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решение 4"/>
          <p:cNvSpPr/>
          <p:nvPr/>
        </p:nvSpPr>
        <p:spPr>
          <a:xfrm>
            <a:off x="214282" y="214290"/>
            <a:ext cx="8501122" cy="1357322"/>
          </a:xfrm>
          <a:prstGeom prst="flowChartDecis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b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пізнається у зіставленні</a:t>
            </a:r>
          </a:p>
          <a:p>
            <a:pPr algn="ctr"/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14282" y="2071678"/>
            <a:ext cx="4071966" cy="4214842"/>
          </a:xfrm>
          <a:prstGeom prst="verticalScroll">
            <a:avLst>
              <a:gd name="adj" fmla="val 1139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мешкаю у затишній кімнаті.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Класну кімнату залило світлом.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лісі тріщав лютневий мороз.</a:t>
            </a:r>
          </a:p>
        </p:txBody>
      </p:sp>
      <p:sp>
        <p:nvSpPr>
          <p:cNvPr id="7" name="Молния 6"/>
          <p:cNvSpPr/>
          <p:nvPr/>
        </p:nvSpPr>
        <p:spPr>
          <a:xfrm>
            <a:off x="3857620" y="3000372"/>
            <a:ext cx="1285884" cy="2714644"/>
          </a:xfrm>
          <a:prstGeom prst="lightningBol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643438" y="2071678"/>
            <a:ext cx="4071966" cy="4286280"/>
          </a:xfrm>
          <a:prstGeom prst="vertic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затишно.</a:t>
            </a: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класі світло.</a:t>
            </a: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лісі морозно.</a:t>
            </a:r>
          </a:p>
          <a:p>
            <a:pPr>
              <a:buFont typeface="Wingdings" pitchFamily="2" charset="2"/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1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тут, де, коли, як,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вторинні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похідні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): 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відприслівникові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ніде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колись,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хтозна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-як,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відтоді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повсюдно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відприкметникові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тихо,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здалеку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по-старому,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відіменникові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сором, жаль,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вночі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навесні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відчислівникові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надвоє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утричі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відзайменникові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нізащо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надто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</a:p>
          <a:p>
            <a:pPr algn="ctr"/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віддієслівні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навприсядки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нехотячи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перегодя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69" y="163959"/>
            <a:ext cx="9526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</a:t>
            </a:r>
            <a:r>
              <a:rPr lang="ru-RU" sz="40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походженням</a:t>
            </a:r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прислівники</a:t>
            </a:r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бувають</a:t>
            </a:r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 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9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230556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188640"/>
            <a:ext cx="74076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3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будовою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прислівники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бувають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39765" y="1124744"/>
            <a:ext cx="2232248" cy="129614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прості</a:t>
            </a:r>
            <a:endParaRPr lang="ru-RU" sz="3200" dirty="0"/>
          </a:p>
        </p:txBody>
      </p:sp>
      <p:sp>
        <p:nvSpPr>
          <p:cNvPr id="10" name="Облако 9"/>
          <p:cNvSpPr/>
          <p:nvPr/>
        </p:nvSpPr>
        <p:spPr>
          <a:xfrm>
            <a:off x="3635896" y="1124744"/>
            <a:ext cx="2376264" cy="12961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складні</a:t>
            </a:r>
            <a:endParaRPr lang="ru-RU" sz="3200" dirty="0"/>
          </a:p>
        </p:txBody>
      </p:sp>
      <p:sp>
        <p:nvSpPr>
          <p:cNvPr id="11" name="Облако 10"/>
          <p:cNvSpPr/>
          <p:nvPr/>
        </p:nvSpPr>
        <p:spPr>
          <a:xfrm>
            <a:off x="6339656" y="1098915"/>
            <a:ext cx="2664295" cy="129614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складені</a:t>
            </a:r>
            <a:endParaRPr lang="ru-RU" sz="3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23821"/>
              </p:ext>
            </p:extLst>
          </p:nvPr>
        </p:nvGraphicFramePr>
        <p:xfrm>
          <a:off x="839766" y="2636911"/>
          <a:ext cx="7874102" cy="375436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874102"/>
              </a:tblGrid>
              <a:tr h="1136644">
                <a:tc>
                  <a:txBody>
                    <a:bodyPr/>
                    <a:lstStyle/>
                    <a:p>
                      <a:r>
                        <a:rPr lang="ru-RU" sz="2000" u="sng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Прості</a:t>
                      </a:r>
                      <a:r>
                        <a:rPr lang="ru-RU" sz="2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прислівники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один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корінь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бігом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по-вовчи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внизу, добре, заодно,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забагато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по-латині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1081">
                <a:tc>
                  <a:txBody>
                    <a:bodyPr/>
                    <a:lstStyle/>
                    <a:p>
                      <a:r>
                        <a:rPr lang="ru-RU" sz="2000" u="sng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Складні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прислівники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два і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коренів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пишуться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разом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дефіс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: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голіруч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стрімголов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нашвидкуруч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тишком-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нишком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рано-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вранці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де-не-де, тихо-тихо;</a:t>
                      </a:r>
                      <a:b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Складені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прислівники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форму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словосполучень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сам на сам,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кінець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кінцем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час </a:t>
                      </a:r>
                      <a:r>
                        <a:rPr lang="ru-RU" sz="2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часу, плече до плеча, раз у раз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969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Картинки по запросу розряди прислів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5" cy="59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68810"/>
            <a:ext cx="55263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РОЗРЯДИ ПРИСЛІВНИКІВ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0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Картинки по запросу прислівн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09" b="12303"/>
          <a:stretch/>
        </p:blipFill>
        <p:spPr bwMode="auto">
          <a:xfrm>
            <a:off x="498765" y="439078"/>
            <a:ext cx="8146471" cy="6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16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и для презентацій к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18620"/>
            <a:ext cx="9139700" cy="6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620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Перепишіть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прислів'я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на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місці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крапок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вставляючи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прислівники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формі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вищого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ступеня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порівняння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відповіді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вводити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відповідне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віконечко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через кому з </a:t>
            </a: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пробілом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3528392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орати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хліба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мати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Безчестя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смерті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діла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слів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на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п'ять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хвилин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раніше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ніж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хвилину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пізніше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Борг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чим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лежить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 росте.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Живи так,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щоб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тобі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добре, а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іншим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...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менше</a:t>
            </a:r>
            <a:r>
              <a:rPr lang="ru-RU" alt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краще</a:t>
            </a:r>
            <a:r>
              <a:rPr lang="ru-RU" alt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alt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64088" y="2492896"/>
            <a:ext cx="1922321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ДОВІДКА: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гірше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більше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краще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глибше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ліпше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Є) </a:t>
            </a:r>
            <a:r>
              <a:rPr kumimoji="0" lang="ru-RU" altLang="ru-RU" sz="24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менше</a:t>
            </a:r>
            <a:r>
              <a:rPr kumimoji="0" lang="ru-RU" alt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alt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8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623</Words>
  <Application>Microsoft Office PowerPoint</Application>
  <PresentationFormat>Экран (4:3)</PresentationFormat>
  <Paragraphs>252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1</cp:lastModifiedBy>
  <cp:revision>26</cp:revision>
  <dcterms:created xsi:type="dcterms:W3CDTF">2018-01-23T08:53:25Z</dcterms:created>
  <dcterms:modified xsi:type="dcterms:W3CDTF">2018-02-09T19:31:22Z</dcterms:modified>
</cp:coreProperties>
</file>