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8" r:id="rId2"/>
    <p:sldId id="260" r:id="rId3"/>
    <p:sldId id="279" r:id="rId4"/>
    <p:sldId id="297" r:id="rId5"/>
    <p:sldId id="296" r:id="rId6"/>
    <p:sldId id="303" r:id="rId7"/>
    <p:sldId id="293" r:id="rId8"/>
    <p:sldId id="302" r:id="rId9"/>
    <p:sldId id="300" r:id="rId10"/>
    <p:sldId id="301" r:id="rId11"/>
    <p:sldId id="280" r:id="rId12"/>
    <p:sldId id="306" r:id="rId13"/>
    <p:sldId id="295" r:id="rId14"/>
    <p:sldId id="265" r:id="rId15"/>
    <p:sldId id="281" r:id="rId16"/>
    <p:sldId id="268" r:id="rId17"/>
    <p:sldId id="270" r:id="rId18"/>
    <p:sldId id="266" r:id="rId19"/>
    <p:sldId id="267" r:id="rId20"/>
    <p:sldId id="298" r:id="rId21"/>
    <p:sldId id="275" r:id="rId22"/>
    <p:sldId id="272" r:id="rId23"/>
    <p:sldId id="274" r:id="rId24"/>
    <p:sldId id="299" r:id="rId25"/>
    <p:sldId id="263" r:id="rId26"/>
    <p:sldId id="286" r:id="rId27"/>
    <p:sldId id="285" r:id="rId28"/>
    <p:sldId id="294" r:id="rId29"/>
    <p:sldId id="262" r:id="rId30"/>
    <p:sldId id="261" r:id="rId31"/>
    <p:sldId id="287" r:id="rId32"/>
    <p:sldId id="290" r:id="rId33"/>
    <p:sldId id="288" r:id="rId34"/>
    <p:sldId id="283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4DA036BA-3202-4126-A385-FC75FF2E2AD1}">
          <p14:sldIdLst>
            <p14:sldId id="258"/>
            <p14:sldId id="260"/>
            <p14:sldId id="279"/>
            <p14:sldId id="297"/>
            <p14:sldId id="296"/>
            <p14:sldId id="303"/>
            <p14:sldId id="293"/>
            <p14:sldId id="302"/>
            <p14:sldId id="300"/>
            <p14:sldId id="301"/>
            <p14:sldId id="280"/>
            <p14:sldId id="306"/>
            <p14:sldId id="295"/>
            <p14:sldId id="265"/>
            <p14:sldId id="281"/>
            <p14:sldId id="268"/>
            <p14:sldId id="270"/>
            <p14:sldId id="266"/>
            <p14:sldId id="267"/>
            <p14:sldId id="298"/>
            <p14:sldId id="275"/>
            <p14:sldId id="272"/>
            <p14:sldId id="274"/>
            <p14:sldId id="299"/>
            <p14:sldId id="263"/>
            <p14:sldId id="286"/>
            <p14:sldId id="285"/>
            <p14:sldId id="294"/>
            <p14:sldId id="262"/>
            <p14:sldId id="261"/>
            <p14:sldId id="287"/>
            <p14:sldId id="290"/>
            <p14:sldId id="288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1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000" autoAdjust="0"/>
    <p:restoredTop sz="91091" autoAdjust="0"/>
  </p:normalViewPr>
  <p:slideViewPr>
    <p:cSldViewPr snapToGrid="0">
      <p:cViewPr varScale="1">
        <p:scale>
          <a:sx n="67" d="100"/>
          <a:sy n="67" d="100"/>
        </p:scale>
        <p:origin x="858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-7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21T22:36:07.886" idx="1">
    <p:pos x="7680" y="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7EDD1-50DD-4252-89CD-98FC164CDDC7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A5904-49FE-4723-BD3F-1C44DC4434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251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83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099" name="Shape 8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88388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hape 355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1" name="Shape 356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961027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hape 36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5059" name="Shape 36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777344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199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4339" name="Shape 200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817394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hape 229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3" name="Shape 230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9166568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hape 190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1" name="Shape 19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61342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hape 91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7" name="Shape 92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49755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hape 171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3" name="Shape 172"/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192492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hape 245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79" name="Shape 246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5733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hape 316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19" name="Shape 31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841517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hape 323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7" name="Shape 32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00189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hape 285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3" name="Shape 286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47578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hape 29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1" name="Shape 29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116574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hape 401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03" name="Shape 402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879055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914400" y="2130425"/>
            <a:ext cx="10363200" cy="147002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6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11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17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23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1828803" y="3886200"/>
            <a:ext cx="8534398" cy="1752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6" marR="0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28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11" marR="0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17" marR="0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23" marR="0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29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34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4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46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87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_TITLE_AND_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 rot="5400000">
            <a:off x="7285039" y="1828800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1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1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2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798"/>
            <a:ext cx="5851525" cy="80263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4" indent="-222253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9" indent="-177803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15" indent="-13652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21" indent="-15240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27" indent="-15240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32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38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44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49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611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2175-814F-49B1-B72F-217B875A3F7F}" type="datetimeFigureOut">
              <a:rPr lang="ru-RU" smtClean="0"/>
              <a:t>21.11.2016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B0D7D-A371-4C4F-B6E1-91BE9F12D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32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1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1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2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4" indent="-222253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9" indent="-177803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15" indent="-13652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21" indent="-15240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27" indent="-15240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32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38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44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49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279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_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963083" y="4406902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algn="l" rtl="0">
              <a:spcBef>
                <a:spcPts val="0"/>
              </a:spcBef>
              <a:defRPr sz="4000" b="1" cap="small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963083" y="2906714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6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1">
                <a:solidFill>
                  <a:srgbClr val="888888"/>
                </a:solidFill>
              </a:defRPr>
            </a:lvl2pPr>
            <a:lvl3pPr marL="914411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17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1">
                <a:solidFill>
                  <a:srgbClr val="888888"/>
                </a:solidFill>
              </a:defRPr>
            </a:lvl4pPr>
            <a:lvl5pPr marL="1828823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1">
                <a:solidFill>
                  <a:srgbClr val="888888"/>
                </a:solidFill>
              </a:defRPr>
            </a:lvl5pPr>
            <a:lvl6pPr marL="2286029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1">
                <a:solidFill>
                  <a:srgbClr val="888888"/>
                </a:solidFill>
              </a:defRPr>
            </a:lvl6pPr>
            <a:lvl7pPr marL="2743234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1">
                <a:solidFill>
                  <a:srgbClr val="888888"/>
                </a:solidFill>
              </a:defRPr>
            </a:lvl7pPr>
            <a:lvl8pPr marL="320044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1">
                <a:solidFill>
                  <a:srgbClr val="888888"/>
                </a:solidFill>
              </a:defRPr>
            </a:lvl8pPr>
            <a:lvl9pPr marL="3657646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1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164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_OBJECT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1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1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2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609603" y="1600202"/>
            <a:ext cx="53847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1"/>
            </a:lvl4pPr>
            <a:lvl5pPr rtl="0">
              <a:spcBef>
                <a:spcPts val="0"/>
              </a:spcBef>
              <a:defRPr sz="1801"/>
            </a:lvl5pPr>
            <a:lvl6pPr rtl="0">
              <a:spcBef>
                <a:spcPts val="0"/>
              </a:spcBef>
              <a:defRPr sz="1801"/>
            </a:lvl6pPr>
            <a:lvl7pPr rtl="0">
              <a:spcBef>
                <a:spcPts val="0"/>
              </a:spcBef>
              <a:defRPr sz="1801"/>
            </a:lvl7pPr>
            <a:lvl8pPr rtl="0">
              <a:spcBef>
                <a:spcPts val="0"/>
              </a:spcBef>
              <a:defRPr sz="1801"/>
            </a:lvl8pPr>
            <a:lvl9pPr rtl="0">
              <a:spcBef>
                <a:spcPts val="0"/>
              </a:spcBef>
              <a:defRPr sz="1801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6197603" y="1600202"/>
            <a:ext cx="5384798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1"/>
            </a:lvl4pPr>
            <a:lvl5pPr rtl="0">
              <a:spcBef>
                <a:spcPts val="0"/>
              </a:spcBef>
              <a:defRPr sz="1801"/>
            </a:lvl5pPr>
            <a:lvl6pPr rtl="0">
              <a:spcBef>
                <a:spcPts val="0"/>
              </a:spcBef>
              <a:defRPr sz="1801"/>
            </a:lvl6pPr>
            <a:lvl7pPr rtl="0">
              <a:spcBef>
                <a:spcPts val="0"/>
              </a:spcBef>
              <a:defRPr sz="1801"/>
            </a:lvl7pPr>
            <a:lvl8pPr rtl="0">
              <a:spcBef>
                <a:spcPts val="0"/>
              </a:spcBef>
              <a:defRPr sz="1801"/>
            </a:lvl8pPr>
            <a:lvl9pPr rtl="0">
              <a:spcBef>
                <a:spcPts val="0"/>
              </a:spcBef>
              <a:defRPr sz="1801"/>
            </a:lvl9pPr>
          </a:lstStyle>
          <a:p>
            <a:endParaRPr/>
          </a:p>
        </p:txBody>
      </p:sp>
      <p:sp>
        <p:nvSpPr>
          <p:cNvPr id="5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10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TWO_OBJECTS_WITH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09602" y="1535112"/>
            <a:ext cx="5386916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6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11" indent="0" rtl="0">
              <a:spcBef>
                <a:spcPts val="0"/>
              </a:spcBef>
              <a:buFont typeface="Calibri"/>
              <a:buNone/>
              <a:defRPr sz="1801" b="1"/>
            </a:lvl3pPr>
            <a:lvl4pPr marL="1371617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23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29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34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4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46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609602" y="2174875"/>
            <a:ext cx="5386916" cy="39512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1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3"/>
          </p:nvPr>
        </p:nvSpPr>
        <p:spPr>
          <a:xfrm>
            <a:off x="6193368" y="1535112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0" rtl="0">
              <a:spcBef>
                <a:spcPts val="0"/>
              </a:spcBef>
              <a:buFont typeface="Calibri"/>
              <a:buNone/>
              <a:defRPr sz="2400" b="1"/>
            </a:lvl1pPr>
            <a:lvl2pPr marL="457206" indent="0" rtl="0">
              <a:spcBef>
                <a:spcPts val="0"/>
              </a:spcBef>
              <a:buFont typeface="Calibri"/>
              <a:buNone/>
              <a:defRPr sz="2000" b="1"/>
            </a:lvl2pPr>
            <a:lvl3pPr marL="914411" indent="0" rtl="0">
              <a:spcBef>
                <a:spcPts val="0"/>
              </a:spcBef>
              <a:buFont typeface="Calibri"/>
              <a:buNone/>
              <a:defRPr sz="1801" b="1"/>
            </a:lvl3pPr>
            <a:lvl4pPr marL="1371617" indent="0" rtl="0">
              <a:spcBef>
                <a:spcPts val="0"/>
              </a:spcBef>
              <a:buFont typeface="Calibri"/>
              <a:buNone/>
              <a:defRPr sz="1600" b="1"/>
            </a:lvl4pPr>
            <a:lvl5pPr marL="1828823" indent="0" rtl="0">
              <a:spcBef>
                <a:spcPts val="0"/>
              </a:spcBef>
              <a:buFont typeface="Calibri"/>
              <a:buNone/>
              <a:defRPr sz="1600" b="1"/>
            </a:lvl5pPr>
            <a:lvl6pPr marL="2286029" indent="0" rtl="0">
              <a:spcBef>
                <a:spcPts val="0"/>
              </a:spcBef>
              <a:buFont typeface="Calibri"/>
              <a:buNone/>
              <a:defRPr sz="1600" b="1"/>
            </a:lvl6pPr>
            <a:lvl7pPr marL="2743234" indent="0" rtl="0">
              <a:spcBef>
                <a:spcPts val="0"/>
              </a:spcBef>
              <a:buFont typeface="Calibri"/>
              <a:buNone/>
              <a:defRPr sz="1600" b="1"/>
            </a:lvl7pPr>
            <a:lvl8pPr marL="3200440" indent="0" rtl="0">
              <a:spcBef>
                <a:spcPts val="0"/>
              </a:spcBef>
              <a:buFont typeface="Calibri"/>
              <a:buNone/>
              <a:defRPr sz="1600" b="1"/>
            </a:lvl8pPr>
            <a:lvl9pPr marL="3657646" indent="0" rtl="0">
              <a:spcBef>
                <a:spcPts val="0"/>
              </a:spcBef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1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>
            <a:endParaRPr/>
          </a:p>
        </p:txBody>
      </p:sp>
      <p:sp>
        <p:nvSpPr>
          <p:cNvPr id="7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314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1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1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2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651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OBJECT_WITH_CAPTION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609601" y="273052"/>
            <a:ext cx="4011084" cy="1162049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4766733" y="273050"/>
            <a:ext cx="6815668" cy="58531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rtl="0">
              <a:spcBef>
                <a:spcPts val="0"/>
              </a:spcBef>
              <a:buFont typeface="Calibri"/>
              <a:buNone/>
              <a:defRPr sz="1401"/>
            </a:lvl1pPr>
            <a:lvl2pPr marL="457206" indent="0" rtl="0">
              <a:spcBef>
                <a:spcPts val="0"/>
              </a:spcBef>
              <a:buFont typeface="Calibri"/>
              <a:buNone/>
              <a:defRPr sz="1200"/>
            </a:lvl2pPr>
            <a:lvl3pPr marL="914411" indent="0" rtl="0">
              <a:spcBef>
                <a:spcPts val="0"/>
              </a:spcBef>
              <a:buFont typeface="Calibri"/>
              <a:buNone/>
              <a:defRPr sz="1001"/>
            </a:lvl3pPr>
            <a:lvl4pPr marL="1371617" indent="0" rtl="0">
              <a:spcBef>
                <a:spcPts val="0"/>
              </a:spcBef>
              <a:buFont typeface="Calibri"/>
              <a:buNone/>
              <a:defRPr sz="900"/>
            </a:lvl4pPr>
            <a:lvl5pPr marL="1828823" indent="0" rtl="0">
              <a:spcBef>
                <a:spcPts val="0"/>
              </a:spcBef>
              <a:buFont typeface="Calibri"/>
              <a:buNone/>
              <a:defRPr sz="900"/>
            </a:lvl5pPr>
            <a:lvl6pPr marL="2286029" indent="0" rtl="0">
              <a:spcBef>
                <a:spcPts val="0"/>
              </a:spcBef>
              <a:buFont typeface="Calibri"/>
              <a:buNone/>
              <a:defRPr sz="900"/>
            </a:lvl6pPr>
            <a:lvl7pPr marL="2743234" indent="0" rtl="0">
              <a:spcBef>
                <a:spcPts val="0"/>
              </a:spcBef>
              <a:buFont typeface="Calibri"/>
              <a:buNone/>
              <a:defRPr sz="900"/>
            </a:lvl7pPr>
            <a:lvl8pPr marL="3200440" indent="0" rtl="0">
              <a:spcBef>
                <a:spcPts val="0"/>
              </a:spcBef>
              <a:buFont typeface="Calibri"/>
              <a:buNone/>
              <a:defRPr sz="900"/>
            </a:lvl8pPr>
            <a:lvl9pPr marL="3657646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5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447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2389720" y="4800602"/>
            <a:ext cx="7315198" cy="566737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algn="l" rtl="0">
              <a:spcBef>
                <a:spcPts val="0"/>
              </a:spcBef>
              <a:defRPr sz="2000" b="1"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pic" idx="2"/>
          </p:nvPr>
        </p:nvSpPr>
        <p:spPr>
          <a:xfrm>
            <a:off x="2389720" y="612775"/>
            <a:ext cx="7315198" cy="4114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6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11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17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23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29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34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4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46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2389720" y="5367338"/>
            <a:ext cx="7315198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rtl="0">
              <a:spcBef>
                <a:spcPts val="0"/>
              </a:spcBef>
              <a:buFont typeface="Calibri"/>
              <a:buNone/>
              <a:defRPr sz="1401"/>
            </a:lvl1pPr>
            <a:lvl2pPr marL="457206" indent="0" rtl="0">
              <a:spcBef>
                <a:spcPts val="0"/>
              </a:spcBef>
              <a:buFont typeface="Calibri"/>
              <a:buNone/>
              <a:defRPr sz="1200"/>
            </a:lvl2pPr>
            <a:lvl3pPr marL="914411" indent="0" rtl="0">
              <a:spcBef>
                <a:spcPts val="0"/>
              </a:spcBef>
              <a:buFont typeface="Calibri"/>
              <a:buNone/>
              <a:defRPr sz="1001"/>
            </a:lvl3pPr>
            <a:lvl4pPr marL="1371617" indent="0" rtl="0">
              <a:spcBef>
                <a:spcPts val="0"/>
              </a:spcBef>
              <a:buFont typeface="Calibri"/>
              <a:buNone/>
              <a:defRPr sz="900"/>
            </a:lvl4pPr>
            <a:lvl5pPr marL="1828823" indent="0" rtl="0">
              <a:spcBef>
                <a:spcPts val="0"/>
              </a:spcBef>
              <a:buFont typeface="Calibri"/>
              <a:buNone/>
              <a:defRPr sz="900"/>
            </a:lvl5pPr>
            <a:lvl6pPr marL="2286029" indent="0" rtl="0">
              <a:spcBef>
                <a:spcPts val="0"/>
              </a:spcBef>
              <a:buFont typeface="Calibri"/>
              <a:buNone/>
              <a:defRPr sz="900"/>
            </a:lvl6pPr>
            <a:lvl7pPr marL="2743234" indent="0" rtl="0">
              <a:spcBef>
                <a:spcPts val="0"/>
              </a:spcBef>
              <a:buFont typeface="Calibri"/>
              <a:buNone/>
              <a:defRPr sz="900"/>
            </a:lvl7pPr>
            <a:lvl8pPr marL="3200440" indent="0" rtl="0">
              <a:spcBef>
                <a:spcPts val="0"/>
              </a:spcBef>
              <a:buFont typeface="Calibri"/>
              <a:buNone/>
              <a:defRPr sz="900"/>
            </a:lvl8pPr>
            <a:lvl9pPr marL="3657646" indent="0" rtl="0">
              <a:spcBef>
                <a:spcPts val="0"/>
              </a:spcBef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5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68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VERTICAL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6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11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17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23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 rot="5400000">
            <a:off x="3833020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4" indent="-222253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9" indent="-177803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15" indent="-13652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21" indent="-15240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27" indent="-15240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32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38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44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49" indent="-152402" algn="l" rtl="0">
              <a:spcBef>
                <a:spcPts val="400"/>
              </a:spcBef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9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  <a:lvl2pPr lvl="1">
              <a:defRPr/>
            </a:lvl2pPr>
            <a:lvl3pPr lvl="2">
              <a:defRPr/>
            </a:lvl3pPr>
            <a:lvl4pPr lvl="3">
              <a:defRPr/>
            </a:lvl4pPr>
            <a:lvl5pPr lvl="4">
              <a:buFont typeface="Wingdings" panose="05000000000000000000" pitchFamily="2" charset="2"/>
              <a:buChar char="§"/>
              <a:defRPr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6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5"/>
          <p:cNvSpPr txBox="1"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panose="020B0604020202020204" pitchFamily="34" charset="0"/>
            </a:endParaRPr>
          </a:p>
        </p:txBody>
      </p:sp>
      <p:sp>
        <p:nvSpPr>
          <p:cNvPr id="1027" name="Shape 6"/>
          <p:cNvSpPr txBox="1"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panose="020B0604020202020204" pitchFamily="34" charset="0"/>
            </a:endParaRPr>
          </a:p>
        </p:txBody>
      </p:sp>
      <p:sp>
        <p:nvSpPr>
          <p:cNvPr id="1028" name="Shape 7"/>
          <p:cNvSpPr txBox="1">
            <a:spLocks noGrp="1"/>
          </p:cNvSpPr>
          <p:nvPr/>
        </p:nvSpPr>
        <p:spPr bwMode="auto">
          <a:xfrm>
            <a:off x="609600" y="6356352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91426" rIns="91426" bIns="91426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029" name="Shape 8"/>
          <p:cNvSpPr txBox="1">
            <a:spLocks noGrp="1"/>
          </p:cNvSpPr>
          <p:nvPr/>
        </p:nvSpPr>
        <p:spPr bwMode="auto">
          <a:xfrm>
            <a:off x="4165600" y="6356352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91426" rIns="91426" bIns="91426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Char char="●"/>
              <a:defRPr sz="1200" smtClean="0">
                <a:solidFill>
                  <a:srgbClr val="888888"/>
                </a:solidFill>
                <a:latin typeface="Calibri" panose="020F0502020204030204" pitchFamily="34" charset="0"/>
                <a:sym typeface="Calibri" panose="020F0502020204030204" pitchFamily="34" charset="0"/>
              </a:defRPr>
            </a:lvl1pPr>
            <a:lvl2pPr lvl="1" eaLnBrk="1" hangingPunct="1">
              <a:buClr>
                <a:srgbClr val="000000"/>
              </a:buClr>
              <a:buFont typeface="Courier New" panose="02070309020205020404" pitchFamily="49" charset="0"/>
              <a:buChar char="o"/>
              <a:defRPr sz="1801" smtClean="0">
                <a:latin typeface="Calibri" panose="020F0502020204030204" pitchFamily="34" charset="0"/>
                <a:sym typeface="Calibri" panose="020F0502020204030204" pitchFamily="34" charset="0"/>
              </a:defRPr>
            </a:lvl2pPr>
            <a:lvl3pPr lvl="2" eaLnBrk="1" hangingPunct="1">
              <a:buClr>
                <a:srgbClr val="000000"/>
              </a:buClr>
              <a:buFont typeface="Wingdings" panose="05000000000000000000" pitchFamily="2" charset="2"/>
              <a:buChar char="§"/>
              <a:defRPr sz="1801" smtClean="0">
                <a:latin typeface="Calibri" panose="020F0502020204030204" pitchFamily="34" charset="0"/>
                <a:sym typeface="Calibri" panose="020F0502020204030204" pitchFamily="34" charset="0"/>
              </a:defRPr>
            </a:lvl3pPr>
            <a:lvl4pPr lvl="3" eaLnBrk="1" hangingPunct="1">
              <a:buClr>
                <a:srgbClr val="000000"/>
              </a:buClr>
              <a:buFont typeface="Arial" panose="020B0604020202020204" pitchFamily="34" charset="0"/>
              <a:buChar char="●"/>
              <a:defRPr sz="1801" smtClean="0">
                <a:latin typeface="Calibri" panose="020F0502020204030204" pitchFamily="34" charset="0"/>
                <a:sym typeface="Calibri" panose="020F0502020204030204" pitchFamily="34" charset="0"/>
              </a:defRPr>
            </a:lvl4pPr>
            <a:lvl5pPr lvl="4" eaLnBrk="1" hangingPunct="1">
              <a:buClr>
                <a:srgbClr val="000000"/>
              </a:buClr>
              <a:buFont typeface="Courier New" panose="02070309020205020404" pitchFamily="49" charset="0"/>
              <a:buChar char="o"/>
              <a:defRPr sz="1801" smtClean="0">
                <a:latin typeface="Calibri" panose="020F0502020204030204" pitchFamily="34" charset="0"/>
                <a:sym typeface="Calibri" panose="020F0502020204030204" pitchFamily="34" charset="0"/>
              </a:defRPr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cs typeface="Arial" panose="020B0604020202020204" pitchFamily="34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●"/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ru-RU" altLang="ru-RU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78317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779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L="457206"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L="914411"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L="1371617"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L="1828823"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1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1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Relationship Id="rId5" Type="http://schemas.openxmlformats.org/officeDocument/2006/relationships/comments" Target="../comments/comment1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Shape 80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707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Shape 81"/>
          <p:cNvSpPr txBox="1">
            <a:spLocks noChangeArrowheads="1"/>
          </p:cNvSpPr>
          <p:nvPr/>
        </p:nvSpPr>
        <p:spPr bwMode="auto">
          <a:xfrm>
            <a:off x="2381252" y="1500188"/>
            <a:ext cx="7929563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25000"/>
              <a:buFont typeface="Arial" panose="020B0604020202020204" pitchFamily="34" charset="0"/>
              <a:buNone/>
            </a:pPr>
            <a:r>
              <a:rPr lang="uk-UA" altLang="ru-RU" sz="4800" b="1" dirty="0">
                <a:solidFill>
                  <a:srgbClr val="7030A0"/>
                </a:solidFill>
              </a:rPr>
              <a:t>БУДЕМ МАТЕМАТИКУ ВИВЧАТИ </a:t>
            </a:r>
            <a:br>
              <a:rPr lang="uk-UA" altLang="ru-RU" sz="4800" b="1" dirty="0">
                <a:solidFill>
                  <a:srgbClr val="7030A0"/>
                </a:solidFill>
              </a:rPr>
            </a:br>
            <a:r>
              <a:rPr lang="uk-UA" altLang="ru-RU" sz="4800" b="1" dirty="0">
                <a:solidFill>
                  <a:srgbClr val="7030A0"/>
                </a:solidFill>
              </a:rPr>
              <a:t>ТА РІДНИЙ КРАЙ СВІЙ ПІЗНАВАТИ</a:t>
            </a:r>
          </a:p>
        </p:txBody>
      </p:sp>
    </p:spTree>
    <p:extLst>
      <p:ext uri="{BB962C8B-B14F-4D97-AF65-F5344CB8AC3E}">
        <p14:creationId xmlns:p14="http://schemas.microsoft.com/office/powerpoint/2010/main" val="19492060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19500" cy="35290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525" y="347662"/>
            <a:ext cx="2857500" cy="26955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6325" y="204788"/>
            <a:ext cx="4027288" cy="29289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29013"/>
            <a:ext cx="3438525" cy="2295524"/>
          </a:xfrm>
          <a:prstGeom prst="rect">
            <a:avLst/>
          </a:prstGeom>
        </p:spPr>
      </p:pic>
      <p:sp>
        <p:nvSpPr>
          <p:cNvPr id="6" name="AutoShape 2" descr="Результат пошуку зображень за запитом &quot;чудеса україна&quot;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1788" y="2790825"/>
            <a:ext cx="2762250" cy="1657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7825" y="204789"/>
            <a:ext cx="2924175" cy="35956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5545" y="3876675"/>
            <a:ext cx="4172393" cy="27765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80757" y="4267201"/>
            <a:ext cx="4315268" cy="238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5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6" y="2"/>
            <a:ext cx="1202574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725486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uk-UA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Математичний диктант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>
          <a:xfrm>
            <a:off x="1738314" y="2714625"/>
            <a:ext cx="2286000" cy="757237"/>
          </a:xfrm>
          <a:prstGeom prst="roundRect">
            <a:avLst>
              <a:gd name="adj" fmla="val 16667"/>
            </a:avLst>
          </a:prstGeom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normAutofit fontScale="92500" lnSpcReduction="20000"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uk-UA" altLang="ru-RU" sz="4400" b="1" u="sng"/>
              <a:t>28</a:t>
            </a:r>
            <a:r>
              <a:rPr lang="uk-UA" altLang="ru-RU" sz="4400" b="1"/>
              <a:t>612</a:t>
            </a:r>
            <a:r>
              <a:rPr lang="uk-UA" altLang="ru-RU" sz="4000" b="1"/>
              <a:t>,</a:t>
            </a:r>
            <a:endParaRPr lang="ru-RU" altLang="ru-RU" sz="4000" b="1"/>
          </a:p>
        </p:txBody>
      </p:sp>
      <p:sp>
        <p:nvSpPr>
          <p:cNvPr id="4" name="Содержимое 2"/>
          <p:cNvSpPr>
            <a:spLocks/>
          </p:cNvSpPr>
          <p:nvPr/>
        </p:nvSpPr>
        <p:spPr bwMode="auto">
          <a:xfrm>
            <a:off x="2024065" y="1071564"/>
            <a:ext cx="2214562" cy="757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uk-UA" altLang="ru-RU" sz="4400" b="1"/>
              <a:t>892</a:t>
            </a:r>
            <a:r>
              <a:rPr lang="uk-UA" altLang="ru-RU" sz="4000" b="1"/>
              <a:t>,</a:t>
            </a:r>
            <a:endParaRPr lang="ru-RU" altLang="ru-RU" sz="4000" b="1"/>
          </a:p>
        </p:txBody>
      </p:sp>
      <p:sp>
        <p:nvSpPr>
          <p:cNvPr id="6" name="Содержимое 2"/>
          <p:cNvSpPr>
            <a:spLocks/>
          </p:cNvSpPr>
          <p:nvPr/>
        </p:nvSpPr>
        <p:spPr bwMode="auto">
          <a:xfrm>
            <a:off x="7953375" y="1000126"/>
            <a:ext cx="2286000" cy="757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uk-UA" altLang="ru-RU" sz="4000"/>
              <a:t> </a:t>
            </a:r>
            <a:r>
              <a:rPr lang="uk-UA" altLang="ru-RU" sz="4400" b="1" u="sng"/>
              <a:t>603</a:t>
            </a:r>
            <a:r>
              <a:rPr lang="uk-UA" altLang="ru-RU" sz="4400" b="1"/>
              <a:t>700</a:t>
            </a:r>
            <a:r>
              <a:rPr lang="uk-UA" altLang="ru-RU" sz="4000" b="1"/>
              <a:t>,</a:t>
            </a:r>
            <a:endParaRPr lang="ru-RU" altLang="ru-RU" sz="4000" b="1"/>
          </a:p>
        </p:txBody>
      </p:sp>
      <p:sp>
        <p:nvSpPr>
          <p:cNvPr id="7" name="Содержимое 2"/>
          <p:cNvSpPr>
            <a:spLocks/>
          </p:cNvSpPr>
          <p:nvPr/>
        </p:nvSpPr>
        <p:spPr bwMode="auto">
          <a:xfrm>
            <a:off x="4024314" y="2643190"/>
            <a:ext cx="2214562" cy="757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uk-UA" altLang="ru-RU" sz="4400" b="1" u="sng"/>
              <a:t>248</a:t>
            </a:r>
            <a:r>
              <a:rPr lang="uk-UA" altLang="ru-RU" sz="4400" b="1"/>
              <a:t>284</a:t>
            </a:r>
            <a:r>
              <a:rPr lang="uk-UA" altLang="ru-RU" sz="4000" b="1"/>
              <a:t>,</a:t>
            </a:r>
            <a:endParaRPr lang="ru-RU" altLang="ru-RU" sz="4000" b="1"/>
          </a:p>
        </p:txBody>
      </p:sp>
      <p:sp>
        <p:nvSpPr>
          <p:cNvPr id="8" name="Содержимое 2"/>
          <p:cNvSpPr>
            <a:spLocks/>
          </p:cNvSpPr>
          <p:nvPr/>
        </p:nvSpPr>
        <p:spPr bwMode="auto">
          <a:xfrm>
            <a:off x="6453190" y="2643190"/>
            <a:ext cx="2357436" cy="757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uk-UA" altLang="ru-RU" sz="4400" b="1" u="sng"/>
              <a:t>40</a:t>
            </a:r>
            <a:r>
              <a:rPr lang="uk-UA" altLang="ru-RU" sz="4400" b="1"/>
              <a:t>240</a:t>
            </a:r>
            <a:r>
              <a:rPr lang="uk-UA" altLang="ru-RU" sz="4000" b="1"/>
              <a:t>.</a:t>
            </a:r>
            <a:endParaRPr lang="ru-RU" altLang="ru-RU" sz="4400" b="1"/>
          </a:p>
        </p:txBody>
      </p:sp>
      <p:sp>
        <p:nvSpPr>
          <p:cNvPr id="9" name="Содержимое 2"/>
          <p:cNvSpPr>
            <a:spLocks/>
          </p:cNvSpPr>
          <p:nvPr/>
        </p:nvSpPr>
        <p:spPr bwMode="auto">
          <a:xfrm>
            <a:off x="4310064" y="1071564"/>
            <a:ext cx="1714500" cy="757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4400" b="1"/>
              <a:t>453</a:t>
            </a:r>
            <a:r>
              <a:rPr lang="uk-UA" altLang="ru-RU" sz="4000" b="1"/>
              <a:t>, </a:t>
            </a:r>
            <a:endParaRPr lang="ru-RU" altLang="ru-RU" sz="4000" b="1"/>
          </a:p>
        </p:txBody>
      </p:sp>
      <p:sp>
        <p:nvSpPr>
          <p:cNvPr id="10" name="Содержимое 2"/>
          <p:cNvSpPr>
            <a:spLocks/>
          </p:cNvSpPr>
          <p:nvPr/>
        </p:nvSpPr>
        <p:spPr bwMode="auto">
          <a:xfrm>
            <a:off x="6096003" y="1071564"/>
            <a:ext cx="1857374" cy="7572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4400" b="1" u="sng"/>
              <a:t>24</a:t>
            </a:r>
            <a:r>
              <a:rPr lang="uk-UA" altLang="ru-RU" sz="4400" b="1"/>
              <a:t>000</a:t>
            </a:r>
            <a:r>
              <a:rPr lang="uk-UA" altLang="ru-RU" sz="4000" b="1"/>
              <a:t>,</a:t>
            </a:r>
            <a:endParaRPr lang="ru-RU" altLang="ru-RU" sz="4000" b="1"/>
          </a:p>
        </p:txBody>
      </p:sp>
      <p:sp>
        <p:nvSpPr>
          <p:cNvPr id="11" name="Содержимое 2"/>
          <p:cNvSpPr>
            <a:spLocks/>
          </p:cNvSpPr>
          <p:nvPr/>
        </p:nvSpPr>
        <p:spPr bwMode="auto">
          <a:xfrm>
            <a:off x="4595815" y="1785941"/>
            <a:ext cx="642937" cy="92868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6000" b="1">
                <a:solidFill>
                  <a:srgbClr val="00B0F0"/>
                </a:solidFill>
              </a:rPr>
              <a:t>У</a:t>
            </a:r>
            <a:endParaRPr lang="ru-RU" altLang="ru-RU" sz="6000" b="1">
              <a:solidFill>
                <a:srgbClr val="00B0F0"/>
              </a:solidFill>
            </a:endParaRPr>
          </a:p>
        </p:txBody>
      </p:sp>
      <p:sp>
        <p:nvSpPr>
          <p:cNvPr id="15" name="Содержимое 2"/>
          <p:cNvSpPr>
            <a:spLocks/>
          </p:cNvSpPr>
          <p:nvPr/>
        </p:nvSpPr>
        <p:spPr bwMode="auto">
          <a:xfrm>
            <a:off x="6667501" y="1785941"/>
            <a:ext cx="642939" cy="92868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6000" b="1">
                <a:solidFill>
                  <a:srgbClr val="00B0F0"/>
                </a:solidFill>
              </a:rPr>
              <a:t>к</a:t>
            </a:r>
            <a:endParaRPr lang="ru-RU" altLang="ru-RU" sz="6000" b="1">
              <a:solidFill>
                <a:srgbClr val="00B0F0"/>
              </a:solidFill>
            </a:endParaRPr>
          </a:p>
        </p:txBody>
      </p:sp>
      <p:sp>
        <p:nvSpPr>
          <p:cNvPr id="16" name="Содержимое 2"/>
          <p:cNvSpPr>
            <a:spLocks/>
          </p:cNvSpPr>
          <p:nvPr/>
        </p:nvSpPr>
        <p:spPr bwMode="auto">
          <a:xfrm>
            <a:off x="2524125" y="1785941"/>
            <a:ext cx="642939" cy="92868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6000" b="1">
                <a:solidFill>
                  <a:srgbClr val="00B0F0"/>
                </a:solidFill>
              </a:rPr>
              <a:t>р</a:t>
            </a:r>
            <a:endParaRPr lang="ru-RU" altLang="ru-RU" sz="6000" b="1">
              <a:solidFill>
                <a:srgbClr val="00B0F0"/>
              </a:solidFill>
            </a:endParaRPr>
          </a:p>
        </p:txBody>
      </p:sp>
      <p:sp>
        <p:nvSpPr>
          <p:cNvPr id="17" name="Содержимое 2"/>
          <p:cNvSpPr>
            <a:spLocks/>
          </p:cNvSpPr>
          <p:nvPr/>
        </p:nvSpPr>
        <p:spPr bwMode="auto">
          <a:xfrm>
            <a:off x="7167564" y="3357565"/>
            <a:ext cx="642937" cy="928686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6000" b="1">
                <a:solidFill>
                  <a:srgbClr val="00B0F0"/>
                </a:solidFill>
              </a:rPr>
              <a:t>а</a:t>
            </a:r>
            <a:endParaRPr lang="ru-RU" altLang="ru-RU" sz="6000" b="1">
              <a:solidFill>
                <a:srgbClr val="00B0F0"/>
              </a:solidFill>
            </a:endParaRPr>
          </a:p>
        </p:txBody>
      </p:sp>
      <p:sp>
        <p:nvSpPr>
          <p:cNvPr id="18" name="Содержимое 2"/>
          <p:cNvSpPr>
            <a:spLocks/>
          </p:cNvSpPr>
          <p:nvPr/>
        </p:nvSpPr>
        <p:spPr bwMode="auto">
          <a:xfrm>
            <a:off x="8596315" y="1714501"/>
            <a:ext cx="642937" cy="9286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6000" b="1">
                <a:solidFill>
                  <a:srgbClr val="00B0F0"/>
                </a:solidFill>
              </a:rPr>
              <a:t>ї</a:t>
            </a:r>
            <a:endParaRPr lang="ru-RU" altLang="ru-RU" sz="6000" b="1">
              <a:solidFill>
                <a:srgbClr val="00B0F0"/>
              </a:solidFill>
            </a:endParaRPr>
          </a:p>
        </p:txBody>
      </p:sp>
      <p:sp>
        <p:nvSpPr>
          <p:cNvPr id="19" name="Содержимое 2"/>
          <p:cNvSpPr>
            <a:spLocks/>
          </p:cNvSpPr>
          <p:nvPr/>
        </p:nvSpPr>
        <p:spPr bwMode="auto">
          <a:xfrm>
            <a:off x="2381251" y="3429001"/>
            <a:ext cx="642939" cy="9286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6000" b="1">
                <a:solidFill>
                  <a:srgbClr val="00B0F0"/>
                </a:solidFill>
              </a:rPr>
              <a:t>н</a:t>
            </a:r>
            <a:endParaRPr lang="ru-RU" altLang="ru-RU" sz="6000" b="1">
              <a:solidFill>
                <a:srgbClr val="00B0F0"/>
              </a:solidFill>
            </a:endParaRPr>
          </a:p>
        </p:txBody>
      </p:sp>
      <p:sp>
        <p:nvSpPr>
          <p:cNvPr id="20" name="Содержимое 2"/>
          <p:cNvSpPr>
            <a:spLocks/>
          </p:cNvSpPr>
          <p:nvPr/>
        </p:nvSpPr>
        <p:spPr bwMode="auto">
          <a:xfrm>
            <a:off x="4667251" y="3286126"/>
            <a:ext cx="642939" cy="9286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uk-UA" altLang="ru-RU" sz="6000" b="1">
                <a:solidFill>
                  <a:srgbClr val="00B0F0"/>
                </a:solidFill>
              </a:rPr>
              <a:t>а</a:t>
            </a:r>
            <a:endParaRPr lang="ru-RU" altLang="ru-RU" sz="6000" b="1">
              <a:solidFill>
                <a:srgbClr val="00B0F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52626" y="1143003"/>
            <a:ext cx="8429625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48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453,       892,       24000, 28612,</a:t>
            </a:r>
          </a:p>
          <a:p>
            <a:pPr>
              <a:defRPr/>
            </a:pPr>
            <a:endParaRPr lang="uk-UA" sz="4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uk-UA" sz="48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40401,  248284,  603700.</a:t>
            </a:r>
          </a:p>
          <a:p>
            <a:pPr>
              <a:defRPr/>
            </a:pPr>
            <a:endParaRPr lang="uk-UA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24002" y="4572002"/>
            <a:ext cx="8429625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8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 Р А Ї Н А</a:t>
            </a:r>
          </a:p>
        </p:txBody>
      </p:sp>
    </p:spTree>
    <p:extLst>
      <p:ext uri="{BB962C8B-B14F-4D97-AF65-F5344CB8AC3E}">
        <p14:creationId xmlns:p14="http://schemas.microsoft.com/office/powerpoint/2010/main" val="5813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6" grpId="0"/>
      <p:bldP spid="6" grpId="1"/>
      <p:bldP spid="7" grpId="0"/>
      <p:bldP spid="7" grpId="1"/>
      <p:bldP spid="8" grpId="0" build="allAtOnce"/>
      <p:bldP spid="9" grpId="0"/>
      <p:bldP spid="9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7175"/>
            <a:ext cx="12191999" cy="76723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486275"/>
            <a:ext cx="66436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892 селища</a:t>
            </a:r>
          </a:p>
          <a:p>
            <a:r>
              <a:rPr lang="ru-RU" sz="2400" b="1" dirty="0" smtClean="0"/>
              <a:t>453 </a:t>
            </a:r>
            <a:r>
              <a:rPr lang="ru-RU" sz="2400" b="1" dirty="0" err="1" smtClean="0"/>
              <a:t>міст</a:t>
            </a:r>
            <a:endParaRPr lang="ru-RU" sz="2400" b="1" dirty="0" smtClean="0"/>
          </a:p>
          <a:p>
            <a:r>
              <a:rPr lang="ru-RU" sz="2400" b="1" dirty="0" smtClean="0"/>
              <a:t>24000 </a:t>
            </a:r>
            <a:r>
              <a:rPr lang="ru-RU" sz="2400" b="1" dirty="0" err="1" smtClean="0"/>
              <a:t>кв.м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територія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Карпатських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гір</a:t>
            </a:r>
            <a:endParaRPr lang="ru-RU" sz="2400" b="1" dirty="0" smtClean="0"/>
          </a:p>
          <a:p>
            <a:r>
              <a:rPr lang="ru-RU" sz="2400" b="1" dirty="0" smtClean="0"/>
              <a:t>603700 </a:t>
            </a:r>
            <a:r>
              <a:rPr lang="ru-RU" sz="2400" b="1" dirty="0" err="1" smtClean="0"/>
              <a:t>кв.км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територія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України</a:t>
            </a:r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28612 – </a:t>
            </a:r>
            <a:r>
              <a:rPr lang="ru-RU" sz="2400" b="1" dirty="0" err="1" smtClean="0"/>
              <a:t>всього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сіл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Україні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7652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" y="0"/>
            <a:ext cx="1251585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43263" y="942975"/>
            <a:ext cx="60436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Якщо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хочеш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багато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знати, треба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більше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працювати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</a:p>
          <a:p>
            <a:pPr algn="ctr"/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Видумуй! Пробуй! Твори!</a:t>
            </a:r>
          </a:p>
          <a:p>
            <a:pPr algn="ctr"/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Фантазію і розум прояв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и!</a:t>
            </a:r>
          </a:p>
          <a:p>
            <a:pPr algn="ctr"/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Активним й уважним будь і про кмітливість не </a:t>
            </a:r>
            <a:r>
              <a:rPr lang="uk-UA" sz="3200" b="1" i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забудь</a:t>
            </a:r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!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844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Shape 242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19703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Shape 243"/>
          <p:cNvSpPr txBox="1">
            <a:spLocks noGrp="1"/>
          </p:cNvSpPr>
          <p:nvPr>
            <p:ph type="title"/>
          </p:nvPr>
        </p:nvSpPr>
        <p:spPr>
          <a:xfrm>
            <a:off x="1095376" y="5500689"/>
            <a:ext cx="5400676" cy="1154112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smtClean="0">
                <a:solidFill>
                  <a:srgbClr val="ACEC2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Озеро Свитязь</a:t>
            </a:r>
          </a:p>
        </p:txBody>
      </p:sp>
    </p:spTree>
    <p:extLst>
      <p:ext uri="{BB962C8B-B14F-4D97-AF65-F5344CB8AC3E}">
        <p14:creationId xmlns:p14="http://schemas.microsoft.com/office/powerpoint/2010/main" val="2015911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6877" y="285750"/>
            <a:ext cx="8715374" cy="1143001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uk-UA" sz="4000" dirty="0"/>
              <a:t/>
            </a:r>
            <a:br>
              <a:rPr lang="uk-UA" sz="4000" dirty="0"/>
            </a:br>
            <a:r>
              <a:rPr lang="uk-UA" sz="3600" dirty="0"/>
              <a:t>Як називаються компоненти дії додавання? Віднімання?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147" name="Заголовок 1"/>
          <p:cNvSpPr txBox="1">
            <a:spLocks/>
          </p:cNvSpPr>
          <p:nvPr/>
        </p:nvSpPr>
        <p:spPr bwMode="auto">
          <a:xfrm>
            <a:off x="1952628" y="1428751"/>
            <a:ext cx="8715374" cy="414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400"/>
              <a:t>	</a:t>
            </a:r>
            <a:endParaRPr lang="ru-RU" altLang="ru-RU" sz="4400" b="1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738315" y="1500537"/>
            <a:ext cx="824584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dirty="0"/>
              <a:t>Що відбудеться , якщо ми від суми віднімемо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dirty="0"/>
              <a:t>доданок?</a:t>
            </a:r>
            <a:endParaRPr lang="ru-RU" alt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38315" y="2857851"/>
            <a:ext cx="72212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/>
              <a:t>Що одержимо , коли до різниці додамо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/>
              <a:t>від’ємник ?</a:t>
            </a:r>
            <a:endParaRPr lang="ru-RU" alt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95690" y="3929256"/>
            <a:ext cx="67865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/>
              <a:t>Що означає збільшити число на декілька одиниць 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/>
              <a:t> Зменшити?</a:t>
            </a:r>
            <a:endParaRPr lang="ru-RU" alt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595687" y="5429598"/>
            <a:ext cx="70723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/>
              <a:t>Як дізнатися , на скільки одне число більше , або менше другого ?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1363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6" grpId="0"/>
      <p:bldP spid="1027" grpId="0"/>
      <p:bldP spid="1028" grpId="0"/>
      <p:bldP spid="10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Shape 313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Shape 314"/>
          <p:cNvSpPr txBox="1">
            <a:spLocks noGrp="1"/>
          </p:cNvSpPr>
          <p:nvPr>
            <p:ph type="title"/>
          </p:nvPr>
        </p:nvSpPr>
        <p:spPr>
          <a:xfrm>
            <a:off x="2166939" y="-1"/>
            <a:ext cx="8229600" cy="1143001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dirty="0" smtClean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Острів-заповідник “Хортиця”</a:t>
            </a:r>
          </a:p>
        </p:txBody>
      </p:sp>
    </p:spTree>
    <p:extLst>
      <p:ext uri="{BB962C8B-B14F-4D97-AF65-F5344CB8AC3E}">
        <p14:creationId xmlns:p14="http://schemas.microsoft.com/office/powerpoint/2010/main" val="42344510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hape 319"/>
          <p:cNvSpPr txBox="1">
            <a:spLocks noGrp="1"/>
          </p:cNvSpPr>
          <p:nvPr>
            <p:ph type="title"/>
          </p:nvPr>
        </p:nvSpPr>
        <p:spPr>
          <a:xfrm>
            <a:off x="1981200" y="274637"/>
            <a:ext cx="8229600" cy="1143001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5843" name="Shape 320"/>
          <p:cNvSpPr txBox="1">
            <a:spLocks noGrp="1"/>
          </p:cNvSpPr>
          <p:nvPr>
            <p:ph type="body" idx="1"/>
          </p:nvPr>
        </p:nvSpPr>
        <p:spPr/>
        <p:txBody>
          <a:bodyPr vert="horz" lIns="91440" tIns="45700" rIns="91440" bIns="45700" rtlCol="0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Tx/>
              <a:buNone/>
            </a:pPr>
            <a:endParaRPr lang="ru-RU" altLang="ru-RU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35844" name="Shape 321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9234667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Shape 282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Shape 283"/>
          <p:cNvSpPr txBox="1">
            <a:spLocks noGrp="1"/>
          </p:cNvSpPr>
          <p:nvPr>
            <p:ph type="title"/>
          </p:nvPr>
        </p:nvSpPr>
        <p:spPr>
          <a:xfrm>
            <a:off x="1952626" y="5500691"/>
            <a:ext cx="5757863" cy="1131886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smtClean="0">
                <a:solidFill>
                  <a:srgbClr val="ACEC2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Мармурова печера</a:t>
            </a:r>
          </a:p>
        </p:txBody>
      </p:sp>
    </p:spTree>
    <p:extLst>
      <p:ext uri="{BB962C8B-B14F-4D97-AF65-F5344CB8AC3E}">
        <p14:creationId xmlns:p14="http://schemas.microsoft.com/office/powerpoint/2010/main" val="163111821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hape 288"/>
          <p:cNvSpPr txBox="1">
            <a:spLocks noGrp="1"/>
          </p:cNvSpPr>
          <p:nvPr>
            <p:ph type="title"/>
          </p:nvPr>
        </p:nvSpPr>
        <p:spPr>
          <a:xfrm>
            <a:off x="1981200" y="274637"/>
            <a:ext cx="8229600" cy="1143001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747" name="Shape 289"/>
          <p:cNvSpPr txBox="1">
            <a:spLocks noGrp="1"/>
          </p:cNvSpPr>
          <p:nvPr>
            <p:ph type="body" idx="1"/>
          </p:nvPr>
        </p:nvSpPr>
        <p:spPr/>
        <p:txBody>
          <a:bodyPr vert="horz" lIns="91440" tIns="45700" rIns="91440" bIns="45700" rtlCol="0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Tx/>
              <a:buNone/>
            </a:pPr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31748" name="Shape 290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5" y="2"/>
            <a:ext cx="1176250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203902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Shape 86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Shape 87"/>
          <p:cNvSpPr>
            <a:spLocks noChangeArrowheads="1"/>
          </p:cNvSpPr>
          <p:nvPr/>
        </p:nvSpPr>
        <p:spPr bwMode="auto">
          <a:xfrm>
            <a:off x="2309814" y="857251"/>
            <a:ext cx="2714626" cy="2857500"/>
          </a:xfrm>
          <a:prstGeom prst="smileyFace">
            <a:avLst>
              <a:gd name="adj" fmla="val 4653"/>
            </a:avLst>
          </a:prstGeom>
          <a:gradFill rotWithShape="0">
            <a:gsLst>
              <a:gs pos="0">
                <a:srgbClr val="BFF1FF"/>
              </a:gs>
              <a:gs pos="35001">
                <a:srgbClr val="D2F5FF"/>
              </a:gs>
              <a:gs pos="100000">
                <a:srgbClr val="EFFBFF"/>
              </a:gs>
            </a:gsLst>
            <a:lin ang="16200000"/>
          </a:gradFill>
          <a:ln w="38100">
            <a:solidFill>
              <a:srgbClr val="45AAC5"/>
            </a:solidFill>
            <a:round/>
            <a:headEnd/>
            <a:tailEnd/>
          </a:ln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401"/>
          </a:p>
        </p:txBody>
      </p:sp>
      <p:sp>
        <p:nvSpPr>
          <p:cNvPr id="88" name="Shape 88"/>
          <p:cNvSpPr>
            <a:spLocks noChangeArrowheads="1"/>
          </p:cNvSpPr>
          <p:nvPr/>
        </p:nvSpPr>
        <p:spPr bwMode="auto">
          <a:xfrm>
            <a:off x="7402875" y="1065068"/>
            <a:ext cx="2714626" cy="2857500"/>
          </a:xfrm>
          <a:prstGeom prst="smileyFace">
            <a:avLst>
              <a:gd name="adj" fmla="val -4653"/>
            </a:avLst>
          </a:prstGeom>
          <a:gradFill rotWithShape="0">
            <a:gsLst>
              <a:gs pos="0">
                <a:srgbClr val="EBFFBF"/>
              </a:gs>
              <a:gs pos="35001">
                <a:srgbClr val="F0FFD3"/>
              </a:gs>
              <a:gs pos="100000">
                <a:srgbClr val="F9FFEF"/>
              </a:gs>
            </a:gsLst>
            <a:lin ang="16200000"/>
          </a:gradFill>
          <a:ln w="38100">
            <a:solidFill>
              <a:srgbClr val="98B954"/>
            </a:solidFill>
            <a:round/>
            <a:headEnd/>
            <a:tailEnd/>
          </a:ln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401"/>
          </a:p>
        </p:txBody>
      </p:sp>
      <p:sp>
        <p:nvSpPr>
          <p:cNvPr id="89" name="Shape 89"/>
          <p:cNvSpPr>
            <a:spLocks noChangeArrowheads="1"/>
          </p:cNvSpPr>
          <p:nvPr/>
        </p:nvSpPr>
        <p:spPr bwMode="auto">
          <a:xfrm>
            <a:off x="4667252" y="3429000"/>
            <a:ext cx="2714626" cy="2857500"/>
          </a:xfrm>
          <a:prstGeom prst="smileyFace">
            <a:avLst>
              <a:gd name="adj" fmla="val 597"/>
            </a:avLst>
          </a:prstGeom>
          <a:gradFill rotWithShape="0">
            <a:gsLst>
              <a:gs pos="0">
                <a:srgbClr val="FFE2CA"/>
              </a:gs>
              <a:gs pos="35001">
                <a:srgbClr val="FFEADA"/>
              </a:gs>
              <a:gs pos="100000">
                <a:srgbClr val="FEF8F1"/>
              </a:gs>
            </a:gsLst>
            <a:lin ang="16200000"/>
          </a:gradFill>
          <a:ln w="38100">
            <a:solidFill>
              <a:srgbClr val="F6923F"/>
            </a:solidFill>
            <a:round/>
            <a:headEnd/>
            <a:tailEnd/>
          </a:ln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401"/>
          </a:p>
        </p:txBody>
      </p:sp>
    </p:spTree>
    <p:extLst>
      <p:ext uri="{BB962C8B-B14F-4D97-AF65-F5344CB8AC3E}">
        <p14:creationId xmlns:p14="http://schemas.microsoft.com/office/powerpoint/2010/main" val="3021855870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437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86200" y="2171700"/>
            <a:ext cx="79152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err="1"/>
              <a:t>Довжина</a:t>
            </a:r>
            <a:r>
              <a:rPr lang="ru-RU" sz="3200" b="1" i="1" dirty="0"/>
              <a:t> сухопутного кордону </a:t>
            </a:r>
            <a:r>
              <a:rPr lang="ru-RU" sz="3200" b="1" i="1" dirty="0" err="1"/>
              <a:t>України</a:t>
            </a:r>
            <a:r>
              <a:rPr lang="ru-RU" sz="3200" b="1" i="1" dirty="0"/>
              <a:t> – 5624км, </a:t>
            </a:r>
            <a:r>
              <a:rPr lang="ru-RU" sz="3200" b="1" i="1" dirty="0" err="1"/>
              <a:t>довжина</a:t>
            </a:r>
            <a:r>
              <a:rPr lang="ru-RU" sz="3200" b="1" i="1" dirty="0"/>
              <a:t> </a:t>
            </a:r>
            <a:r>
              <a:rPr lang="ru-RU" sz="3200" b="1" i="1" dirty="0" err="1"/>
              <a:t>морської</a:t>
            </a:r>
            <a:r>
              <a:rPr lang="ru-RU" sz="3200" b="1" i="1" dirty="0"/>
              <a:t> </a:t>
            </a:r>
            <a:r>
              <a:rPr lang="ru-RU" sz="3200" b="1" i="1" dirty="0" err="1"/>
              <a:t>берегової</a:t>
            </a:r>
            <a:r>
              <a:rPr lang="ru-RU" sz="3200" b="1" i="1" dirty="0"/>
              <a:t>  </a:t>
            </a:r>
            <a:r>
              <a:rPr lang="ru-RU" sz="3200" b="1" i="1" dirty="0" err="1"/>
              <a:t>лінії</a:t>
            </a:r>
            <a:r>
              <a:rPr lang="ru-RU" sz="3200" b="1" i="1" dirty="0"/>
              <a:t> </a:t>
            </a:r>
            <a:r>
              <a:rPr lang="ru-RU" sz="3200" b="1" i="1" dirty="0" err="1"/>
              <a:t>невідома</a:t>
            </a:r>
            <a:r>
              <a:rPr lang="ru-RU" sz="3200" b="1" i="1" dirty="0"/>
              <a:t>, але сказано, </a:t>
            </a:r>
            <a:r>
              <a:rPr lang="ru-RU" sz="3200" b="1" i="1" dirty="0" err="1"/>
              <a:t>що</a:t>
            </a:r>
            <a:r>
              <a:rPr lang="ru-RU" sz="3200" b="1" i="1" dirty="0"/>
              <a:t> на 2931км </a:t>
            </a:r>
            <a:r>
              <a:rPr lang="ru-RU" sz="3200" b="1" i="1" dirty="0" err="1"/>
              <a:t>менше</a:t>
            </a:r>
            <a:r>
              <a:rPr lang="ru-RU" sz="3200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889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Shape 39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Shape 399"/>
          <p:cNvSpPr txBox="1">
            <a:spLocks noGrp="1"/>
          </p:cNvSpPr>
          <p:nvPr>
            <p:ph type="title"/>
          </p:nvPr>
        </p:nvSpPr>
        <p:spPr>
          <a:xfrm>
            <a:off x="4238627" y="5500687"/>
            <a:ext cx="6615113" cy="1143001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Джуринський водоспад</a:t>
            </a:r>
          </a:p>
        </p:txBody>
      </p:sp>
    </p:spTree>
    <p:extLst>
      <p:ext uri="{BB962C8B-B14F-4D97-AF65-F5344CB8AC3E}">
        <p14:creationId xmlns:p14="http://schemas.microsoft.com/office/powerpoint/2010/main" val="3236443494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Shape 352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-142873"/>
            <a:ext cx="12191998" cy="714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Shape 353"/>
          <p:cNvSpPr txBox="1">
            <a:spLocks noGrp="1"/>
          </p:cNvSpPr>
          <p:nvPr>
            <p:ph type="title"/>
          </p:nvPr>
        </p:nvSpPr>
        <p:spPr>
          <a:xfrm>
            <a:off x="1524000" y="5715001"/>
            <a:ext cx="8229600" cy="928688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Дендрологічний парк “Софіївка”</a:t>
            </a:r>
          </a:p>
        </p:txBody>
      </p:sp>
    </p:spTree>
    <p:extLst>
      <p:ext uri="{BB962C8B-B14F-4D97-AF65-F5344CB8AC3E}">
        <p14:creationId xmlns:p14="http://schemas.microsoft.com/office/powerpoint/2010/main" val="39852692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Shape 35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1" y="60324"/>
            <a:ext cx="12095018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Shape 359"/>
          <p:cNvSpPr txBox="1">
            <a:spLocks noGrp="1"/>
          </p:cNvSpPr>
          <p:nvPr>
            <p:ph type="title"/>
          </p:nvPr>
        </p:nvSpPr>
        <p:spPr>
          <a:xfrm flipH="1" flipV="1">
            <a:off x="14458950" y="3014662"/>
            <a:ext cx="242888" cy="1085850"/>
          </a:xfrm>
        </p:spPr>
        <p:txBody>
          <a:bodyPr vert="horz" lIns="91440" tIns="45700" rIns="91440" bIns="45700" rtlCol="0" anchor="ctr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4036" name="Shape 360"/>
          <p:cNvSpPr txBox="1">
            <a:spLocks noGrp="1"/>
          </p:cNvSpPr>
          <p:nvPr>
            <p:ph type="body" idx="1"/>
          </p:nvPr>
        </p:nvSpPr>
        <p:spPr>
          <a:xfrm flipH="1" flipV="1">
            <a:off x="12192000" y="6176963"/>
            <a:ext cx="2266950" cy="681037"/>
          </a:xfrm>
        </p:spPr>
        <p:txBody>
          <a:bodyPr vert="horz" lIns="91440" tIns="45700" rIns="91440" bIns="45700" rtlCol="0"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Tx/>
              <a:buNone/>
            </a:pPr>
            <a:endParaRPr lang="ru-RU" altLang="ru-RU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84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19101"/>
            <a:ext cx="12382500" cy="8867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86050" y="314325"/>
            <a:ext cx="7829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ker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  <a:sym typeface="Calibri"/>
              </a:rPr>
              <a:t>В</a:t>
            </a:r>
            <a:r>
              <a:rPr lang="uk-UA" sz="4800" ker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  <a:sym typeface="Calibri"/>
              </a:rPr>
              <a:t>исновок: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8639" y="1714500"/>
            <a:ext cx="107156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4" lvl="0" indent="-222253" fontAlgn="base">
              <a:spcBef>
                <a:spcPts val="640"/>
              </a:spcBef>
              <a:buClr>
                <a:srgbClr val="000000"/>
              </a:buClr>
            </a:pPr>
            <a:r>
              <a:rPr lang="uk-UA" altLang="ru-RU" sz="4800" b="1" i="1" kern="0">
                <a:solidFill>
                  <a:srgbClr val="00B050"/>
                </a:solidFill>
                <a:latin typeface="Calibri"/>
                <a:cs typeface="Calibri"/>
                <a:sym typeface="Calibri"/>
              </a:rPr>
              <a:t>Додавання  і віднімання багатоцифрових чисел не відрізняється від письмового додавання і віднімання трицифрових чисел</a:t>
            </a:r>
            <a:r>
              <a:rPr lang="uk-UA" altLang="ru-RU" sz="4000" i="1" kern="0">
                <a:solidFill>
                  <a:srgbClr val="00B050"/>
                </a:solidFill>
                <a:latin typeface="Calibri"/>
                <a:cs typeface="Calibri"/>
                <a:sym typeface="Calibri"/>
              </a:rPr>
              <a:t>.</a:t>
            </a:r>
            <a:endParaRPr lang="ru-RU" altLang="ru-RU" sz="4000" kern="0" dirty="0">
              <a:solidFill>
                <a:srgbClr val="00B050"/>
              </a:solidFill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999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Shape 193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2"/>
            <a:ext cx="60011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Shape 194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7" y="2"/>
            <a:ext cx="589958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Shape 195"/>
          <p:cNvSpPr txBox="1">
            <a:spLocks noGrp="1"/>
          </p:cNvSpPr>
          <p:nvPr>
            <p:ph type="title"/>
          </p:nvPr>
        </p:nvSpPr>
        <p:spPr>
          <a:xfrm>
            <a:off x="1524002" y="428627"/>
            <a:ext cx="4500564" cy="1357314"/>
          </a:xfrm>
        </p:spPr>
        <p:txBody>
          <a:bodyPr vert="horz" wrap="square" lIns="91426" tIns="45700" rIns="91426" bIns="4570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Чорне море</a:t>
            </a:r>
            <a:br>
              <a:rPr lang="uk-UA" altLang="ru-RU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uk-UA" altLang="ru-RU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429000 км</a:t>
            </a:r>
            <a:r>
              <a:rPr lang="uk-UA" altLang="ru-RU" b="1" baseline="3000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br>
              <a:rPr lang="uk-UA" altLang="ru-RU" b="1" baseline="3000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</a:br>
            <a:endParaRPr lang="uk-UA" altLang="ru-RU" b="1" baseline="3000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317" name="Shape 196"/>
          <p:cNvSpPr txBox="1">
            <a:spLocks noChangeArrowheads="1"/>
          </p:cNvSpPr>
          <p:nvPr/>
        </p:nvSpPr>
        <p:spPr bwMode="auto">
          <a:xfrm>
            <a:off x="6167438" y="428627"/>
            <a:ext cx="4500562" cy="135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</a:pPr>
            <a:r>
              <a:rPr lang="uk-UA" altLang="ru-RU" sz="4400" b="1">
                <a:latin typeface="Calibri" panose="020F0502020204030204" pitchFamily="34" charset="0"/>
                <a:sym typeface="Calibri" panose="020F0502020204030204" pitchFamily="34" charset="0"/>
              </a:rPr>
              <a:t>Азовське море</a:t>
            </a:r>
            <a:br>
              <a:rPr lang="uk-UA" altLang="ru-RU" sz="4400" b="1">
                <a:latin typeface="Calibri" panose="020F0502020204030204" pitchFamily="34" charset="0"/>
                <a:sym typeface="Calibri" panose="020F0502020204030204" pitchFamily="34" charset="0"/>
              </a:rPr>
            </a:br>
            <a:r>
              <a:rPr lang="uk-UA" altLang="ru-RU" sz="4400" b="1">
                <a:latin typeface="Calibri" panose="020F0502020204030204" pitchFamily="34" charset="0"/>
                <a:sym typeface="Calibri" panose="020F0502020204030204" pitchFamily="34" charset="0"/>
              </a:rPr>
              <a:t>39000 км</a:t>
            </a:r>
            <a:r>
              <a:rPr lang="uk-UA" altLang="ru-RU" sz="4400" b="1" baseline="30000">
                <a:latin typeface="Calibri" panose="020F0502020204030204" pitchFamily="34" charset="0"/>
                <a:sym typeface="Calibri" panose="020F0502020204030204" pitchFamily="34" charset="0"/>
              </a:rPr>
              <a:t>2</a:t>
            </a:r>
            <a:br>
              <a:rPr lang="uk-UA" altLang="ru-RU" sz="4400" b="1" baseline="30000">
                <a:latin typeface="Calibri" panose="020F0502020204030204" pitchFamily="34" charset="0"/>
                <a:sym typeface="Calibri" panose="020F0502020204030204" pitchFamily="34" charset="0"/>
              </a:rPr>
            </a:br>
            <a:endParaRPr lang="uk-UA" altLang="ru-RU" sz="4400" b="1" baseline="30000"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318" name="Shape 197"/>
          <p:cNvSpPr txBox="1">
            <a:spLocks noChangeArrowheads="1"/>
          </p:cNvSpPr>
          <p:nvPr/>
        </p:nvSpPr>
        <p:spPr bwMode="auto">
          <a:xfrm>
            <a:off x="1881189" y="4857751"/>
            <a:ext cx="8429625" cy="200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</a:pPr>
            <a:r>
              <a:rPr lang="uk-UA" altLang="ru-RU" sz="4400" b="1" dirty="0">
                <a:solidFill>
                  <a:srgbClr val="FDF5F5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На скільки </a:t>
            </a:r>
            <a:r>
              <a:rPr lang="uk-UA" altLang="ru-RU" sz="4400" b="1" dirty="0">
                <a:solidFill>
                  <a:srgbClr val="FDF5F5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площа Чорного моря більша від площі Азовського?</a:t>
            </a:r>
          </a:p>
        </p:txBody>
      </p:sp>
    </p:spTree>
    <p:extLst>
      <p:ext uri="{BB962C8B-B14F-4D97-AF65-F5344CB8AC3E}">
        <p14:creationId xmlns:p14="http://schemas.microsoft.com/office/powerpoint/2010/main" val="1752282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6342" y="0"/>
            <a:ext cx="1217814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1952628" y="857250"/>
            <a:ext cx="8715374" cy="4929188"/>
          </a:xfrm>
        </p:spPr>
        <p:txBody>
          <a:bodyPr/>
          <a:lstStyle/>
          <a:p>
            <a:pPr algn="l" eaLnBrk="1" hangingPunct="1"/>
            <a:r>
              <a:rPr lang="uk-UA" altLang="ru-RU" sz="5401"/>
              <a:t>В Карпатах –гора Говерла. </a:t>
            </a:r>
            <a:br>
              <a:rPr lang="uk-UA" altLang="ru-RU" sz="5401"/>
            </a:br>
            <a:r>
              <a:rPr lang="uk-UA" altLang="ru-RU" sz="5401"/>
              <a:t>Висота – </a:t>
            </a:r>
            <a:r>
              <a:rPr lang="uk-UA" altLang="ru-RU" sz="5401" b="1"/>
              <a:t>2061 м</a:t>
            </a:r>
            <a:r>
              <a:rPr lang="uk-UA" altLang="ru-RU" sz="5401"/>
              <a:t/>
            </a:r>
            <a:br>
              <a:rPr lang="uk-UA" altLang="ru-RU" sz="5401"/>
            </a:br>
            <a:r>
              <a:rPr lang="uk-UA" altLang="ru-RU" sz="5401"/>
              <a:t> В Криму – гора Роман-Кош. </a:t>
            </a:r>
            <a:br>
              <a:rPr lang="uk-UA" altLang="ru-RU" sz="5401"/>
            </a:br>
            <a:r>
              <a:rPr lang="uk-UA" altLang="ru-RU" sz="5401"/>
              <a:t>Висота – </a:t>
            </a:r>
            <a:r>
              <a:rPr lang="uk-UA" altLang="ru-RU" sz="5401" b="1"/>
              <a:t>1545 м</a:t>
            </a:r>
            <a:endParaRPr lang="ru-RU" altLang="ru-RU" b="1" smtClean="0"/>
          </a:p>
        </p:txBody>
      </p:sp>
    </p:spTree>
    <p:extLst>
      <p:ext uri="{BB962C8B-B14F-4D97-AF65-F5344CB8AC3E}">
        <p14:creationId xmlns:p14="http://schemas.microsoft.com/office/powerpoint/2010/main" val="6668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7" y="2"/>
            <a:ext cx="1180407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74638"/>
            <a:ext cx="8686800" cy="3154363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uk-UA" sz="4900" dirty="0"/>
              <a:t/>
            </a:r>
            <a:br>
              <a:rPr lang="uk-UA" sz="4900" dirty="0"/>
            </a:br>
            <a:r>
              <a:rPr lang="uk-UA" sz="4900" dirty="0"/>
              <a:t/>
            </a:r>
            <a:br>
              <a:rPr lang="uk-UA" sz="4900" dirty="0"/>
            </a:br>
            <a:r>
              <a:rPr lang="uk-UA" sz="4900" dirty="0"/>
              <a:t>	</a:t>
            </a:r>
            <a:r>
              <a:rPr lang="uk-UA" sz="4900" b="1" dirty="0"/>
              <a:t>Дніпро</a:t>
            </a:r>
            <a:r>
              <a:rPr lang="uk-UA" sz="4900" dirty="0"/>
              <a:t> – третя за величиною річка в Європі, довжина – </a:t>
            </a:r>
            <a:r>
              <a:rPr lang="uk-UA" sz="4900" b="1" dirty="0"/>
              <a:t>2285км</a:t>
            </a:r>
            <a:r>
              <a:rPr lang="uk-UA" sz="4900" dirty="0"/>
              <a:t>.</a:t>
            </a:r>
            <a:br>
              <a:rPr lang="uk-UA" sz="4900" dirty="0"/>
            </a:br>
            <a:r>
              <a:rPr lang="uk-UA" sz="4900" dirty="0"/>
              <a:t>	Довжина </a:t>
            </a:r>
            <a:r>
              <a:rPr lang="uk-UA" sz="4800" dirty="0"/>
              <a:t>Південного </a:t>
            </a:r>
            <a:r>
              <a:rPr lang="uk-UA" sz="4800" dirty="0" err="1"/>
              <a:t>Буга</a:t>
            </a:r>
            <a:r>
              <a:rPr lang="uk-UA" sz="4800" dirty="0"/>
              <a:t> </a:t>
            </a:r>
            <a:r>
              <a:rPr lang="uk-UA" sz="4900" dirty="0"/>
              <a:t>– </a:t>
            </a:r>
            <a:r>
              <a:rPr lang="uk-UA" sz="4900" b="1" dirty="0"/>
              <a:t>806км.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220" name="Содержимое 2"/>
          <p:cNvSpPr>
            <a:spLocks noGrp="1"/>
          </p:cNvSpPr>
          <p:nvPr>
            <p:ph type="body" idx="1"/>
          </p:nvPr>
        </p:nvSpPr>
        <p:spPr>
          <a:xfrm>
            <a:off x="1738314" y="3929063"/>
            <a:ext cx="8143876" cy="21971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uk-UA" altLang="ru-RU" sz="4400"/>
              <a:t>	    На скільки кілометрів Дніпро довший, ніж Південний Буг ?</a:t>
            </a:r>
            <a:endParaRPr lang="ru-RU" altLang="ru-RU" sz="4400"/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2814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defRPr/>
            </a:pPr>
            <a: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uk-UA" sz="48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исновок</a:t>
            </a:r>
            <a:r>
              <a:rPr lang="uk-UA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2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uk-UA" altLang="ru-RU" sz="4800" b="1" i="1" dirty="0"/>
              <a:t>       </a:t>
            </a:r>
            <a:r>
              <a:rPr lang="uk-UA" altLang="ru-RU" sz="4800" b="1" i="1" dirty="0">
                <a:solidFill>
                  <a:srgbClr val="00B050"/>
                </a:solidFill>
              </a:rPr>
              <a:t>Додавання  і віднімання багатоцифрових чисел не відрізняється від письмового додавання і віднімання трицифрових чисел</a:t>
            </a:r>
            <a:r>
              <a:rPr lang="uk-UA" altLang="ru-RU" sz="4000" i="1" dirty="0">
                <a:solidFill>
                  <a:srgbClr val="00B050"/>
                </a:solidFill>
              </a:rPr>
              <a:t>.</a:t>
            </a:r>
            <a:endParaRPr lang="ru-RU" altLang="ru-RU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62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Shape 222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Shape 223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62388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Shape 224"/>
          <p:cNvSpPr txBox="1">
            <a:spLocks noGrp="1"/>
          </p:cNvSpPr>
          <p:nvPr>
            <p:ph type="title"/>
          </p:nvPr>
        </p:nvSpPr>
        <p:spPr>
          <a:xfrm>
            <a:off x="1666876" y="428625"/>
            <a:ext cx="4186238" cy="1296988"/>
          </a:xfrm>
        </p:spPr>
        <p:txBody>
          <a:bodyPr vert="horz" lIns="91440" tIns="45700" rIns="91440" bIns="45700" rtlCol="0" anchor="ctr">
            <a:normAutofit fontScale="90000"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річка Дністер</a:t>
            </a:r>
            <a:br>
              <a:rPr lang="uk-UA" altLang="ru-RU" b="1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uk-UA" altLang="ru-RU" b="1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1361км</a:t>
            </a:r>
          </a:p>
        </p:txBody>
      </p:sp>
      <p:sp>
        <p:nvSpPr>
          <p:cNvPr id="19461" name="Shape 225"/>
          <p:cNvSpPr txBox="1">
            <a:spLocks noChangeArrowheads="1"/>
          </p:cNvSpPr>
          <p:nvPr/>
        </p:nvSpPr>
        <p:spPr bwMode="auto">
          <a:xfrm>
            <a:off x="1666876" y="5214940"/>
            <a:ext cx="4186238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25000"/>
              <a:buFont typeface="Calibri" panose="020F0502020204030204" pitchFamily="34" charset="0"/>
              <a:buNone/>
            </a:pPr>
            <a:r>
              <a:rPr lang="uk-UA" altLang="ru-RU" sz="4400" b="1">
                <a:solidFill>
                  <a:srgbClr val="FEF8F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на 840 км менше </a:t>
            </a:r>
          </a:p>
        </p:txBody>
      </p:sp>
      <p:sp>
        <p:nvSpPr>
          <p:cNvPr id="19462" name="Shape 226"/>
          <p:cNvSpPr txBox="1">
            <a:spLocks noChangeArrowheads="1"/>
          </p:cNvSpPr>
          <p:nvPr/>
        </p:nvSpPr>
        <p:spPr bwMode="auto">
          <a:xfrm>
            <a:off x="6381750" y="357191"/>
            <a:ext cx="4186238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25000"/>
              <a:buFont typeface="Calibri" panose="020F0502020204030204" pitchFamily="34" charset="0"/>
              <a:buNone/>
            </a:pPr>
            <a:r>
              <a:rPr lang="uk-UA" altLang="ru-RU" sz="4400" b="1">
                <a:solidFill>
                  <a:srgbClr val="FFFF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річка Дніпро</a:t>
            </a:r>
            <a:br>
              <a:rPr lang="uk-UA" altLang="ru-RU" sz="4400" b="1">
                <a:solidFill>
                  <a:srgbClr val="FFFF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</a:br>
            <a:endParaRPr lang="uk-UA" altLang="ru-RU" sz="4400" b="1">
              <a:solidFill>
                <a:srgbClr val="FFFF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9463" name="Shape 227"/>
          <p:cNvSpPr txBox="1">
            <a:spLocks noChangeArrowheads="1"/>
          </p:cNvSpPr>
          <p:nvPr/>
        </p:nvSpPr>
        <p:spPr bwMode="auto">
          <a:xfrm>
            <a:off x="6481766" y="5429251"/>
            <a:ext cx="4186236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25000"/>
              <a:buFont typeface="Calibri" panose="020F0502020204030204" pitchFamily="34" charset="0"/>
              <a:buNone/>
            </a:pPr>
            <a:r>
              <a:rPr lang="uk-UA" altLang="ru-RU" sz="44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Яка довжина Дніпра?</a:t>
            </a:r>
            <a:br>
              <a:rPr lang="uk-UA" altLang="ru-RU" sz="44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</a:br>
            <a:endParaRPr lang="uk-UA" altLang="ru-RU" sz="4400" b="1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6694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006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uk-UA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«Мозковий штурм»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6" name="Содержимое 2"/>
          <p:cNvSpPr>
            <a:spLocks noGrp="1"/>
          </p:cNvSpPr>
          <p:nvPr>
            <p:ph type="body" idx="1"/>
          </p:nvPr>
        </p:nvSpPr>
        <p:spPr>
          <a:xfrm>
            <a:off x="4667252" y="3000376"/>
            <a:ext cx="2786062" cy="757237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5715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b="1" i="1" smtClean="0">
                <a:solidFill>
                  <a:srgbClr val="C00000"/>
                </a:solidFill>
              </a:rPr>
              <a:t>математика</a:t>
            </a:r>
          </a:p>
        </p:txBody>
      </p:sp>
      <p:sp>
        <p:nvSpPr>
          <p:cNvPr id="4" name="Содержимое 2"/>
          <p:cNvSpPr>
            <a:spLocks/>
          </p:cNvSpPr>
          <p:nvPr/>
        </p:nvSpPr>
        <p:spPr bwMode="auto">
          <a:xfrm>
            <a:off x="1666877" y="1857375"/>
            <a:ext cx="2328862" cy="757237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57150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uk-UA" altLang="ru-RU" b="1"/>
              <a:t>лічимо</a:t>
            </a:r>
            <a:endParaRPr lang="ru-RU" altLang="ru-RU" b="1"/>
          </a:p>
        </p:txBody>
      </p:sp>
      <p:sp>
        <p:nvSpPr>
          <p:cNvPr id="6" name="Содержимое 2"/>
          <p:cNvSpPr>
            <a:spLocks/>
          </p:cNvSpPr>
          <p:nvPr/>
        </p:nvSpPr>
        <p:spPr bwMode="auto">
          <a:xfrm>
            <a:off x="1809752" y="3643315"/>
            <a:ext cx="2328862" cy="757237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57150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uk-UA" altLang="ru-RU"/>
              <a:t> </a:t>
            </a:r>
            <a:r>
              <a:rPr lang="uk-UA" altLang="ru-RU" b="1"/>
              <a:t>граємо</a:t>
            </a:r>
            <a:endParaRPr lang="ru-RU" altLang="ru-RU" b="1"/>
          </a:p>
        </p:txBody>
      </p:sp>
      <p:sp>
        <p:nvSpPr>
          <p:cNvPr id="7" name="Содержимое 2"/>
          <p:cNvSpPr>
            <a:spLocks/>
          </p:cNvSpPr>
          <p:nvPr/>
        </p:nvSpPr>
        <p:spPr bwMode="auto">
          <a:xfrm>
            <a:off x="4810127" y="4500565"/>
            <a:ext cx="2328862" cy="757237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57150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uk-UA" altLang="ru-RU" b="1"/>
              <a:t>міркуємо</a:t>
            </a:r>
            <a:endParaRPr lang="ru-RU" altLang="ru-RU" b="1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881939" y="3714751"/>
            <a:ext cx="2328862" cy="757237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00B050"/>
            </a:solidFill>
          </a:ln>
        </p:spPr>
        <p:txBody>
          <a:bodyPr>
            <a:normAutofit fontScale="70000" lnSpcReduction="20000"/>
          </a:bodyPr>
          <a:lstStyle/>
          <a:p>
            <a:pPr marL="342904" indent="-342904" algn="ctr">
              <a:spcBef>
                <a:spcPct val="20000"/>
              </a:spcBef>
              <a:defRPr/>
            </a:pPr>
            <a:r>
              <a:rPr lang="uk-UA" sz="3200" b="1" dirty="0"/>
              <a:t>відповідаємо</a:t>
            </a:r>
            <a:endParaRPr lang="ru-RU" sz="3200" b="1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881564" y="1571626"/>
            <a:ext cx="2328862" cy="757237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00B050"/>
            </a:solidFill>
          </a:ln>
        </p:spPr>
        <p:txBody>
          <a:bodyPr>
            <a:normAutofit fontScale="77500" lnSpcReduction="20000"/>
          </a:bodyPr>
          <a:lstStyle/>
          <a:p>
            <a:pPr marL="342904" indent="-342904">
              <a:spcBef>
                <a:spcPct val="20000"/>
              </a:spcBef>
              <a:defRPr/>
            </a:pPr>
            <a:r>
              <a:rPr lang="uk-UA" sz="3200" b="1" dirty="0"/>
              <a:t>порівнюємо</a:t>
            </a:r>
            <a:r>
              <a:rPr lang="uk-UA" sz="3200" dirty="0"/>
              <a:t> </a:t>
            </a:r>
            <a:endParaRPr lang="ru-RU" sz="3200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7953379" y="2000250"/>
            <a:ext cx="2328862" cy="757237"/>
          </a:xfrm>
          <a:prstGeom prst="roundRect">
            <a:avLst/>
          </a:prstGeom>
          <a:solidFill>
            <a:srgbClr val="92D050"/>
          </a:solidFill>
          <a:ln w="57150">
            <a:solidFill>
              <a:srgbClr val="00B050"/>
            </a:solidFill>
          </a:ln>
        </p:spPr>
        <p:txBody>
          <a:bodyPr>
            <a:normAutofit fontScale="77500" lnSpcReduction="20000"/>
          </a:bodyPr>
          <a:lstStyle/>
          <a:p>
            <a:pPr marL="342904" indent="-342904" algn="ctr">
              <a:spcBef>
                <a:spcPct val="20000"/>
              </a:spcBef>
              <a:defRPr/>
            </a:pPr>
            <a:r>
              <a:rPr lang="uk-UA" sz="3200" b="1" dirty="0"/>
              <a:t>розв’язуємо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84461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Shape 182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9" y="2"/>
            <a:ext cx="60219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Shape 183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5" y="2"/>
            <a:ext cx="60219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Shape 184"/>
          <p:cNvSpPr txBox="1">
            <a:spLocks noGrp="1"/>
          </p:cNvSpPr>
          <p:nvPr>
            <p:ph type="title"/>
          </p:nvPr>
        </p:nvSpPr>
        <p:spPr>
          <a:xfrm>
            <a:off x="881063" y="1000125"/>
            <a:ext cx="3971925" cy="1714500"/>
          </a:xfrm>
        </p:spPr>
        <p:txBody>
          <a:bodyPr vert="horz" lIns="91440" tIns="45700" rIns="91440" bIns="45700" rtlCol="0" anchor="ctr">
            <a:normAutofit fontScale="90000"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sz="400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гора </a:t>
            </a:r>
            <a:br>
              <a:rPr lang="uk-UA" altLang="ru-RU" sz="400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uk-UA" altLang="ru-RU" sz="400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Роман-Кош</a:t>
            </a:r>
            <a:br>
              <a:rPr lang="uk-UA" altLang="ru-RU" sz="400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</a:br>
            <a:r>
              <a:rPr lang="uk-UA" altLang="ru-RU" sz="40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</a:t>
            </a:r>
            <a:r>
              <a:rPr lang="uk-UA" altLang="ru-RU" sz="400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1545м</a:t>
            </a:r>
          </a:p>
        </p:txBody>
      </p:sp>
      <p:sp>
        <p:nvSpPr>
          <p:cNvPr id="11269" name="Shape 185"/>
          <p:cNvSpPr txBox="1">
            <a:spLocks noChangeArrowheads="1"/>
          </p:cNvSpPr>
          <p:nvPr/>
        </p:nvSpPr>
        <p:spPr bwMode="auto">
          <a:xfrm>
            <a:off x="5381627" y="928689"/>
            <a:ext cx="3971925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25000"/>
              <a:buFont typeface="Calibri" panose="020F0502020204030204" pitchFamily="34" charset="0"/>
              <a:buNone/>
            </a:pPr>
            <a:r>
              <a:rPr lang="uk-UA" altLang="ru-RU" sz="40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 гора </a:t>
            </a:r>
            <a:br>
              <a:rPr lang="uk-UA" altLang="ru-RU" sz="40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</a:br>
            <a:r>
              <a:rPr lang="uk-UA" altLang="ru-RU" sz="40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 Говерла</a:t>
            </a:r>
          </a:p>
        </p:txBody>
      </p:sp>
      <p:sp>
        <p:nvSpPr>
          <p:cNvPr id="11270" name="Shape 186"/>
          <p:cNvSpPr txBox="1">
            <a:spLocks noChangeArrowheads="1"/>
          </p:cNvSpPr>
          <p:nvPr/>
        </p:nvSpPr>
        <p:spPr bwMode="auto">
          <a:xfrm>
            <a:off x="1809751" y="5715002"/>
            <a:ext cx="3971925" cy="79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25000"/>
              <a:buFont typeface="Calibri" panose="020F0502020204030204" pitchFamily="34" charset="0"/>
              <a:buNone/>
            </a:pPr>
            <a:r>
              <a:rPr lang="uk-UA" altLang="ru-RU" sz="4000">
                <a:solidFill>
                  <a:srgbClr val="FFFF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на 516м менше</a:t>
            </a:r>
          </a:p>
        </p:txBody>
      </p:sp>
      <p:sp>
        <p:nvSpPr>
          <p:cNvPr id="11271" name="Shape 187"/>
          <p:cNvSpPr txBox="1">
            <a:spLocks noChangeArrowheads="1"/>
          </p:cNvSpPr>
          <p:nvPr/>
        </p:nvSpPr>
        <p:spPr bwMode="auto">
          <a:xfrm>
            <a:off x="6696077" y="5715002"/>
            <a:ext cx="3971925" cy="79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25000"/>
              <a:buFont typeface="Calibri" panose="020F0502020204030204" pitchFamily="34" charset="0"/>
              <a:buNone/>
            </a:pPr>
            <a:r>
              <a:rPr lang="uk-UA" altLang="ru-RU" sz="4000">
                <a:solidFill>
                  <a:srgbClr val="FFFF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Яка висота Говерли?</a:t>
            </a:r>
          </a:p>
        </p:txBody>
      </p:sp>
      <p:sp>
        <p:nvSpPr>
          <p:cNvPr id="11272" name="Shape 188"/>
          <p:cNvSpPr txBox="1">
            <a:spLocks noChangeArrowheads="1"/>
          </p:cNvSpPr>
          <p:nvPr/>
        </p:nvSpPr>
        <p:spPr bwMode="auto">
          <a:xfrm>
            <a:off x="2024063" y="142876"/>
            <a:ext cx="82867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00" rIns="91426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chemeClr val="tx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Математичний диктант</a:t>
            </a:r>
          </a:p>
        </p:txBody>
      </p:sp>
    </p:spTree>
    <p:extLst>
      <p:ext uri="{BB962C8B-B14F-4D97-AF65-F5344CB8AC3E}">
        <p14:creationId xmlns:p14="http://schemas.microsoft.com/office/powerpoint/2010/main" val="2594915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2024062" y="357188"/>
            <a:ext cx="8229600" cy="1143001"/>
          </a:xfrm>
        </p:spPr>
        <p:txBody>
          <a:bodyPr/>
          <a:lstStyle/>
          <a:p>
            <a:pPr eaLnBrk="1" hangingPunct="1"/>
            <a:r>
              <a:rPr lang="uk-UA" altLang="ru-RU" sz="4800" b="1" i="1">
                <a:solidFill>
                  <a:srgbClr val="C00000"/>
                </a:solidFill>
              </a:rPr>
              <a:t>Рефлексія</a:t>
            </a:r>
            <a:endParaRPr lang="ru-RU" altLang="ru-RU" sz="4800" b="1" i="1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7325" y="0"/>
            <a:ext cx="12004675" cy="6858000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09749" y="1571627"/>
            <a:ext cx="88582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uk-UA" altLang="ru-RU" sz="2800" dirty="0">
                <a:solidFill>
                  <a:srgbClr val="7030A0"/>
                </a:solidFill>
              </a:rPr>
              <a:t> </a:t>
            </a:r>
            <a:r>
              <a:rPr lang="uk-UA" altLang="ru-RU" sz="2800" b="1" dirty="0">
                <a:solidFill>
                  <a:srgbClr val="7030A0"/>
                </a:solidFill>
              </a:rPr>
              <a:t>Що дізналися про додавання і віднімання багатоцифрових  чисел?</a:t>
            </a:r>
            <a:endParaRPr lang="ru-RU" alt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738314" y="2714628"/>
            <a:ext cx="8286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uk-UA" altLang="ru-RU" sz="2800" b="1">
                <a:solidFill>
                  <a:srgbClr val="7030A0"/>
                </a:solidFill>
              </a:rPr>
              <a:t> Чи виправдались ваші очікування?</a:t>
            </a:r>
            <a:endParaRPr lang="ru-RU" altLang="ru-RU" sz="2800" b="1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738316" y="3571877"/>
            <a:ext cx="751340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uk-UA" altLang="ru-RU" sz="2800" b="1">
                <a:solidFill>
                  <a:srgbClr val="7030A0"/>
                </a:solidFill>
              </a:rPr>
              <a:t> Що допомагало нам правильно виконувати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7030A0"/>
                </a:solidFill>
              </a:rPr>
              <a:t>завдання на уроці?</a:t>
            </a:r>
            <a:endParaRPr lang="ru-RU" altLang="ru-RU" sz="2800" b="1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738314" y="4714877"/>
            <a:ext cx="6572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uk-UA" altLang="ru-RU" sz="2800">
                <a:solidFill>
                  <a:srgbClr val="7030A0"/>
                </a:solidFill>
              </a:rPr>
              <a:t> </a:t>
            </a:r>
            <a:r>
              <a:rPr lang="uk-UA" altLang="ru-RU" sz="2800" b="1">
                <a:solidFill>
                  <a:srgbClr val="7030A0"/>
                </a:solidFill>
              </a:rPr>
              <a:t>Над чим ще слід попрацювати?</a:t>
            </a:r>
            <a:endParaRPr lang="ru-RU" altLang="ru-RU" sz="2800" b="1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85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408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026" y="319770"/>
            <a:ext cx="10101948" cy="6218459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04800" y="285750"/>
            <a:ext cx="10606233" cy="622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400"/>
              <a:t>	</a:t>
            </a:r>
            <a:endParaRPr lang="ru-RU" altLang="ru-RU" sz="4400" b="1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426" y="472171"/>
            <a:ext cx="10453833" cy="59794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014" y="285750"/>
            <a:ext cx="9181359" cy="548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1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1981200" y="274637"/>
            <a:ext cx="8229600" cy="939801"/>
          </a:xfrm>
        </p:spPr>
        <p:txBody>
          <a:bodyPr/>
          <a:lstStyle/>
          <a:p>
            <a:pPr eaLnBrk="1" hangingPunct="1"/>
            <a:r>
              <a:rPr lang="uk-UA" altLang="ru-RU" b="1" i="1" smtClean="0">
                <a:solidFill>
                  <a:srgbClr val="C00000"/>
                </a:solidFill>
              </a:rPr>
              <a:t>Домашнє завдання (творче)</a:t>
            </a:r>
            <a:endParaRPr lang="ru-RU" altLang="ru-RU" i="1" smtClean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033250" cy="6858000"/>
          </a:xfrm>
        </p:spPr>
      </p:pic>
      <p:sp>
        <p:nvSpPr>
          <p:cNvPr id="12292" name="Прямоугольник 5"/>
          <p:cNvSpPr>
            <a:spLocks noChangeArrowheads="1"/>
          </p:cNvSpPr>
          <p:nvPr/>
        </p:nvSpPr>
        <p:spPr bwMode="auto">
          <a:xfrm>
            <a:off x="2024064" y="1143002"/>
            <a:ext cx="807243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1" i="1" dirty="0"/>
              <a:t>1 варіант </a:t>
            </a:r>
            <a:r>
              <a:rPr lang="uk-UA" altLang="ru-RU" dirty="0"/>
              <a:t>– скласти задачу на знаходження суми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dirty="0"/>
              <a:t>(</a:t>
            </a:r>
            <a:r>
              <a:rPr lang="uk-UA" altLang="ru-RU" i="1" dirty="0"/>
              <a:t>письмове додавання багатоцифрових чисел</a:t>
            </a:r>
            <a:r>
              <a:rPr lang="uk-UA" altLang="ru-RU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1" i="1" dirty="0"/>
              <a:t>2 варіант </a:t>
            </a:r>
            <a:r>
              <a:rPr lang="uk-UA" altLang="ru-RU" dirty="0"/>
              <a:t>– скласти задачу на знаходження остачі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dirty="0"/>
              <a:t>(</a:t>
            </a:r>
            <a:r>
              <a:rPr lang="uk-UA" altLang="ru-RU" i="1" dirty="0"/>
              <a:t>письмове віднімання багатоцифрових чисел</a:t>
            </a:r>
            <a:r>
              <a:rPr lang="uk-UA" altLang="ru-RU" dirty="0"/>
              <a:t>).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8159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19" y="2"/>
            <a:ext cx="119841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58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916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57414" y="1514475"/>
            <a:ext cx="2613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57251"/>
            <a:ext cx="11015663" cy="48434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14924" y="271463"/>
            <a:ext cx="4429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</a:rPr>
              <a:t>Сьогодні ми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1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33278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43376" y="957263"/>
            <a:ext cx="64865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Письмове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додавання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і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віднімання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багатоцифрових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чисел.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Задачі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які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розв’язуються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3600" b="1" i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відніманням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695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013" y="0"/>
            <a:ext cx="12292013" cy="755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hape 133"/>
          <p:cNvSpPr txBox="1">
            <a:spLocks noGrp="1"/>
          </p:cNvSpPr>
          <p:nvPr>
            <p:ph type="body" idx="1"/>
          </p:nvPr>
        </p:nvSpPr>
        <p:spPr>
          <a:xfrm>
            <a:off x="1981200" y="1285875"/>
            <a:ext cx="8229600" cy="4840288"/>
          </a:xfrm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indent="-342900" eaLnBrk="1" hangingPunct="1">
              <a:spcBef>
                <a:spcPts val="563"/>
              </a:spcBef>
              <a:spcAft>
                <a:spcPct val="0"/>
              </a:spcAft>
              <a:buClr>
                <a:srgbClr val="000000"/>
              </a:buClr>
              <a:buSzPct val="25000"/>
              <a:buNone/>
            </a:pPr>
            <a:r>
              <a:rPr lang="uk-UA" altLang="ru-RU" sz="2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</a:t>
            </a:r>
          </a:p>
          <a:p>
            <a:pPr indent="-342900" eaLnBrk="1" hangingPunct="1">
              <a:spcBef>
                <a:spcPts val="725"/>
              </a:spcBef>
              <a:spcAft>
                <a:spcPct val="0"/>
              </a:spcAft>
              <a:buClr>
                <a:srgbClr val="000000"/>
              </a:buClr>
              <a:buSzPct val="25000"/>
              <a:buNone/>
            </a:pPr>
            <a:r>
              <a:rPr lang="uk-UA" altLang="ru-RU" sz="36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год =       хв               доби  =     год</a:t>
            </a:r>
          </a:p>
          <a:p>
            <a:pPr indent="-342900" eaLnBrk="1" hangingPunct="1">
              <a:spcBef>
                <a:spcPts val="638"/>
              </a:spcBef>
              <a:spcAft>
                <a:spcPct val="0"/>
              </a:spcAft>
              <a:buClr>
                <a:srgbClr val="000000"/>
              </a:buClr>
              <a:buNone/>
            </a:pPr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indent="-342900" eaLnBrk="1" hangingPunct="1">
              <a:spcBef>
                <a:spcPts val="725"/>
              </a:spcBef>
              <a:spcAft>
                <a:spcPct val="0"/>
              </a:spcAft>
              <a:buClr>
                <a:srgbClr val="000000"/>
              </a:buClr>
              <a:buSzPct val="25000"/>
              <a:buNone/>
            </a:pPr>
            <a:r>
              <a:rPr lang="uk-UA" altLang="ru-RU" sz="36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кг  =         г                 хв  =      с</a:t>
            </a:r>
          </a:p>
          <a:p>
            <a:pPr indent="-342900" eaLnBrk="1" hangingPunct="1">
              <a:spcBef>
                <a:spcPts val="638"/>
              </a:spcBef>
              <a:spcAft>
                <a:spcPct val="0"/>
              </a:spcAft>
              <a:buClr>
                <a:srgbClr val="000000"/>
              </a:buClr>
              <a:buNone/>
            </a:pPr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indent="-342900" eaLnBrk="1" hangingPunct="1">
              <a:spcBef>
                <a:spcPts val="725"/>
              </a:spcBef>
              <a:spcAft>
                <a:spcPct val="0"/>
              </a:spcAft>
              <a:buClr>
                <a:srgbClr val="000000"/>
              </a:buClr>
              <a:buSzPct val="25000"/>
              <a:buNone/>
            </a:pPr>
            <a:r>
              <a:rPr lang="uk-UA" altLang="ru-RU" sz="36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ц  =        кг                год =       хв</a:t>
            </a:r>
          </a:p>
          <a:p>
            <a:pPr indent="-342900" eaLnBrk="1" hangingPunct="1">
              <a:spcBef>
                <a:spcPts val="638"/>
              </a:spcBef>
              <a:spcAft>
                <a:spcPct val="0"/>
              </a:spcAft>
              <a:buClr>
                <a:srgbClr val="000000"/>
              </a:buClr>
              <a:buNone/>
            </a:pPr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219" name="Shape 134"/>
          <p:cNvSpPr txBox="1">
            <a:spLocks noGrp="1"/>
          </p:cNvSpPr>
          <p:nvPr>
            <p:ph type="title"/>
          </p:nvPr>
        </p:nvSpPr>
        <p:spPr>
          <a:xfrm>
            <a:off x="2166938" y="357188"/>
            <a:ext cx="7929562" cy="500062"/>
          </a:xfrm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SzPct val="25000"/>
            </a:pPr>
            <a:r>
              <a:rPr lang="uk-UA" altLang="ru-RU" b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Знайдіть частину від числа</a:t>
            </a:r>
          </a:p>
        </p:txBody>
      </p:sp>
      <p:sp>
        <p:nvSpPr>
          <p:cNvPr id="9220" name="Shape 135"/>
          <p:cNvSpPr>
            <a:spLocks noChangeArrowheads="1"/>
          </p:cNvSpPr>
          <p:nvPr/>
        </p:nvSpPr>
        <p:spPr bwMode="auto">
          <a:xfrm>
            <a:off x="152400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221" name="Shape 136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8" y="1714500"/>
            <a:ext cx="3111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Shape 137"/>
          <p:cNvSpPr>
            <a:spLocks noChangeArrowheads="1"/>
          </p:cNvSpPr>
          <p:nvPr/>
        </p:nvSpPr>
        <p:spPr bwMode="auto">
          <a:xfrm>
            <a:off x="1524000" y="1133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3" name="Shape 138"/>
          <p:cNvSpPr>
            <a:spLocks noChangeArrowheads="1"/>
          </p:cNvSpPr>
          <p:nvPr/>
        </p:nvSpPr>
        <p:spPr bwMode="auto">
          <a:xfrm>
            <a:off x="152400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224" name="Shape 139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1714500"/>
            <a:ext cx="30638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Shape 140"/>
          <p:cNvSpPr>
            <a:spLocks noChangeArrowheads="1"/>
          </p:cNvSpPr>
          <p:nvPr/>
        </p:nvSpPr>
        <p:spPr bwMode="auto">
          <a:xfrm>
            <a:off x="1524000" y="1133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6" name="Shape 141"/>
          <p:cNvSpPr>
            <a:spLocks noChangeArrowheads="1"/>
          </p:cNvSpPr>
          <p:nvPr/>
        </p:nvSpPr>
        <p:spPr bwMode="auto">
          <a:xfrm>
            <a:off x="152400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227" name="Shape 142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8" y="3000375"/>
            <a:ext cx="3111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Shape 143"/>
          <p:cNvSpPr>
            <a:spLocks noChangeArrowheads="1"/>
          </p:cNvSpPr>
          <p:nvPr/>
        </p:nvSpPr>
        <p:spPr bwMode="auto">
          <a:xfrm>
            <a:off x="1524000" y="1133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9" name="Shape 144"/>
          <p:cNvSpPr>
            <a:spLocks noChangeArrowheads="1"/>
          </p:cNvSpPr>
          <p:nvPr/>
        </p:nvSpPr>
        <p:spPr bwMode="auto">
          <a:xfrm>
            <a:off x="152400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230" name="Shape 145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4071938"/>
            <a:ext cx="28575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1" name="Shape 146"/>
          <p:cNvSpPr>
            <a:spLocks noChangeArrowheads="1"/>
          </p:cNvSpPr>
          <p:nvPr/>
        </p:nvSpPr>
        <p:spPr bwMode="auto">
          <a:xfrm>
            <a:off x="1524000" y="1133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32" name="Shape 147"/>
          <p:cNvSpPr>
            <a:spLocks noChangeArrowheads="1"/>
          </p:cNvSpPr>
          <p:nvPr/>
        </p:nvSpPr>
        <p:spPr bwMode="auto">
          <a:xfrm>
            <a:off x="152400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233" name="Shape 148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3000375"/>
            <a:ext cx="5715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4" name="Shape 149"/>
          <p:cNvSpPr>
            <a:spLocks noChangeArrowheads="1"/>
          </p:cNvSpPr>
          <p:nvPr/>
        </p:nvSpPr>
        <p:spPr bwMode="auto">
          <a:xfrm>
            <a:off x="1524000" y="1133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35" name="Shape 150"/>
          <p:cNvSpPr>
            <a:spLocks noChangeArrowheads="1"/>
          </p:cNvSpPr>
          <p:nvPr/>
        </p:nvSpPr>
        <p:spPr bwMode="auto">
          <a:xfrm>
            <a:off x="152400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236" name="Shape 151"/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4071939"/>
            <a:ext cx="28575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7" name="Shape 152"/>
          <p:cNvSpPr>
            <a:spLocks noChangeArrowheads="1"/>
          </p:cNvSpPr>
          <p:nvPr/>
        </p:nvSpPr>
        <p:spPr bwMode="auto">
          <a:xfrm>
            <a:off x="1524000" y="1133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" name="Shape 153"/>
          <p:cNvSpPr txBox="1">
            <a:spLocks noChangeArrowheads="1"/>
          </p:cNvSpPr>
          <p:nvPr/>
        </p:nvSpPr>
        <p:spPr bwMode="auto">
          <a:xfrm>
            <a:off x="4167188" y="1857376"/>
            <a:ext cx="785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15</a:t>
            </a:r>
          </a:p>
        </p:txBody>
      </p:sp>
      <p:sp>
        <p:nvSpPr>
          <p:cNvPr id="154" name="Shape 154"/>
          <p:cNvSpPr txBox="1">
            <a:spLocks noChangeArrowheads="1"/>
          </p:cNvSpPr>
          <p:nvPr/>
        </p:nvSpPr>
        <p:spPr bwMode="auto">
          <a:xfrm>
            <a:off x="4024314" y="3000375"/>
            <a:ext cx="928687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500</a:t>
            </a:r>
          </a:p>
        </p:txBody>
      </p:sp>
      <p:sp>
        <p:nvSpPr>
          <p:cNvPr id="155" name="Shape 155"/>
          <p:cNvSpPr txBox="1">
            <a:spLocks noChangeArrowheads="1"/>
          </p:cNvSpPr>
          <p:nvPr/>
        </p:nvSpPr>
        <p:spPr bwMode="auto">
          <a:xfrm>
            <a:off x="3952876" y="4214813"/>
            <a:ext cx="785813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20</a:t>
            </a:r>
          </a:p>
        </p:txBody>
      </p:sp>
      <p:sp>
        <p:nvSpPr>
          <p:cNvPr id="156" name="Shape 156"/>
          <p:cNvSpPr txBox="1">
            <a:spLocks noChangeArrowheads="1"/>
          </p:cNvSpPr>
          <p:nvPr/>
        </p:nvSpPr>
        <p:spPr bwMode="auto">
          <a:xfrm>
            <a:off x="8167688" y="1857376"/>
            <a:ext cx="785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8</a:t>
            </a:r>
          </a:p>
        </p:txBody>
      </p:sp>
      <p:sp>
        <p:nvSpPr>
          <p:cNvPr id="157" name="Shape 157"/>
          <p:cNvSpPr txBox="1">
            <a:spLocks noChangeArrowheads="1"/>
          </p:cNvSpPr>
          <p:nvPr/>
        </p:nvSpPr>
        <p:spPr bwMode="auto">
          <a:xfrm>
            <a:off x="7596188" y="3071813"/>
            <a:ext cx="7858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6</a:t>
            </a:r>
          </a:p>
        </p:txBody>
      </p:sp>
      <p:sp>
        <p:nvSpPr>
          <p:cNvPr id="158" name="Shape 158"/>
          <p:cNvSpPr txBox="1">
            <a:spLocks noChangeArrowheads="1"/>
          </p:cNvSpPr>
          <p:nvPr/>
        </p:nvSpPr>
        <p:spPr bwMode="auto">
          <a:xfrm>
            <a:off x="7667626" y="4214813"/>
            <a:ext cx="785813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10</a:t>
            </a:r>
          </a:p>
        </p:txBody>
      </p:sp>
      <p:sp>
        <p:nvSpPr>
          <p:cNvPr id="159" name="Shape 159"/>
          <p:cNvSpPr txBox="1">
            <a:spLocks noChangeArrowheads="1"/>
          </p:cNvSpPr>
          <p:nvPr/>
        </p:nvSpPr>
        <p:spPr bwMode="auto">
          <a:xfrm>
            <a:off x="2095500" y="1785938"/>
            <a:ext cx="571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К</a:t>
            </a:r>
          </a:p>
        </p:txBody>
      </p:sp>
      <p:sp>
        <p:nvSpPr>
          <p:cNvPr id="160" name="Shape 160"/>
          <p:cNvSpPr txBox="1">
            <a:spLocks noChangeArrowheads="1"/>
          </p:cNvSpPr>
          <p:nvPr/>
        </p:nvSpPr>
        <p:spPr bwMode="auto">
          <a:xfrm>
            <a:off x="2095500" y="3071813"/>
            <a:ext cx="571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А</a:t>
            </a:r>
          </a:p>
        </p:txBody>
      </p:sp>
      <p:sp>
        <p:nvSpPr>
          <p:cNvPr id="161" name="Shape 161"/>
          <p:cNvSpPr txBox="1">
            <a:spLocks noChangeArrowheads="1"/>
          </p:cNvSpPr>
          <p:nvPr/>
        </p:nvSpPr>
        <p:spPr bwMode="auto">
          <a:xfrm>
            <a:off x="2095500" y="4143376"/>
            <a:ext cx="571500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Ї</a:t>
            </a:r>
          </a:p>
        </p:txBody>
      </p:sp>
      <p:sp>
        <p:nvSpPr>
          <p:cNvPr id="162" name="Shape 162"/>
          <p:cNvSpPr txBox="1">
            <a:spLocks noChangeArrowheads="1"/>
          </p:cNvSpPr>
          <p:nvPr/>
        </p:nvSpPr>
        <p:spPr bwMode="auto">
          <a:xfrm>
            <a:off x="5524500" y="1785938"/>
            <a:ext cx="9286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Р</a:t>
            </a:r>
          </a:p>
        </p:txBody>
      </p:sp>
      <p:sp>
        <p:nvSpPr>
          <p:cNvPr id="163" name="Shape 163"/>
          <p:cNvSpPr txBox="1">
            <a:spLocks noChangeArrowheads="1"/>
          </p:cNvSpPr>
          <p:nvPr/>
        </p:nvSpPr>
        <p:spPr bwMode="auto">
          <a:xfrm>
            <a:off x="5595938" y="3071813"/>
            <a:ext cx="857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И</a:t>
            </a:r>
          </a:p>
        </p:txBody>
      </p:sp>
      <p:sp>
        <p:nvSpPr>
          <p:cNvPr id="164" name="Shape 164"/>
          <p:cNvSpPr txBox="1">
            <a:spLocks noChangeArrowheads="1"/>
          </p:cNvSpPr>
          <p:nvPr/>
        </p:nvSpPr>
        <p:spPr bwMode="auto">
          <a:xfrm>
            <a:off x="5595938" y="4214814"/>
            <a:ext cx="8572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Н</a:t>
            </a:r>
          </a:p>
        </p:txBody>
      </p:sp>
      <p:sp>
        <p:nvSpPr>
          <p:cNvPr id="9250" name="Shape 165"/>
          <p:cNvSpPr txBox="1">
            <a:spLocks noChangeArrowheads="1"/>
          </p:cNvSpPr>
          <p:nvPr/>
        </p:nvSpPr>
        <p:spPr bwMode="auto">
          <a:xfrm>
            <a:off x="4595814" y="1000126"/>
            <a:ext cx="4714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latin typeface="Calibri" panose="020F0502020204030204" pitchFamily="34" charset="0"/>
                <a:sym typeface="Calibri" panose="020F0502020204030204" pitchFamily="34" charset="0"/>
              </a:rPr>
              <a:t>      т  =         кг</a:t>
            </a:r>
          </a:p>
        </p:txBody>
      </p:sp>
      <p:pic>
        <p:nvPicPr>
          <p:cNvPr id="9251" name="Shape 166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857250"/>
            <a:ext cx="3111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" name="Shape 167"/>
          <p:cNvSpPr txBox="1">
            <a:spLocks noChangeArrowheads="1"/>
          </p:cNvSpPr>
          <p:nvPr/>
        </p:nvSpPr>
        <p:spPr bwMode="auto">
          <a:xfrm>
            <a:off x="5738814" y="1000126"/>
            <a:ext cx="1285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250</a:t>
            </a:r>
          </a:p>
        </p:txBody>
      </p:sp>
      <p:sp>
        <p:nvSpPr>
          <p:cNvPr id="168" name="Shape 168"/>
          <p:cNvSpPr txBox="1">
            <a:spLocks noChangeArrowheads="1"/>
          </p:cNvSpPr>
          <p:nvPr/>
        </p:nvSpPr>
        <p:spPr bwMode="auto">
          <a:xfrm>
            <a:off x="4095750" y="785813"/>
            <a:ext cx="642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72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У</a:t>
            </a:r>
          </a:p>
        </p:txBody>
      </p:sp>
      <p:sp>
        <p:nvSpPr>
          <p:cNvPr id="169" name="Shape 169"/>
          <p:cNvSpPr txBox="1">
            <a:spLocks noChangeArrowheads="1"/>
          </p:cNvSpPr>
          <p:nvPr/>
        </p:nvSpPr>
        <p:spPr bwMode="auto">
          <a:xfrm>
            <a:off x="4452938" y="5286376"/>
            <a:ext cx="3143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SzPct val="25000"/>
            </a:pP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uk-UA" altLang="ru-RU" sz="66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У</a:t>
            </a:r>
            <a:r>
              <a:rPr lang="uk-UA" altLang="ru-RU" sz="4800" b="1">
                <a:solidFill>
                  <a:srgbClr val="92D0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КРАЇНИ</a:t>
            </a:r>
          </a:p>
        </p:txBody>
      </p:sp>
    </p:spTree>
    <p:extLst>
      <p:ext uri="{BB962C8B-B14F-4D97-AF65-F5344CB8AC3E}">
        <p14:creationId xmlns:p14="http://schemas.microsoft.com/office/powerpoint/2010/main" val="194110149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2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00" y="-1981200"/>
            <a:ext cx="14478000" cy="1082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6025" y="-369332"/>
            <a:ext cx="9158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>
                <a:solidFill>
                  <a:schemeClr val="accent6">
                    <a:lumMod val="75000"/>
                  </a:schemeClr>
                </a:solidFill>
                <a:latin typeface="Georgia" panose="02040502050405020303" pitchFamily="18" charset="0"/>
              </a:rPr>
              <a:t>Каліграфічна хвилинка</a:t>
            </a:r>
            <a:endParaRPr lang="ru-RU" sz="5400" b="1" i="1" dirty="0">
              <a:solidFill>
                <a:schemeClr val="accent6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4475" y="1300164"/>
            <a:ext cx="958691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err="1" smtClean="0">
                <a:solidFill>
                  <a:srgbClr val="FFC000"/>
                </a:solidFill>
              </a:rPr>
              <a:t>Перевір</a:t>
            </a:r>
            <a:r>
              <a:rPr lang="uk-UA" sz="6600" b="1" dirty="0" smtClean="0">
                <a:solidFill>
                  <a:srgbClr val="FFC000"/>
                </a:solidFill>
              </a:rPr>
              <a:t> себе</a:t>
            </a:r>
          </a:p>
          <a:p>
            <a:pPr algn="ctr"/>
            <a:endParaRPr lang="uk-UA" sz="6600" b="1" dirty="0" smtClean="0">
              <a:solidFill>
                <a:srgbClr val="FFC000"/>
              </a:solidFill>
            </a:endParaRPr>
          </a:p>
          <a:p>
            <a:pPr algn="ctr"/>
            <a:r>
              <a:rPr lang="uk-UA" sz="6600" b="1" dirty="0" smtClean="0"/>
              <a:t>6500 73000 20000 893 1316 1545 2061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8175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Them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Презентация8</Template>
  <TotalTime>182</TotalTime>
  <Words>421</Words>
  <Application>Microsoft Office PowerPoint</Application>
  <PresentationFormat>Широкоэкранный</PresentationFormat>
  <Paragraphs>114</Paragraphs>
  <Slides>34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Calibri</vt:lpstr>
      <vt:lpstr>Courier New</vt:lpstr>
      <vt:lpstr>Georgia</vt:lpstr>
      <vt:lpstr>Wingdings</vt:lpstr>
      <vt:lpstr>Custom Theme</vt:lpstr>
      <vt:lpstr>Презентация PowerPoint</vt:lpstr>
      <vt:lpstr>Презентация PowerPoint</vt:lpstr>
      <vt:lpstr>«Мозковий штурм»</vt:lpstr>
      <vt:lpstr>Презентация PowerPoint</vt:lpstr>
      <vt:lpstr>Презентация PowerPoint</vt:lpstr>
      <vt:lpstr>Презентация PowerPoint</vt:lpstr>
      <vt:lpstr>Знайдіть частину від числа</vt:lpstr>
      <vt:lpstr>Презентация PowerPoint</vt:lpstr>
      <vt:lpstr>Презентация PowerPoint</vt:lpstr>
      <vt:lpstr>Презентация PowerPoint</vt:lpstr>
      <vt:lpstr>Математичний диктант</vt:lpstr>
      <vt:lpstr>Презентация PowerPoint</vt:lpstr>
      <vt:lpstr>Презентация PowerPoint</vt:lpstr>
      <vt:lpstr>Озеро Свитязь</vt:lpstr>
      <vt:lpstr> Як називаються компоненти дії додавання? Віднімання? </vt:lpstr>
      <vt:lpstr>Острів-заповідник “Хортиця”</vt:lpstr>
      <vt:lpstr>Презентация PowerPoint</vt:lpstr>
      <vt:lpstr>Мармурова печера</vt:lpstr>
      <vt:lpstr>Презентация PowerPoint</vt:lpstr>
      <vt:lpstr>Презентация PowerPoint</vt:lpstr>
      <vt:lpstr>Джуринський водоспад</vt:lpstr>
      <vt:lpstr>Дендрологічний парк “Софіївка”</vt:lpstr>
      <vt:lpstr>Презентация PowerPoint</vt:lpstr>
      <vt:lpstr>Презентация PowerPoint</vt:lpstr>
      <vt:lpstr>Чорне море 429000 км2 </vt:lpstr>
      <vt:lpstr>В Карпатах –гора Говерла.  Висота – 2061 м  В Криму – гора Роман-Кош.  Висота – 1545 м</vt:lpstr>
      <vt:lpstr>   Дніпро – третя за величиною річка в Європі, довжина – 2285км.  Довжина Південного Буга – 806км.  </vt:lpstr>
      <vt:lpstr>Висновок: </vt:lpstr>
      <vt:lpstr>річка Дністер 1361км</vt:lpstr>
      <vt:lpstr>    гора            Роман-Кош        1545м</vt:lpstr>
      <vt:lpstr>Рефлексія</vt:lpstr>
      <vt:lpstr>Презентация PowerPoint</vt:lpstr>
      <vt:lpstr>Домашнє завдання (творче)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19</cp:revision>
  <dcterms:created xsi:type="dcterms:W3CDTF">2016-11-21T16:20:02Z</dcterms:created>
  <dcterms:modified xsi:type="dcterms:W3CDTF">2016-11-21T22:10:49Z</dcterms:modified>
</cp:coreProperties>
</file>