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7" r:id="rId4"/>
    <p:sldId id="266" r:id="rId5"/>
    <p:sldId id="263" r:id="rId6"/>
    <p:sldId id="264" r:id="rId7"/>
    <p:sldId id="260" r:id="rId8"/>
    <p:sldId id="267" r:id="rId9"/>
    <p:sldId id="281" r:id="rId10"/>
    <p:sldId id="268" r:id="rId11"/>
    <p:sldId id="269" r:id="rId12"/>
    <p:sldId id="277" r:id="rId13"/>
    <p:sldId id="270" r:id="rId14"/>
    <p:sldId id="273" r:id="rId15"/>
    <p:sldId id="274" r:id="rId16"/>
    <p:sldId id="276" r:id="rId17"/>
    <p:sldId id="271" r:id="rId18"/>
    <p:sldId id="272" r:id="rId19"/>
    <p:sldId id="280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3" autoAdjust="0"/>
    <p:restoredTop sz="94660"/>
  </p:normalViewPr>
  <p:slideViewPr>
    <p:cSldViewPr>
      <p:cViewPr varScale="1">
        <p:scale>
          <a:sx n="69" d="100"/>
          <a:sy n="69" d="100"/>
        </p:scale>
        <p:origin x="-15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0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3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0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54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097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05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97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51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3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0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66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1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7149B-6D7E-4050-B763-0A0084202B1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3F13E-C339-4E28-8657-416B4B14D5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3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88640"/>
            <a:ext cx="4038600" cy="655272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C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Епіграфи заняття:</a:t>
            </a:r>
            <a:r>
              <a:rPr lang="uk-UA" sz="2400" dirty="0" smtClean="0">
                <a:solidFill>
                  <a:srgbClr val="C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400" b="1" i="1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</a:t>
            </a:r>
            <a:r>
              <a:rPr lang="uk-UA" sz="24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З любові і муки народжується письменник – іншого виходу в нього нема.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                                        </a:t>
            </a:r>
            <a:r>
              <a:rPr lang="uk-UA" sz="24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Григір Тютюнник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i="1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</a:t>
            </a:r>
            <a:r>
              <a:rPr lang="uk-UA" sz="24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Тепло і достовірність – ось мої літературні критерії.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  <a:p>
            <a:pPr marL="0" indent="0" algn="r">
              <a:buNone/>
            </a:pPr>
            <a:r>
              <a:rPr lang="uk-UA" sz="2400" i="1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                                                </a:t>
            </a:r>
            <a:r>
              <a:rPr lang="uk-UA" sz="24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Григір Тютюнник</a:t>
            </a:r>
            <a:r>
              <a:rPr lang="uk-UA" sz="24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/>
                <a:ea typeface="Calibri"/>
                <a:cs typeface="Times New Roman"/>
              </a:rPr>
              <a:t>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836712"/>
            <a:ext cx="3888433" cy="537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1519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Фільм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0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Пісня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73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88640"/>
            <a:ext cx="4038600" cy="655272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C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Епіграфи заняття:</a:t>
            </a:r>
            <a:r>
              <a:rPr lang="uk-UA" sz="2400" dirty="0" smtClean="0">
                <a:solidFill>
                  <a:srgbClr val="C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400" b="1" i="1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</a:t>
            </a:r>
            <a:r>
              <a:rPr lang="uk-UA" sz="24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З любові і муки народжується письменник – іншого виходу в нього нема.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uk-UA" sz="2400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                                        </a:t>
            </a:r>
            <a:r>
              <a:rPr lang="uk-UA" sz="24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Григір Тютюнник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400" b="1" i="1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</a:t>
            </a:r>
            <a:r>
              <a:rPr lang="uk-UA" sz="2400" b="1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Тепло і достовірність – ось мої літературні критерії.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  <a:ea typeface="Calibri"/>
              <a:cs typeface="Times New Roman"/>
            </a:endParaRPr>
          </a:p>
          <a:p>
            <a:pPr marL="0" indent="0" algn="r">
              <a:buNone/>
            </a:pPr>
            <a:r>
              <a:rPr lang="uk-UA" sz="2400" i="1" dirty="0" smtClean="0">
                <a:solidFill>
                  <a:srgbClr val="000000"/>
                </a:solidFill>
                <a:effectLst/>
                <a:latin typeface="Arial Black" pitchFamily="34" charset="0"/>
                <a:ea typeface="Calibri"/>
                <a:cs typeface="Times New Roman"/>
              </a:rPr>
              <a:t>                                                 </a:t>
            </a:r>
            <a:r>
              <a:rPr lang="uk-UA" sz="24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itchFamily="34" charset="0"/>
                <a:ea typeface="Calibri"/>
                <a:cs typeface="Times New Roman"/>
              </a:rPr>
              <a:t>Григір Тютюнник</a:t>
            </a:r>
            <a:r>
              <a:rPr lang="uk-UA" sz="2400" i="1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/>
                <a:ea typeface="Calibri"/>
                <a:cs typeface="Times New Roman"/>
              </a:rPr>
              <a:t>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836712"/>
            <a:ext cx="3888433" cy="537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2827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Бандурист сліп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9583"/>
            <a:ext cx="396240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56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три зозулі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39" y="332656"/>
            <a:ext cx="4176464" cy="623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31718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6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uk-UA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</a:t>
            </a:r>
            <a:r>
              <a:rPr lang="uk-UA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послав три зозулі з поклоном, та не знаю, чи перелетять вони Сибір </a:t>
            </a:r>
            <a:r>
              <a:rPr lang="uk-UA" sz="36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неісходиму</a:t>
            </a:r>
            <a:r>
              <a:rPr lang="uk-UA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чи впадуть од морозу.</a:t>
            </a:r>
            <a:r>
              <a:rPr lang="uk-UA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и по запросу три зозулі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8229600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01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424936" cy="936104"/>
          </a:xfrm>
        </p:spPr>
        <p:txBody>
          <a:bodyPr>
            <a:normAutofit fontScale="90000"/>
          </a:bodyPr>
          <a:lstStyle/>
          <a:p>
            <a:r>
              <a:rPr lang="uk-UA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Образи </a:t>
            </a: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– символи </a:t>
            </a:r>
            <a:r>
              <a:rPr lang="uk-UA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новели </a:t>
            </a:r>
            <a:r>
              <a:rPr lang="uk-UA" sz="2800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uk-UA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«Три зозулі з поклоном»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424936" cy="5472608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4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Зозуля</a:t>
            </a:r>
            <a:r>
              <a:rPr lang="uk-UA" sz="44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в українських піснях – образ зневаженої людьми нещасної жінки, самотньої дівчини, символ вісниці тривоги, печалі і розлуки. Це птах віщий, одинокий, що не має родини. Кування зозулі – ніби заклинання, що означає : покинь, забудь, відпусти… .</a:t>
            </a:r>
            <a:endParaRPr lang="ru-RU" sz="4400" b="1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4400" b="1" dirty="0" smtClean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Сосни</a:t>
            </a: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uk-UA" sz="44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– спогади про безвинно загублену людину (батька), символ </a:t>
            </a: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рідної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домівки</a:t>
            </a:r>
            <a:r>
              <a:rPr lang="uk-UA" sz="44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трепетна надія</a:t>
            </a: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uk-UA" sz="4400" b="1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4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Ромашка </a:t>
            </a:r>
            <a:r>
              <a:rPr lang="uk-UA" sz="44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– символ кохання</a:t>
            </a: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uk-UA" sz="4400" b="1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Чорна хустина – горе, страждання.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4400" b="1" dirty="0" smtClean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4400" b="1" dirty="0" smtClean="0">
                <a:solidFill>
                  <a:srgbClr val="002060"/>
                </a:solidFill>
                <a:latin typeface="Arial" pitchFamily="34" charset="0"/>
                <a:ea typeface="Calibri"/>
                <a:cs typeface="Arial" pitchFamily="34" charset="0"/>
              </a:rPr>
              <a:t>Листи</a:t>
            </a:r>
            <a:r>
              <a:rPr lang="uk-UA" sz="44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uk-UA" sz="4400" b="1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- зв’язок з родиною, з рідною домівкою.</a:t>
            </a:r>
            <a:endParaRPr lang="ru-RU" sz="4400" b="1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1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7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Лінгвістична сторінка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848872" cy="4104456"/>
          </a:xfrm>
        </p:spPr>
        <p:txBody>
          <a:bodyPr>
            <a:normAutofit/>
          </a:bodyPr>
          <a:lstStyle/>
          <a:p>
            <a:pPr algn="l"/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Михайло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(</a:t>
            </a:r>
            <a:r>
              <a:rPr lang="uk-UA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давньоєвр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.) рівний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Богові</a:t>
            </a:r>
          </a:p>
          <a:p>
            <a:pPr algn="l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Софія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грецьк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мудрість</a:t>
            </a:r>
          </a:p>
          <a:p>
            <a:pPr algn="l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Марфа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арамійськ</a:t>
            </a:r>
            <a:r>
              <a:rPr lang="uk-UA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.) пані, господиня, володарка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32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05264"/>
            <a:ext cx="8229600" cy="792088"/>
          </a:xfrm>
        </p:spPr>
        <p:txBody>
          <a:bodyPr/>
          <a:lstStyle/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Зав‘язь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4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/>
              <a:t> </a:t>
            </a:r>
            <a:r>
              <a:rPr lang="ru-RU" sz="36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Інтерактивна</a:t>
            </a:r>
            <a:r>
              <a:rPr lang="ru-RU" sz="3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вправа</a:t>
            </a:r>
            <a:r>
              <a:rPr lang="ru-RU" sz="3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</a:t>
            </a:r>
            <a:r>
              <a:rPr lang="ru-RU" sz="36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Мікрофон</a:t>
            </a:r>
            <a:r>
              <a:rPr lang="ru-RU" sz="3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</a:p>
          <a:p>
            <a:pPr lvl="0"/>
            <a:endParaRPr lang="ru-RU" sz="36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/>
            <a:r>
              <a:rPr lang="ru-RU" sz="3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6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• «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Сьогодні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 </a:t>
            </a:r>
            <a:r>
              <a:rPr lang="uk-UA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занятт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і 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зрозумів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…»</a:t>
            </a:r>
            <a:b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• «Я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навчився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Отже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вмію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…»</a:t>
            </a:r>
            <a:b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• «Я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дізнався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Отже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я знаю…»</a:t>
            </a:r>
            <a:b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• «Я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переконався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Отже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впевнений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…»</a:t>
            </a:r>
            <a:b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• «Я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замислився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…Тому я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хотів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6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</a:t>
            </a:r>
            <a:r>
              <a:rPr lang="ru-RU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…»</a:t>
            </a:r>
            <a:r>
              <a:rPr lang="uk-UA" sz="3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</a:t>
            </a:r>
            <a:endParaRPr lang="ru-RU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39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45224"/>
            <a:ext cx="7772400" cy="864096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Брати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385" y="692696"/>
            <a:ext cx="6693060" cy="465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9870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Домашнє завдання: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80728"/>
            <a:ext cx="7848872" cy="5616624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1. Обов’язкове</a:t>
            </a:r>
            <a:r>
              <a:rPr lang="uk-UA" sz="60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6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6000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Цитатна </a:t>
            </a:r>
            <a:r>
              <a:rPr lang="uk-UA" sz="6000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характеристика героїв новел</a:t>
            </a:r>
            <a:endParaRPr lang="ru-RU" sz="4800" dirty="0">
              <a:solidFill>
                <a:schemeClr val="bg2">
                  <a:lumMod val="10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60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</a:t>
            </a: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59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uk-UA" sz="59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вибір:</a:t>
            </a:r>
            <a:endParaRPr lang="ru-RU" sz="59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Написати </a:t>
            </a:r>
            <a:r>
              <a:rPr lang="uk-UA" sz="6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творчу роботу на одну із тем:</a:t>
            </a:r>
            <a:endParaRPr lang="ru-RU" sz="6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«</a:t>
            </a:r>
            <a:r>
              <a:rPr lang="uk-UA" sz="6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Уроки, дані нам письменником».</a:t>
            </a:r>
            <a:endParaRPr lang="ru-RU" sz="6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 «</a:t>
            </a:r>
            <a:r>
              <a:rPr lang="uk-UA" sz="6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Милосердя і добро – основа всього?»  </a:t>
            </a:r>
            <a:endParaRPr lang="uk-UA" sz="60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«Любов – це, люди, діло неосудне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sz="6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По всі віки. Вовік віків. Амінь » ( Л. Костенко)</a:t>
            </a:r>
            <a:endParaRPr lang="ru-RU" sz="60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2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григір тютюн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85811"/>
            <a:ext cx="822240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440159"/>
          </a:xfrm>
        </p:spPr>
        <p:txBody>
          <a:bodyPr/>
          <a:lstStyle/>
          <a:p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Тематика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творів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136904" cy="4464496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160000"/>
              </a:lnSpc>
            </a:pPr>
            <a:r>
              <a:rPr lang="ru-RU" sz="4000" b="1" i="1" dirty="0" smtClean="0">
                <a:solidFill>
                  <a:srgbClr val="002060"/>
                </a:solidFill>
                <a:ea typeface="Calibri"/>
                <a:cs typeface="Times New Roman"/>
              </a:rPr>
              <a:t>"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Ніколи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не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працював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над темою.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Завжди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працюю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над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почуттями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,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що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живуть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навколо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 мене і в </a:t>
            </a:r>
            <a:r>
              <a:rPr lang="ru-RU" sz="4000" b="1" i="1" dirty="0" err="1">
                <a:solidFill>
                  <a:srgbClr val="002060"/>
                </a:solidFill>
                <a:ea typeface="Calibri"/>
                <a:cs typeface="Times New Roman"/>
              </a:rPr>
              <a:t>мені</a:t>
            </a:r>
            <a:r>
              <a:rPr lang="ru-RU" sz="4000" b="1" i="1" dirty="0">
                <a:solidFill>
                  <a:srgbClr val="002060"/>
                </a:solidFill>
                <a:ea typeface="Calibri"/>
                <a:cs typeface="Times New Roman"/>
              </a:rPr>
              <a:t>"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Твори про 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дітей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: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</a:t>
            </a:r>
            <a:br>
              <a:rPr lang="uk-UA" b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1124744"/>
            <a:ext cx="3322712" cy="4927277"/>
          </a:xfrm>
        </p:spPr>
        <p:txBody>
          <a:bodyPr>
            <a:noAutofit/>
          </a:bodyPr>
          <a:lstStyle/>
          <a:p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«Ласочка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</a:p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Степова 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казка»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«Климко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»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 «Вогник далеко в степу» 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В сутінки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» </a:t>
            </a:r>
          </a:p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На згарищі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» </a:t>
            </a:r>
          </a:p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Дивак», </a:t>
            </a:r>
            <a:endParaRPr lang="uk-UA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« Нічний злодій»</a:t>
            </a:r>
          </a:p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</a:rPr>
              <a:t>Зав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’</a:t>
            </a:r>
            <a:r>
              <a:rPr lang="uk-UA" b="1" dirty="0" err="1">
                <a:solidFill>
                  <a:schemeClr val="accent3">
                    <a:lumMod val="50000"/>
                  </a:schemeClr>
                </a:solidFill>
              </a:rPr>
              <a:t>язь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»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7" y="3501008"/>
            <a:ext cx="2297449" cy="3269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григір тютюнник твор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638" y="1124744"/>
            <a:ext cx="2322281" cy="252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григір тютюнник твор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04" y="766547"/>
            <a:ext cx="2111888" cy="270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6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Сучасне село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sz="24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«Оддавали Катрю</a:t>
            </a:r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</a:t>
            </a:r>
          </a:p>
          <a:p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</a:t>
            </a:r>
            <a:r>
              <a:rPr lang="uk-UA" sz="24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Син приїхав</a:t>
            </a:r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 </a:t>
            </a:r>
          </a:p>
          <a:p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«Печена </a:t>
            </a:r>
            <a:r>
              <a:rPr lang="uk-UA" sz="24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картопля</a:t>
            </a:r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</a:t>
            </a:r>
          </a:p>
          <a:p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</a:t>
            </a:r>
            <a:r>
              <a:rPr lang="uk-UA" sz="24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Медаль</a:t>
            </a:r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</a:t>
            </a:r>
          </a:p>
          <a:p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</a:t>
            </a:r>
            <a:r>
              <a:rPr lang="uk-UA" sz="24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Дядько </a:t>
            </a:r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Никін»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«У Кравчини обідають»</a:t>
            </a:r>
          </a:p>
          <a:p>
            <a:r>
              <a:rPr lang="uk-UA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«Поминали Маркіяна»</a:t>
            </a:r>
          </a:p>
          <a:p>
            <a:r>
              <a:rPr lang="uk-UA" sz="240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«Нюра»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Григір Тютюнник. Корін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213992"/>
            <a:ext cx="17907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Григор Тютюнник. Холодная мя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416" y="1219572"/>
            <a:ext cx="18478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aria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14204"/>
            <a:ext cx="197167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46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24135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Тема заняття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: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564904"/>
            <a:ext cx="7920880" cy="3384376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sz="36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Григір </a:t>
            </a:r>
            <a:r>
              <a:rPr lang="uk-UA" sz="3600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Тютюнник — живописець правди, оборонець добра,</a:t>
            </a:r>
            <a:r>
              <a:rPr lang="uk-UA" sz="3600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uk-UA" sz="3600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майстер психологічної </a:t>
            </a:r>
            <a:r>
              <a:rPr lang="uk-UA" sz="36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новели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</a:t>
            </a:r>
            <a:r>
              <a:rPr lang="uk-UA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12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440159"/>
          </a:xfrm>
        </p:spPr>
        <p:txBody>
          <a:bodyPr>
            <a:normAutofit/>
          </a:bodyPr>
          <a:lstStyle/>
          <a:p>
            <a:pPr algn="just"/>
            <a:r>
              <a:rPr lang="uk-UA" sz="3000" b="1" i="1" dirty="0">
                <a:solidFill>
                  <a:schemeClr val="accent2">
                    <a:lumMod val="75000"/>
                  </a:schemeClr>
                </a:solidFill>
              </a:rPr>
              <a:t>«Створити художній твір – значить у чомусь вичерпати самого себе»</a:t>
            </a:r>
            <a:endParaRPr lang="ru-RU" sz="3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7848872" cy="43204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uk-UA" sz="3500" b="1" i="1" dirty="0">
                <a:solidFill>
                  <a:schemeClr val="accent2">
                    <a:lumMod val="75000"/>
                  </a:schemeClr>
                </a:solidFill>
              </a:rPr>
              <a:t>«Мені здається, що спочатку йде робота душі. Часом напружена. Інколи прихована. Але постійна робота душі. І колись настає мить, що вигострилась думка до краю, біль серця такий, що воно обкипає кров</a:t>
            </a:r>
            <a:r>
              <a:rPr lang="ru-RU" sz="3500" b="1" i="1" dirty="0">
                <a:solidFill>
                  <a:schemeClr val="accent2">
                    <a:lumMod val="75000"/>
                  </a:schemeClr>
                </a:solidFill>
              </a:rPr>
              <a:t>’</a:t>
            </a:r>
            <a:r>
              <a:rPr lang="uk-UA" sz="3500" b="1" i="1" dirty="0">
                <a:solidFill>
                  <a:schemeClr val="accent2">
                    <a:lumMod val="75000"/>
                  </a:schemeClr>
                </a:solidFill>
              </a:rPr>
              <a:t>ю, а напруга така, ніби кожен нерв, як напнута струна на скрипці, ледь-ледь торкни, і він застогне словом. Цей процес схожий, як ото лінза збирає сонячні промені в один пучок. Так і тут</a:t>
            </a:r>
            <a:r>
              <a:rPr lang="ru-RU" sz="3500" b="1" i="1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uk-UA" sz="3500" b="1" i="1" dirty="0">
                <a:solidFill>
                  <a:schemeClr val="accent2">
                    <a:lumMod val="75000"/>
                  </a:schemeClr>
                </a:solidFill>
              </a:rPr>
              <a:t>думка, серце й нерви повинні сконцентруватися в слові». </a:t>
            </a:r>
            <a:r>
              <a:rPr lang="uk-UA" sz="3500" i="1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endParaRPr lang="ru-RU" sz="3500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87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268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509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Брати</vt:lpstr>
      <vt:lpstr>Презентация PowerPoint</vt:lpstr>
      <vt:lpstr>Тематика творів</vt:lpstr>
      <vt:lpstr>Твори про дітей:  </vt:lpstr>
      <vt:lpstr>Сучасне село</vt:lpstr>
      <vt:lpstr>Тема заняття:</vt:lpstr>
      <vt:lpstr>«Створити художній твір – значить у чомусь вичерпати самого себе»</vt:lpstr>
      <vt:lpstr>Презентация PowerPoint</vt:lpstr>
      <vt:lpstr>Фільм</vt:lpstr>
      <vt:lpstr>Пісня</vt:lpstr>
      <vt:lpstr>Презентация PowerPoint</vt:lpstr>
      <vt:lpstr>Презентация PowerPoint</vt:lpstr>
      <vt:lpstr>Презентация PowerPoint</vt:lpstr>
      <vt:lpstr>«…послав три зозулі з поклоном, та не знаю, чи перелетять вони Сибір неісходиму, а чи впадуть од морозу.»</vt:lpstr>
      <vt:lpstr>Образи – символи новели  «Три зозулі з поклоном»</vt:lpstr>
      <vt:lpstr>Лінгвістична сторінка</vt:lpstr>
      <vt:lpstr>Зав‘язь</vt:lpstr>
      <vt:lpstr>Презентация PowerPoint</vt:lpstr>
      <vt:lpstr>Домашнє завдання: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52</cp:revision>
  <dcterms:created xsi:type="dcterms:W3CDTF">2017-11-27T09:21:12Z</dcterms:created>
  <dcterms:modified xsi:type="dcterms:W3CDTF">2017-11-30T05:34:15Z</dcterms:modified>
</cp:coreProperties>
</file>