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938BB-0B5D-4665-8D98-6169F2BB9CF8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FC5E29-85F6-4F3C-8F9B-58951B258DAF}">
      <dgm:prSet phldrT="[Текст]" custT="1"/>
      <dgm:spPr>
        <a:solidFill>
          <a:srgbClr val="FF0000"/>
        </a:solidFill>
      </dgm:spPr>
      <dgm:t>
        <a:bodyPr/>
        <a:lstStyle/>
        <a:p>
          <a:pPr algn="l"/>
          <a:r>
            <a:rPr lang="uk-UA" sz="2400" b="1" dirty="0">
              <a:solidFill>
                <a:srgbClr val="002060"/>
              </a:solidFill>
            </a:rPr>
            <a:t>Біологічна природа гри (Карл </a:t>
          </a:r>
          <a:r>
            <a:rPr lang="uk-UA" sz="2400" b="1" dirty="0" err="1">
              <a:solidFill>
                <a:srgbClr val="002060"/>
              </a:solidFill>
            </a:rPr>
            <a:t>Гроос</a:t>
          </a:r>
          <a:r>
            <a:rPr lang="uk-UA" sz="2400" b="1" dirty="0">
              <a:solidFill>
                <a:srgbClr val="002060"/>
              </a:solidFill>
            </a:rPr>
            <a:t>)</a:t>
          </a:r>
        </a:p>
        <a:p>
          <a:pPr algn="just"/>
          <a:r>
            <a:rPr lang="uk-UA" sz="2200" b="1" dirty="0"/>
            <a:t>На основі порівнянь особливостей ігрової діяльності дітей та інстинктивної діяльності дитинчат тварин психолог доводив, що гра має біологічну природу, є головним змістом життя дитини</a:t>
          </a:r>
          <a:endParaRPr lang="ru-RU" sz="2400" b="1" dirty="0">
            <a:solidFill>
              <a:srgbClr val="002060"/>
            </a:solidFill>
          </a:endParaRPr>
        </a:p>
      </dgm:t>
    </dgm:pt>
    <dgm:pt modelId="{E5F70363-07AB-4E9C-A066-C0AE0CC0F0A4}" type="parTrans" cxnId="{02452640-C358-4624-9619-54235AC88BB0}">
      <dgm:prSet/>
      <dgm:spPr/>
      <dgm:t>
        <a:bodyPr/>
        <a:lstStyle/>
        <a:p>
          <a:endParaRPr lang="ru-RU"/>
        </a:p>
      </dgm:t>
    </dgm:pt>
    <dgm:pt modelId="{1DBF2E52-8435-43BB-88D7-2CB96FC3D560}" type="sibTrans" cxnId="{02452640-C358-4624-9619-54235AC88BB0}">
      <dgm:prSet/>
      <dgm:spPr/>
      <dgm:t>
        <a:bodyPr/>
        <a:lstStyle/>
        <a:p>
          <a:endParaRPr lang="ru-RU"/>
        </a:p>
      </dgm:t>
    </dgm:pt>
    <dgm:pt modelId="{C0DC5FE1-810A-4343-8798-CD207D411C2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2400" b="1" dirty="0">
              <a:solidFill>
                <a:srgbClr val="002060"/>
              </a:solidFill>
            </a:rPr>
            <a:t>Психоаналітична теорія гри (</a:t>
          </a:r>
          <a:r>
            <a:rPr lang="uk-UA" sz="2400" b="1" dirty="0" err="1">
              <a:solidFill>
                <a:srgbClr val="002060"/>
              </a:solidFill>
            </a:rPr>
            <a:t>Зігмунд</a:t>
          </a:r>
          <a:r>
            <a:rPr lang="uk-UA" sz="2400" b="1" dirty="0">
              <a:solidFill>
                <a:srgbClr val="002060"/>
              </a:solidFill>
            </a:rPr>
            <a:t> Фрейд, Альфред Адлер)</a:t>
          </a:r>
        </a:p>
        <a:p>
          <a:r>
            <a:rPr lang="uk-UA" sz="2200" b="1" dirty="0"/>
            <a:t>У межах цієї теорії використання гри розглядається як засіб вираження дитиною інстинктів, бажань, які вона не може реалізувати безпосередньо в житті</a:t>
          </a:r>
          <a:endParaRPr lang="ru-RU" sz="2200" b="1" dirty="0"/>
        </a:p>
      </dgm:t>
    </dgm:pt>
    <dgm:pt modelId="{3862B5BE-9A51-4DD1-8A1F-AC8EFD2A4985}" type="parTrans" cxnId="{0C654273-9C9F-4BEF-B549-BDDC8D2CA348}">
      <dgm:prSet/>
      <dgm:spPr/>
      <dgm:t>
        <a:bodyPr/>
        <a:lstStyle/>
        <a:p>
          <a:endParaRPr lang="ru-RU"/>
        </a:p>
      </dgm:t>
    </dgm:pt>
    <dgm:pt modelId="{60302B24-6314-4682-88AC-7A9FDCB8DDCB}" type="sibTrans" cxnId="{0C654273-9C9F-4BEF-B549-BDDC8D2CA348}">
      <dgm:prSet/>
      <dgm:spPr/>
      <dgm:t>
        <a:bodyPr/>
        <a:lstStyle/>
        <a:p>
          <a:endParaRPr lang="ru-RU"/>
        </a:p>
      </dgm:t>
    </dgm:pt>
    <dgm:pt modelId="{A0A7B0A8-151C-4064-BCF2-BCBDC336317D}">
      <dgm:prSet phldrT="[Текст]" custT="1"/>
      <dgm:spPr>
        <a:solidFill>
          <a:srgbClr val="FF0000"/>
        </a:solidFill>
      </dgm:spPr>
      <dgm:t>
        <a:bodyPr/>
        <a:lstStyle/>
        <a:p>
          <a:pPr algn="l"/>
          <a:r>
            <a:rPr lang="uk-UA" sz="2400" b="1" dirty="0">
              <a:solidFill>
                <a:srgbClr val="002060"/>
              </a:solidFill>
            </a:rPr>
            <a:t>Суспільно – історична природа гри (</a:t>
          </a:r>
          <a:r>
            <a:rPr lang="uk-UA" sz="2400" b="1" dirty="0" err="1">
              <a:solidFill>
                <a:srgbClr val="002060"/>
              </a:solidFill>
            </a:rPr>
            <a:t>Гренвілл</a:t>
          </a:r>
          <a:r>
            <a:rPr lang="uk-UA" sz="2400" b="1" dirty="0">
              <a:solidFill>
                <a:srgbClr val="002060"/>
              </a:solidFill>
            </a:rPr>
            <a:t>-Стенлі </a:t>
          </a:r>
          <a:r>
            <a:rPr lang="uk-UA" sz="2400" b="1" dirty="0" err="1">
              <a:solidFill>
                <a:srgbClr val="002060"/>
              </a:solidFill>
            </a:rPr>
            <a:t>Холл</a:t>
          </a:r>
          <a:r>
            <a:rPr lang="uk-UA" sz="2400" b="1" dirty="0">
              <a:solidFill>
                <a:srgbClr val="002060"/>
              </a:solidFill>
            </a:rPr>
            <a:t>)</a:t>
          </a:r>
          <a:br>
            <a:rPr lang="uk-UA" sz="2400" b="1" dirty="0">
              <a:solidFill>
                <a:srgbClr val="002060"/>
              </a:solidFill>
            </a:rPr>
          </a:br>
          <a:r>
            <a:rPr lang="uk-UA" sz="2400" b="1" dirty="0"/>
            <a:t>Американський психолог доводив, що гра дитини за формою і змістом дублює історію від первіснообщинного ладу до сучасного суспільства</a:t>
          </a:r>
          <a:endParaRPr lang="ru-RU" sz="2400" b="1" dirty="0"/>
        </a:p>
      </dgm:t>
    </dgm:pt>
    <dgm:pt modelId="{D0388C9C-0CA4-4733-97F5-35DD362193C0}" type="parTrans" cxnId="{89A04FA4-03E8-4C2F-8DA1-BD76D4C6D21B}">
      <dgm:prSet/>
      <dgm:spPr/>
      <dgm:t>
        <a:bodyPr/>
        <a:lstStyle/>
        <a:p>
          <a:endParaRPr lang="ru-RU"/>
        </a:p>
      </dgm:t>
    </dgm:pt>
    <dgm:pt modelId="{01D67D22-2DFD-43F4-B674-93FFDF3FC7A6}" type="sibTrans" cxnId="{89A04FA4-03E8-4C2F-8DA1-BD76D4C6D21B}">
      <dgm:prSet/>
      <dgm:spPr/>
      <dgm:t>
        <a:bodyPr/>
        <a:lstStyle/>
        <a:p>
          <a:endParaRPr lang="ru-RU"/>
        </a:p>
      </dgm:t>
    </dgm:pt>
    <dgm:pt modelId="{F85CF1AE-1577-4C27-B4E3-79D8867B296A}" type="pres">
      <dgm:prSet presAssocID="{89E938BB-0B5D-4665-8D98-6169F2BB9C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29350D2-EFAB-4D78-87AA-D8927D6BCFB1}" type="pres">
      <dgm:prSet presAssocID="{89E938BB-0B5D-4665-8D98-6169F2BB9CF8}" presName="Name1" presStyleCnt="0"/>
      <dgm:spPr/>
    </dgm:pt>
    <dgm:pt modelId="{804F75B4-56C0-4E3D-8625-A939B6091369}" type="pres">
      <dgm:prSet presAssocID="{89E938BB-0B5D-4665-8D98-6169F2BB9CF8}" presName="cycle" presStyleCnt="0"/>
      <dgm:spPr/>
    </dgm:pt>
    <dgm:pt modelId="{7EC03D74-7558-489F-89EB-6B5A12C56409}" type="pres">
      <dgm:prSet presAssocID="{89E938BB-0B5D-4665-8D98-6169F2BB9CF8}" presName="srcNode" presStyleLbl="node1" presStyleIdx="0" presStyleCnt="3"/>
      <dgm:spPr/>
    </dgm:pt>
    <dgm:pt modelId="{4A6566EA-AD3C-4916-8974-D863C1E9C855}" type="pres">
      <dgm:prSet presAssocID="{89E938BB-0B5D-4665-8D98-6169F2BB9CF8}" presName="conn" presStyleLbl="parChTrans1D2" presStyleIdx="0" presStyleCnt="1"/>
      <dgm:spPr/>
      <dgm:t>
        <a:bodyPr/>
        <a:lstStyle/>
        <a:p>
          <a:endParaRPr lang="ru-RU"/>
        </a:p>
      </dgm:t>
    </dgm:pt>
    <dgm:pt modelId="{0217E5C8-F197-42B7-9EB8-3352354D4F1A}" type="pres">
      <dgm:prSet presAssocID="{89E938BB-0B5D-4665-8D98-6169F2BB9CF8}" presName="extraNode" presStyleLbl="node1" presStyleIdx="0" presStyleCnt="3"/>
      <dgm:spPr/>
    </dgm:pt>
    <dgm:pt modelId="{F7CFBAD3-0C80-4F3C-87D4-1BE0F422AAF4}" type="pres">
      <dgm:prSet presAssocID="{89E938BB-0B5D-4665-8D98-6169F2BB9CF8}" presName="dstNode" presStyleLbl="node1" presStyleIdx="0" presStyleCnt="3"/>
      <dgm:spPr/>
    </dgm:pt>
    <dgm:pt modelId="{D28EA743-40E4-4622-8CD4-F8496DF90540}" type="pres">
      <dgm:prSet presAssocID="{6AFC5E29-85F6-4F3C-8F9B-58951B258DAF}" presName="text_1" presStyleLbl="node1" presStyleIdx="0" presStyleCnt="3" custScaleY="138776" custLinFactNeighborX="-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414E7-67E2-4FDE-AF98-1FD7D541345B}" type="pres">
      <dgm:prSet presAssocID="{6AFC5E29-85F6-4F3C-8F9B-58951B258DAF}" presName="accent_1" presStyleCnt="0"/>
      <dgm:spPr/>
    </dgm:pt>
    <dgm:pt modelId="{274EB6B5-45F3-4640-86BA-F1B8E0451017}" type="pres">
      <dgm:prSet presAssocID="{6AFC5E29-85F6-4F3C-8F9B-58951B258DAF}" presName="accentRepeatNode" presStyleLbl="solidFgAcc1" presStyleIdx="0" presStyleCnt="3"/>
      <dgm:spPr/>
    </dgm:pt>
    <dgm:pt modelId="{CE4CE377-8CEA-447C-852D-B68BBB8C5261}" type="pres">
      <dgm:prSet presAssocID="{A0A7B0A8-151C-4064-BCF2-BCBDC336317D}" presName="text_2" presStyleLbl="node1" presStyleIdx="1" presStyleCnt="3" custScaleY="138344" custLinFactNeighborX="-1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170CE-4D0B-4F3A-9F2F-7F3028289CB7}" type="pres">
      <dgm:prSet presAssocID="{A0A7B0A8-151C-4064-BCF2-BCBDC336317D}" presName="accent_2" presStyleCnt="0"/>
      <dgm:spPr/>
    </dgm:pt>
    <dgm:pt modelId="{A321EF21-DA54-4D69-9677-D961005B79DD}" type="pres">
      <dgm:prSet presAssocID="{A0A7B0A8-151C-4064-BCF2-BCBDC336317D}" presName="accentRepeatNode" presStyleLbl="solidFgAcc1" presStyleIdx="1" presStyleCnt="3"/>
      <dgm:spPr/>
    </dgm:pt>
    <dgm:pt modelId="{7C61BF9D-EB3D-4EEC-BE4B-2A2F12571F5C}" type="pres">
      <dgm:prSet presAssocID="{C0DC5FE1-810A-4343-8798-CD207D411C2A}" presName="text_3" presStyleLbl="node1" presStyleIdx="2" presStyleCnt="3" custScaleY="134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D241D-F282-4BC1-8A87-08F1FD29DD7D}" type="pres">
      <dgm:prSet presAssocID="{C0DC5FE1-810A-4343-8798-CD207D411C2A}" presName="accent_3" presStyleCnt="0"/>
      <dgm:spPr/>
    </dgm:pt>
    <dgm:pt modelId="{CED576C0-61C3-4962-9F9D-369DC5FFB209}" type="pres">
      <dgm:prSet presAssocID="{C0DC5FE1-810A-4343-8798-CD207D411C2A}" presName="accentRepeatNode" presStyleLbl="solidFgAcc1" presStyleIdx="2" presStyleCnt="3"/>
      <dgm:spPr/>
    </dgm:pt>
  </dgm:ptLst>
  <dgm:cxnLst>
    <dgm:cxn modelId="{226D634E-CA50-483B-B323-B4275742D1E2}" type="presOf" srcId="{89E938BB-0B5D-4665-8D98-6169F2BB9CF8}" destId="{F85CF1AE-1577-4C27-B4E3-79D8867B296A}" srcOrd="0" destOrd="0" presId="urn:microsoft.com/office/officeart/2008/layout/VerticalCurvedList"/>
    <dgm:cxn modelId="{744FA931-6C6C-4BE9-BF2D-9F7825AF541C}" type="presOf" srcId="{1DBF2E52-8435-43BB-88D7-2CB96FC3D560}" destId="{4A6566EA-AD3C-4916-8974-D863C1E9C855}" srcOrd="0" destOrd="0" presId="urn:microsoft.com/office/officeart/2008/layout/VerticalCurvedList"/>
    <dgm:cxn modelId="{A98AC963-0630-48DB-BA43-540D92156FD7}" type="presOf" srcId="{A0A7B0A8-151C-4064-BCF2-BCBDC336317D}" destId="{CE4CE377-8CEA-447C-852D-B68BBB8C5261}" srcOrd="0" destOrd="0" presId="urn:microsoft.com/office/officeart/2008/layout/VerticalCurvedList"/>
    <dgm:cxn modelId="{32A3556E-8383-420F-9632-898EF65BEE50}" type="presOf" srcId="{C0DC5FE1-810A-4343-8798-CD207D411C2A}" destId="{7C61BF9D-EB3D-4EEC-BE4B-2A2F12571F5C}" srcOrd="0" destOrd="0" presId="urn:microsoft.com/office/officeart/2008/layout/VerticalCurvedList"/>
    <dgm:cxn modelId="{89A04FA4-03E8-4C2F-8DA1-BD76D4C6D21B}" srcId="{89E938BB-0B5D-4665-8D98-6169F2BB9CF8}" destId="{A0A7B0A8-151C-4064-BCF2-BCBDC336317D}" srcOrd="1" destOrd="0" parTransId="{D0388C9C-0CA4-4733-97F5-35DD362193C0}" sibTransId="{01D67D22-2DFD-43F4-B674-93FFDF3FC7A6}"/>
    <dgm:cxn modelId="{02452640-C358-4624-9619-54235AC88BB0}" srcId="{89E938BB-0B5D-4665-8D98-6169F2BB9CF8}" destId="{6AFC5E29-85F6-4F3C-8F9B-58951B258DAF}" srcOrd="0" destOrd="0" parTransId="{E5F70363-07AB-4E9C-A066-C0AE0CC0F0A4}" sibTransId="{1DBF2E52-8435-43BB-88D7-2CB96FC3D560}"/>
    <dgm:cxn modelId="{0C654273-9C9F-4BEF-B549-BDDC8D2CA348}" srcId="{89E938BB-0B5D-4665-8D98-6169F2BB9CF8}" destId="{C0DC5FE1-810A-4343-8798-CD207D411C2A}" srcOrd="2" destOrd="0" parTransId="{3862B5BE-9A51-4DD1-8A1F-AC8EFD2A4985}" sibTransId="{60302B24-6314-4682-88AC-7A9FDCB8DDCB}"/>
    <dgm:cxn modelId="{F5876820-03E4-40EC-8EE5-27E7661BABBD}" type="presOf" srcId="{6AFC5E29-85F6-4F3C-8F9B-58951B258DAF}" destId="{D28EA743-40E4-4622-8CD4-F8496DF90540}" srcOrd="0" destOrd="0" presId="urn:microsoft.com/office/officeart/2008/layout/VerticalCurvedList"/>
    <dgm:cxn modelId="{B1305FB9-1977-4737-B6EE-1BA445244776}" type="presParOf" srcId="{F85CF1AE-1577-4C27-B4E3-79D8867B296A}" destId="{129350D2-EFAB-4D78-87AA-D8927D6BCFB1}" srcOrd="0" destOrd="0" presId="urn:microsoft.com/office/officeart/2008/layout/VerticalCurvedList"/>
    <dgm:cxn modelId="{AA4BD153-0D11-4359-99EB-05D2CF02DBAC}" type="presParOf" srcId="{129350D2-EFAB-4D78-87AA-D8927D6BCFB1}" destId="{804F75B4-56C0-4E3D-8625-A939B6091369}" srcOrd="0" destOrd="0" presId="urn:microsoft.com/office/officeart/2008/layout/VerticalCurvedList"/>
    <dgm:cxn modelId="{D995B8A4-D554-41AA-8484-521BB0E365AC}" type="presParOf" srcId="{804F75B4-56C0-4E3D-8625-A939B6091369}" destId="{7EC03D74-7558-489F-89EB-6B5A12C56409}" srcOrd="0" destOrd="0" presId="urn:microsoft.com/office/officeart/2008/layout/VerticalCurvedList"/>
    <dgm:cxn modelId="{17323D38-5183-47F7-8D4D-B1BD6A21458B}" type="presParOf" srcId="{804F75B4-56C0-4E3D-8625-A939B6091369}" destId="{4A6566EA-AD3C-4916-8974-D863C1E9C855}" srcOrd="1" destOrd="0" presId="urn:microsoft.com/office/officeart/2008/layout/VerticalCurvedList"/>
    <dgm:cxn modelId="{7896F3EB-610B-4120-9A67-086FD143E8CB}" type="presParOf" srcId="{804F75B4-56C0-4E3D-8625-A939B6091369}" destId="{0217E5C8-F197-42B7-9EB8-3352354D4F1A}" srcOrd="2" destOrd="0" presId="urn:microsoft.com/office/officeart/2008/layout/VerticalCurvedList"/>
    <dgm:cxn modelId="{A4DA6391-0053-4E42-B64A-FFB53E2D4CF7}" type="presParOf" srcId="{804F75B4-56C0-4E3D-8625-A939B6091369}" destId="{F7CFBAD3-0C80-4F3C-87D4-1BE0F422AAF4}" srcOrd="3" destOrd="0" presId="urn:microsoft.com/office/officeart/2008/layout/VerticalCurvedList"/>
    <dgm:cxn modelId="{A45F8D4A-ECD9-4527-8375-7B5696C412EE}" type="presParOf" srcId="{129350D2-EFAB-4D78-87AA-D8927D6BCFB1}" destId="{D28EA743-40E4-4622-8CD4-F8496DF90540}" srcOrd="1" destOrd="0" presId="urn:microsoft.com/office/officeart/2008/layout/VerticalCurvedList"/>
    <dgm:cxn modelId="{6A1ED44A-1002-4763-AD05-374A63FF015A}" type="presParOf" srcId="{129350D2-EFAB-4D78-87AA-D8927D6BCFB1}" destId="{C97414E7-67E2-4FDE-AF98-1FD7D541345B}" srcOrd="2" destOrd="0" presId="urn:microsoft.com/office/officeart/2008/layout/VerticalCurvedList"/>
    <dgm:cxn modelId="{B3BBECB7-6E91-4878-8F52-BC67941391C7}" type="presParOf" srcId="{C97414E7-67E2-4FDE-AF98-1FD7D541345B}" destId="{274EB6B5-45F3-4640-86BA-F1B8E0451017}" srcOrd="0" destOrd="0" presId="urn:microsoft.com/office/officeart/2008/layout/VerticalCurvedList"/>
    <dgm:cxn modelId="{046EE791-93A0-43E7-A753-C82D4920F5B8}" type="presParOf" srcId="{129350D2-EFAB-4D78-87AA-D8927D6BCFB1}" destId="{CE4CE377-8CEA-447C-852D-B68BBB8C5261}" srcOrd="3" destOrd="0" presId="urn:microsoft.com/office/officeart/2008/layout/VerticalCurvedList"/>
    <dgm:cxn modelId="{053E5AAA-4779-4883-AE81-8584A6C34FA6}" type="presParOf" srcId="{129350D2-EFAB-4D78-87AA-D8927D6BCFB1}" destId="{9DD170CE-4D0B-4F3A-9F2F-7F3028289CB7}" srcOrd="4" destOrd="0" presId="urn:microsoft.com/office/officeart/2008/layout/VerticalCurvedList"/>
    <dgm:cxn modelId="{49D71BB0-2A25-468D-B9A1-108F48B54A9C}" type="presParOf" srcId="{9DD170CE-4D0B-4F3A-9F2F-7F3028289CB7}" destId="{A321EF21-DA54-4D69-9677-D961005B79DD}" srcOrd="0" destOrd="0" presId="urn:microsoft.com/office/officeart/2008/layout/VerticalCurvedList"/>
    <dgm:cxn modelId="{67349DA6-FFB4-43E6-A27C-55F6371C5498}" type="presParOf" srcId="{129350D2-EFAB-4D78-87AA-D8927D6BCFB1}" destId="{7C61BF9D-EB3D-4EEC-BE4B-2A2F12571F5C}" srcOrd="5" destOrd="0" presId="urn:microsoft.com/office/officeart/2008/layout/VerticalCurvedList"/>
    <dgm:cxn modelId="{C1122DA0-DB65-49FC-B9A3-783371B8B34A}" type="presParOf" srcId="{129350D2-EFAB-4D78-87AA-D8927D6BCFB1}" destId="{42FD241D-F282-4BC1-8A87-08F1FD29DD7D}" srcOrd="6" destOrd="0" presId="urn:microsoft.com/office/officeart/2008/layout/VerticalCurvedList"/>
    <dgm:cxn modelId="{93621C2B-7395-4E5B-A9D6-CB396B37C8E2}" type="presParOf" srcId="{42FD241D-F282-4BC1-8A87-08F1FD29DD7D}" destId="{CED576C0-61C3-4962-9F9D-369DC5FFB2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BC97F-EBCE-40E6-AFC2-84D48E7C13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FD83E2-0FE0-4234-9122-7E71276CBA00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3000" b="1" dirty="0">
              <a:solidFill>
                <a:srgbClr val="002060"/>
              </a:solidFill>
            </a:rPr>
            <a:t>За характером ігрових дій ігри поділяються на:</a:t>
          </a:r>
          <a:endParaRPr lang="ru-RU" sz="3000" b="1" dirty="0">
            <a:solidFill>
              <a:srgbClr val="002060"/>
            </a:solidFill>
          </a:endParaRPr>
        </a:p>
      </dgm:t>
    </dgm:pt>
    <dgm:pt modelId="{647EA5C1-17E5-491E-89C6-50E28449895C}" type="parTrans" cxnId="{E40BB5D1-46D4-49B2-87D6-DEB164D41644}">
      <dgm:prSet/>
      <dgm:spPr/>
      <dgm:t>
        <a:bodyPr/>
        <a:lstStyle/>
        <a:p>
          <a:endParaRPr lang="ru-RU"/>
        </a:p>
      </dgm:t>
    </dgm:pt>
    <dgm:pt modelId="{8DEA2AC6-327F-4A5A-8A9E-5B245B092D03}" type="sibTrans" cxnId="{E40BB5D1-46D4-49B2-87D6-DEB164D41644}">
      <dgm:prSet/>
      <dgm:spPr/>
      <dgm:t>
        <a:bodyPr/>
        <a:lstStyle/>
        <a:p>
          <a:endParaRPr lang="ru-RU"/>
        </a:p>
      </dgm:t>
    </dgm:pt>
    <dgm:pt modelId="{0DB80DB9-2F30-459A-9B1D-ABB039CEE3D4}">
      <dgm:prSet phldrT="[Текст]"/>
      <dgm:spPr/>
      <dgm:t>
        <a:bodyPr/>
        <a:lstStyle/>
        <a:p>
          <a:r>
            <a:rPr lang="uk-UA" b="0" dirty="0">
              <a:solidFill>
                <a:srgbClr val="002060"/>
              </a:solidFill>
            </a:rPr>
            <a:t>інтелектуальні</a:t>
          </a:r>
          <a:r>
            <a:rPr lang="uk-UA" dirty="0">
              <a:solidFill>
                <a:srgbClr val="002060"/>
              </a:solidFill>
            </a:rPr>
            <a:t>;</a:t>
          </a:r>
          <a:endParaRPr lang="ru-RU" dirty="0">
            <a:solidFill>
              <a:srgbClr val="002060"/>
            </a:solidFill>
          </a:endParaRPr>
        </a:p>
      </dgm:t>
    </dgm:pt>
    <dgm:pt modelId="{F9108534-AF14-414C-94FA-3A821D250DA3}" type="parTrans" cxnId="{10386C80-3A6D-4F0A-994C-18845EACD428}">
      <dgm:prSet/>
      <dgm:spPr/>
      <dgm:t>
        <a:bodyPr/>
        <a:lstStyle/>
        <a:p>
          <a:endParaRPr lang="ru-RU"/>
        </a:p>
      </dgm:t>
    </dgm:pt>
    <dgm:pt modelId="{B34B5810-59E5-4097-900E-9293A6AFBE28}" type="sibTrans" cxnId="{10386C80-3A6D-4F0A-994C-18845EACD428}">
      <dgm:prSet/>
      <dgm:spPr/>
      <dgm:t>
        <a:bodyPr/>
        <a:lstStyle/>
        <a:p>
          <a:endParaRPr lang="ru-RU"/>
        </a:p>
      </dgm:t>
    </dgm:pt>
    <dgm:pt modelId="{044F8D9F-7A4F-42F7-9216-6D355361BB91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сенсорні</a:t>
          </a:r>
          <a:endParaRPr lang="ru-RU" dirty="0">
            <a:solidFill>
              <a:srgbClr val="002060"/>
            </a:solidFill>
          </a:endParaRPr>
        </a:p>
      </dgm:t>
    </dgm:pt>
    <dgm:pt modelId="{5493F0F1-0647-41A7-84E0-3D771A6CCCD2}" type="parTrans" cxnId="{38C51DF2-69A4-42F6-AB36-1972AFB39DC5}">
      <dgm:prSet/>
      <dgm:spPr/>
      <dgm:t>
        <a:bodyPr/>
        <a:lstStyle/>
        <a:p>
          <a:endParaRPr lang="ru-RU"/>
        </a:p>
      </dgm:t>
    </dgm:pt>
    <dgm:pt modelId="{393AB6C7-4E0D-4CBE-BE43-8AFBFD7EB532}" type="sibTrans" cxnId="{38C51DF2-69A4-42F6-AB36-1972AFB39DC5}">
      <dgm:prSet/>
      <dgm:spPr/>
      <dgm:t>
        <a:bodyPr/>
        <a:lstStyle/>
        <a:p>
          <a:endParaRPr lang="ru-RU"/>
        </a:p>
      </dgm:t>
    </dgm:pt>
    <dgm:pt modelId="{D4E825F8-EB4A-43A8-86A8-DDC8A03BB03F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моторні;</a:t>
          </a:r>
          <a:endParaRPr lang="ru-RU" dirty="0">
            <a:solidFill>
              <a:srgbClr val="002060"/>
            </a:solidFill>
          </a:endParaRPr>
        </a:p>
      </dgm:t>
    </dgm:pt>
    <dgm:pt modelId="{3600F391-4AAA-474D-83FB-12AFDFBEE34F}" type="parTrans" cxnId="{672C892B-B22B-4D57-A6CF-BD1933552EFE}">
      <dgm:prSet/>
      <dgm:spPr/>
      <dgm:t>
        <a:bodyPr/>
        <a:lstStyle/>
        <a:p>
          <a:endParaRPr lang="ru-RU"/>
        </a:p>
      </dgm:t>
    </dgm:pt>
    <dgm:pt modelId="{6D31D862-CAC7-4DFA-85C9-7AD71CDAAFD2}" type="sibTrans" cxnId="{672C892B-B22B-4D57-A6CF-BD1933552EFE}">
      <dgm:prSet/>
      <dgm:spPr/>
      <dgm:t>
        <a:bodyPr/>
        <a:lstStyle/>
        <a:p>
          <a:endParaRPr lang="ru-RU"/>
        </a:p>
      </dgm:t>
    </dgm:pt>
    <dgm:pt modelId="{5159AE40-9EF0-4CB3-AE69-D9832C279AFA}" type="pres">
      <dgm:prSet presAssocID="{3D2BC97F-EBCE-40E6-AFC2-84D48E7C13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74219-E3FC-44F5-BC6E-02437BD4F6B6}" type="pres">
      <dgm:prSet presAssocID="{4CFD83E2-0FE0-4234-9122-7E71276CBA00}" presName="parentText" presStyleLbl="node1" presStyleIdx="0" presStyleCnt="1" custLinFactNeighborX="-38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918DB-F460-46CD-B621-2B7FA88453D8}" type="pres">
      <dgm:prSet presAssocID="{4CFD83E2-0FE0-4234-9122-7E71276CBA0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386C80-3A6D-4F0A-994C-18845EACD428}" srcId="{4CFD83E2-0FE0-4234-9122-7E71276CBA00}" destId="{0DB80DB9-2F30-459A-9B1D-ABB039CEE3D4}" srcOrd="0" destOrd="0" parTransId="{F9108534-AF14-414C-94FA-3A821D250DA3}" sibTransId="{B34B5810-59E5-4097-900E-9293A6AFBE28}"/>
    <dgm:cxn modelId="{3CB9421E-4580-4F65-A8D3-4CD898AE5150}" type="presOf" srcId="{044F8D9F-7A4F-42F7-9216-6D355361BB91}" destId="{CA2918DB-F460-46CD-B621-2B7FA88453D8}" srcOrd="0" destOrd="2" presId="urn:microsoft.com/office/officeart/2005/8/layout/vList2"/>
    <dgm:cxn modelId="{08F92E9B-DD45-4579-B290-4064180F9077}" type="presOf" srcId="{4CFD83E2-0FE0-4234-9122-7E71276CBA00}" destId="{8D974219-E3FC-44F5-BC6E-02437BD4F6B6}" srcOrd="0" destOrd="0" presId="urn:microsoft.com/office/officeart/2005/8/layout/vList2"/>
    <dgm:cxn modelId="{E40BB5D1-46D4-49B2-87D6-DEB164D41644}" srcId="{3D2BC97F-EBCE-40E6-AFC2-84D48E7C1341}" destId="{4CFD83E2-0FE0-4234-9122-7E71276CBA00}" srcOrd="0" destOrd="0" parTransId="{647EA5C1-17E5-491E-89C6-50E28449895C}" sibTransId="{8DEA2AC6-327F-4A5A-8A9E-5B245B092D03}"/>
    <dgm:cxn modelId="{38C51DF2-69A4-42F6-AB36-1972AFB39DC5}" srcId="{4CFD83E2-0FE0-4234-9122-7E71276CBA00}" destId="{044F8D9F-7A4F-42F7-9216-6D355361BB91}" srcOrd="2" destOrd="0" parTransId="{5493F0F1-0647-41A7-84E0-3D771A6CCCD2}" sibTransId="{393AB6C7-4E0D-4CBE-BE43-8AFBFD7EB532}"/>
    <dgm:cxn modelId="{08F3F266-93DC-40E3-831D-1A5D20BE5EA1}" type="presOf" srcId="{0DB80DB9-2F30-459A-9B1D-ABB039CEE3D4}" destId="{CA2918DB-F460-46CD-B621-2B7FA88453D8}" srcOrd="0" destOrd="0" presId="urn:microsoft.com/office/officeart/2005/8/layout/vList2"/>
    <dgm:cxn modelId="{672C892B-B22B-4D57-A6CF-BD1933552EFE}" srcId="{4CFD83E2-0FE0-4234-9122-7E71276CBA00}" destId="{D4E825F8-EB4A-43A8-86A8-DDC8A03BB03F}" srcOrd="1" destOrd="0" parTransId="{3600F391-4AAA-474D-83FB-12AFDFBEE34F}" sibTransId="{6D31D862-CAC7-4DFA-85C9-7AD71CDAAFD2}"/>
    <dgm:cxn modelId="{4B7DAB52-154E-4981-8B78-771BF00C6FF6}" type="presOf" srcId="{D4E825F8-EB4A-43A8-86A8-DDC8A03BB03F}" destId="{CA2918DB-F460-46CD-B621-2B7FA88453D8}" srcOrd="0" destOrd="1" presId="urn:microsoft.com/office/officeart/2005/8/layout/vList2"/>
    <dgm:cxn modelId="{C9D2AE60-05BC-45BE-8695-8ABACE662C80}" type="presOf" srcId="{3D2BC97F-EBCE-40E6-AFC2-84D48E7C1341}" destId="{5159AE40-9EF0-4CB3-AE69-D9832C279AFA}" srcOrd="0" destOrd="0" presId="urn:microsoft.com/office/officeart/2005/8/layout/vList2"/>
    <dgm:cxn modelId="{EEC7EDCF-C017-4159-A3DE-FC7616D2D2CA}" type="presParOf" srcId="{5159AE40-9EF0-4CB3-AE69-D9832C279AFA}" destId="{8D974219-E3FC-44F5-BC6E-02437BD4F6B6}" srcOrd="0" destOrd="0" presId="urn:microsoft.com/office/officeart/2005/8/layout/vList2"/>
    <dgm:cxn modelId="{3B5819F4-3022-43FC-B95A-113CF723BF25}" type="presParOf" srcId="{5159AE40-9EF0-4CB3-AE69-D9832C279AFA}" destId="{CA2918DB-F460-46CD-B621-2B7FA88453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696298-1E83-42C2-894A-77811BD05AE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686FA8-7B23-4726-A103-DC032A64452C}">
      <dgm:prSet phldrT="[Текст]"/>
      <dgm:spPr>
        <a:solidFill>
          <a:srgbClr val="FF0000"/>
        </a:solidFill>
      </dgm:spPr>
      <dgm:t>
        <a:bodyPr/>
        <a:lstStyle/>
        <a:p>
          <a:r>
            <a:rPr lang="uk-UA" b="1" dirty="0">
              <a:solidFill>
                <a:srgbClr val="002060"/>
              </a:solidFill>
            </a:rPr>
            <a:t>Загальні ознаки гри</a:t>
          </a:r>
          <a:endParaRPr lang="ru-RU" b="1" dirty="0">
            <a:solidFill>
              <a:srgbClr val="002060"/>
            </a:solidFill>
          </a:endParaRPr>
        </a:p>
      </dgm:t>
    </dgm:pt>
    <dgm:pt modelId="{48CCD344-6083-4A83-A53F-6171B845BE7C}" type="parTrans" cxnId="{729CB306-647A-4D90-B0AB-83299E3B79C4}">
      <dgm:prSet/>
      <dgm:spPr/>
      <dgm:t>
        <a:bodyPr/>
        <a:lstStyle/>
        <a:p>
          <a:endParaRPr lang="ru-RU"/>
        </a:p>
      </dgm:t>
    </dgm:pt>
    <dgm:pt modelId="{ACC7B1C4-1D97-4EAF-8518-E0C827BFC528}" type="sibTrans" cxnId="{729CB306-647A-4D90-B0AB-83299E3B79C4}">
      <dgm:prSet/>
      <dgm:spPr/>
      <dgm:t>
        <a:bodyPr/>
        <a:lstStyle/>
        <a:p>
          <a:endParaRPr lang="ru-RU"/>
        </a:p>
      </dgm:t>
    </dgm:pt>
    <dgm:pt modelId="{0059F948-4EA2-4050-BC13-EFE799BEB10F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uk-UA" dirty="0">
              <a:solidFill>
                <a:srgbClr val="002060"/>
              </a:solidFill>
            </a:rPr>
            <a:t>цілеспрямованість;</a:t>
          </a:r>
          <a:endParaRPr lang="ru-RU" dirty="0">
            <a:solidFill>
              <a:srgbClr val="002060"/>
            </a:solidFill>
          </a:endParaRPr>
        </a:p>
      </dgm:t>
    </dgm:pt>
    <dgm:pt modelId="{94370BE4-3A55-4540-AE5C-5FAB2F0DAB69}" type="parTrans" cxnId="{4DA80E2A-16A2-4E58-B96B-53B78841BFEA}">
      <dgm:prSet/>
      <dgm:spPr/>
      <dgm:t>
        <a:bodyPr/>
        <a:lstStyle/>
        <a:p>
          <a:endParaRPr lang="ru-RU"/>
        </a:p>
      </dgm:t>
    </dgm:pt>
    <dgm:pt modelId="{709365E5-FD5D-4BF5-A6C7-A79C375D51D3}" type="sibTrans" cxnId="{4DA80E2A-16A2-4E58-B96B-53B78841BFEA}">
      <dgm:prSet/>
      <dgm:spPr/>
      <dgm:t>
        <a:bodyPr/>
        <a:lstStyle/>
        <a:p>
          <a:endParaRPr lang="ru-RU"/>
        </a:p>
      </dgm:t>
    </dgm:pt>
    <dgm:pt modelId="{198D344F-759E-4F28-A9E9-576A614090EC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uk-UA" dirty="0">
              <a:solidFill>
                <a:srgbClr val="002060"/>
              </a:solidFill>
            </a:rPr>
            <a:t>усвідомленість;</a:t>
          </a:r>
          <a:endParaRPr lang="ru-RU" dirty="0">
            <a:solidFill>
              <a:srgbClr val="002060"/>
            </a:solidFill>
          </a:endParaRPr>
        </a:p>
      </dgm:t>
    </dgm:pt>
    <dgm:pt modelId="{87D543DF-32B6-44B3-AD35-16F384ABA950}" type="parTrans" cxnId="{6BB9DA88-94F8-445B-977D-D5C956F126C3}">
      <dgm:prSet/>
      <dgm:spPr/>
      <dgm:t>
        <a:bodyPr/>
        <a:lstStyle/>
        <a:p>
          <a:endParaRPr lang="ru-RU"/>
        </a:p>
      </dgm:t>
    </dgm:pt>
    <dgm:pt modelId="{C2A594A6-8F49-4EFD-9B02-1CD9A9F9DC4D}" type="sibTrans" cxnId="{6BB9DA88-94F8-445B-977D-D5C956F126C3}">
      <dgm:prSet/>
      <dgm:spPr/>
      <dgm:t>
        <a:bodyPr/>
        <a:lstStyle/>
        <a:p>
          <a:endParaRPr lang="ru-RU"/>
        </a:p>
      </dgm:t>
    </dgm:pt>
    <dgm:pt modelId="{D175C590-1A11-49AE-91E6-28553FA5A46E}">
      <dgm:prSet phldrT="[Текст]"/>
      <dgm:spPr>
        <a:solidFill>
          <a:srgbClr val="FF0000"/>
        </a:solidFill>
      </dgm:spPr>
      <dgm:t>
        <a:bodyPr/>
        <a:lstStyle/>
        <a:p>
          <a:r>
            <a:rPr lang="uk-UA" b="1" dirty="0">
              <a:solidFill>
                <a:srgbClr val="002060"/>
              </a:solidFill>
            </a:rPr>
            <a:t>Специфічні ознаки гри</a:t>
          </a:r>
          <a:endParaRPr lang="ru-RU" b="1" dirty="0">
            <a:solidFill>
              <a:srgbClr val="002060"/>
            </a:solidFill>
          </a:endParaRPr>
        </a:p>
      </dgm:t>
    </dgm:pt>
    <dgm:pt modelId="{B753E772-BDA7-4A7D-BF7F-CBDFAEF2324A}" type="parTrans" cxnId="{C7FD8040-8D46-4F1E-A031-6900D61F71B9}">
      <dgm:prSet/>
      <dgm:spPr/>
      <dgm:t>
        <a:bodyPr/>
        <a:lstStyle/>
        <a:p>
          <a:endParaRPr lang="ru-RU"/>
        </a:p>
      </dgm:t>
    </dgm:pt>
    <dgm:pt modelId="{09717AE0-0576-4BD7-88CC-D7FB6344E07D}" type="sibTrans" cxnId="{C7FD8040-8D46-4F1E-A031-6900D61F71B9}">
      <dgm:prSet/>
      <dgm:spPr/>
      <dgm:t>
        <a:bodyPr/>
        <a:lstStyle/>
        <a:p>
          <a:endParaRPr lang="ru-RU"/>
        </a:p>
      </dgm:t>
    </dgm:pt>
    <dgm:pt modelId="{4D0705AD-747B-4360-8C04-0478C162C16B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uk-UA" dirty="0">
              <a:solidFill>
                <a:srgbClr val="002060"/>
              </a:solidFill>
            </a:rPr>
            <a:t>активна участь</a:t>
          </a:r>
          <a:endParaRPr lang="ru-RU" dirty="0">
            <a:solidFill>
              <a:srgbClr val="002060"/>
            </a:solidFill>
          </a:endParaRPr>
        </a:p>
      </dgm:t>
    </dgm:pt>
    <dgm:pt modelId="{FF4C7CD0-C8CB-4448-90A7-EB6F9C62B622}" type="parTrans" cxnId="{0B209A95-34A6-43AE-983E-C4B8DD7F2D87}">
      <dgm:prSet/>
      <dgm:spPr/>
      <dgm:t>
        <a:bodyPr/>
        <a:lstStyle/>
        <a:p>
          <a:endParaRPr lang="ru-RU"/>
        </a:p>
      </dgm:t>
    </dgm:pt>
    <dgm:pt modelId="{7B6D2BD1-9FDE-4414-BCBC-888B7FB7A417}" type="sibTrans" cxnId="{0B209A95-34A6-43AE-983E-C4B8DD7F2D87}">
      <dgm:prSet/>
      <dgm:spPr/>
      <dgm:t>
        <a:bodyPr/>
        <a:lstStyle/>
        <a:p>
          <a:endParaRPr lang="ru-RU"/>
        </a:p>
      </dgm:t>
    </dgm:pt>
    <dgm:pt modelId="{7CBA3494-5913-4038-88AA-2B1D27AC4C38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uk-UA" b="0" dirty="0">
              <a:solidFill>
                <a:srgbClr val="002060"/>
              </a:solidFill>
            </a:rPr>
            <a:t>свобода і самостійність;</a:t>
          </a:r>
          <a:endParaRPr lang="ru-RU" b="0" dirty="0">
            <a:solidFill>
              <a:srgbClr val="002060"/>
            </a:solidFill>
          </a:endParaRPr>
        </a:p>
      </dgm:t>
    </dgm:pt>
    <dgm:pt modelId="{6522F94A-97EA-404B-BBAD-F1D527E47F3B}" type="sibTrans" cxnId="{6130E143-ABB6-4BC2-8C51-D766680BEA73}">
      <dgm:prSet/>
      <dgm:spPr/>
      <dgm:t>
        <a:bodyPr/>
        <a:lstStyle/>
        <a:p>
          <a:endParaRPr lang="ru-RU"/>
        </a:p>
      </dgm:t>
    </dgm:pt>
    <dgm:pt modelId="{9DEDCB7B-3CC6-4BAC-8740-272224131989}" type="parTrans" cxnId="{6130E143-ABB6-4BC2-8C51-D766680BEA73}">
      <dgm:prSet/>
      <dgm:spPr/>
      <dgm:t>
        <a:bodyPr/>
        <a:lstStyle/>
        <a:p>
          <a:endParaRPr lang="ru-RU"/>
        </a:p>
      </dgm:t>
    </dgm:pt>
    <dgm:pt modelId="{5F1B3BE8-EE29-4153-BC97-4FF12F682EDB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uk-UA" b="0" dirty="0">
              <a:solidFill>
                <a:srgbClr val="002060"/>
              </a:solidFill>
            </a:rPr>
            <a:t>самоорганізація;</a:t>
          </a:r>
          <a:endParaRPr lang="ru-RU" b="0" dirty="0">
            <a:solidFill>
              <a:srgbClr val="002060"/>
            </a:solidFill>
          </a:endParaRPr>
        </a:p>
      </dgm:t>
    </dgm:pt>
    <dgm:pt modelId="{F305E62B-F1B0-4D42-A836-FE745278D259}" type="sibTrans" cxnId="{6B5C39F0-3668-48E3-BEFD-7E7B52DBBCCC}">
      <dgm:prSet/>
      <dgm:spPr/>
      <dgm:t>
        <a:bodyPr/>
        <a:lstStyle/>
        <a:p>
          <a:endParaRPr lang="ru-RU"/>
        </a:p>
      </dgm:t>
    </dgm:pt>
    <dgm:pt modelId="{68B1B75F-326B-4014-9B2A-477476F76BCD}" type="parTrans" cxnId="{6B5C39F0-3668-48E3-BEFD-7E7B52DBBCCC}">
      <dgm:prSet/>
      <dgm:spPr/>
      <dgm:t>
        <a:bodyPr/>
        <a:lstStyle/>
        <a:p>
          <a:endParaRPr lang="ru-RU"/>
        </a:p>
      </dgm:t>
    </dgm:pt>
    <dgm:pt modelId="{AE4C0FF8-0386-4F89-91E7-652EE54D790C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uk-UA" b="0" dirty="0">
              <a:solidFill>
                <a:srgbClr val="002060"/>
              </a:solidFill>
            </a:rPr>
            <a:t>наявність творчої основи;</a:t>
          </a:r>
          <a:endParaRPr lang="ru-RU" b="0" dirty="0">
            <a:solidFill>
              <a:srgbClr val="002060"/>
            </a:solidFill>
          </a:endParaRPr>
        </a:p>
      </dgm:t>
    </dgm:pt>
    <dgm:pt modelId="{5D2D555E-AD08-491D-8DBD-C23B7BAF1861}" type="sibTrans" cxnId="{4E88EF0F-81E3-4919-80C8-9D560A9DC715}">
      <dgm:prSet/>
      <dgm:spPr/>
      <dgm:t>
        <a:bodyPr/>
        <a:lstStyle/>
        <a:p>
          <a:endParaRPr lang="ru-RU"/>
        </a:p>
      </dgm:t>
    </dgm:pt>
    <dgm:pt modelId="{019278BD-FD19-4477-BED7-E96F65C2438E}" type="parTrans" cxnId="{4E88EF0F-81E3-4919-80C8-9D560A9DC715}">
      <dgm:prSet/>
      <dgm:spPr/>
      <dgm:t>
        <a:bodyPr/>
        <a:lstStyle/>
        <a:p>
          <a:endParaRPr lang="ru-RU"/>
        </a:p>
      </dgm:t>
    </dgm:pt>
    <dgm:pt modelId="{11CD8405-B0D0-4275-BBCA-2F1B82034863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uk-UA" b="0" dirty="0">
              <a:solidFill>
                <a:srgbClr val="002060"/>
              </a:solidFill>
            </a:rPr>
            <a:t>почуття радості й задоволення</a:t>
          </a:r>
          <a:endParaRPr lang="ru-RU" b="0" dirty="0">
            <a:solidFill>
              <a:srgbClr val="002060"/>
            </a:solidFill>
          </a:endParaRPr>
        </a:p>
      </dgm:t>
    </dgm:pt>
    <dgm:pt modelId="{943DB493-97CD-4020-82AC-C52208C6B986}" type="sibTrans" cxnId="{33BE722D-75E6-4C0F-9346-2DF8B134D231}">
      <dgm:prSet/>
      <dgm:spPr/>
      <dgm:t>
        <a:bodyPr/>
        <a:lstStyle/>
        <a:p>
          <a:endParaRPr lang="ru-RU"/>
        </a:p>
      </dgm:t>
    </dgm:pt>
    <dgm:pt modelId="{A5D31779-93DA-4F6D-A58A-33DA7C017D88}" type="parTrans" cxnId="{33BE722D-75E6-4C0F-9346-2DF8B134D231}">
      <dgm:prSet/>
      <dgm:spPr/>
      <dgm:t>
        <a:bodyPr/>
        <a:lstStyle/>
        <a:p>
          <a:endParaRPr lang="ru-RU"/>
        </a:p>
      </dgm:t>
    </dgm:pt>
    <dgm:pt modelId="{EC231A69-EC16-4DB3-8FE8-D2D02CC56EC0}" type="pres">
      <dgm:prSet presAssocID="{DE696298-1E83-42C2-894A-77811BD05A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10C561-2EBE-4771-9273-D3C29A5B62B0}" type="pres">
      <dgm:prSet presAssocID="{FC686FA8-7B23-4726-A103-DC032A64452C}" presName="composite" presStyleCnt="0"/>
      <dgm:spPr/>
    </dgm:pt>
    <dgm:pt modelId="{8F38AAEA-BDD6-4DDA-8A9B-7EF802E9EFD2}" type="pres">
      <dgm:prSet presAssocID="{FC686FA8-7B23-4726-A103-DC032A64452C}" presName="parTx" presStyleLbl="alignNode1" presStyleIdx="0" presStyleCnt="2" custLinFactNeighborX="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7F539-EC86-4A3E-A817-E5CD18C025F9}" type="pres">
      <dgm:prSet presAssocID="{FC686FA8-7B23-4726-A103-DC032A64452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F0782-A3B1-4196-9ED1-C96E56E0DAF4}" type="pres">
      <dgm:prSet presAssocID="{ACC7B1C4-1D97-4EAF-8518-E0C827BFC528}" presName="space" presStyleCnt="0"/>
      <dgm:spPr/>
    </dgm:pt>
    <dgm:pt modelId="{8A076CC9-DCAD-460C-A8D0-CEAD684C69B3}" type="pres">
      <dgm:prSet presAssocID="{D175C590-1A11-49AE-91E6-28553FA5A46E}" presName="composite" presStyleCnt="0"/>
      <dgm:spPr/>
    </dgm:pt>
    <dgm:pt modelId="{AA4E7206-E93A-42E5-AE63-2C1E213D52EA}" type="pres">
      <dgm:prSet presAssocID="{D175C590-1A11-49AE-91E6-28553FA5A46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09BA1-C26A-45F4-BF7D-BD0E75948EE2}" type="pres">
      <dgm:prSet presAssocID="{D175C590-1A11-49AE-91E6-28553FA5A46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ED5B6C-6487-49AC-BBE1-2B58A31F43CF}" type="presOf" srcId="{5F1B3BE8-EE29-4153-BC97-4FF12F682EDB}" destId="{66209BA1-C26A-45F4-BF7D-BD0E75948EE2}" srcOrd="0" destOrd="1" presId="urn:microsoft.com/office/officeart/2005/8/layout/hList1"/>
    <dgm:cxn modelId="{6F945B12-8C02-43AF-A485-342FECFA773B}" type="presOf" srcId="{198D344F-759E-4F28-A9E9-576A614090EC}" destId="{13F7F539-EC86-4A3E-A817-E5CD18C025F9}" srcOrd="0" destOrd="1" presId="urn:microsoft.com/office/officeart/2005/8/layout/hList1"/>
    <dgm:cxn modelId="{639C1539-B472-4E2A-B88B-2DD98E902B9B}" type="presOf" srcId="{AE4C0FF8-0386-4F89-91E7-652EE54D790C}" destId="{66209BA1-C26A-45F4-BF7D-BD0E75948EE2}" srcOrd="0" destOrd="2" presId="urn:microsoft.com/office/officeart/2005/8/layout/hList1"/>
    <dgm:cxn modelId="{358EB5A0-9D33-4838-87CB-AD091C8B5E90}" type="presOf" srcId="{FC686FA8-7B23-4726-A103-DC032A64452C}" destId="{8F38AAEA-BDD6-4DDA-8A9B-7EF802E9EFD2}" srcOrd="0" destOrd="0" presId="urn:microsoft.com/office/officeart/2005/8/layout/hList1"/>
    <dgm:cxn modelId="{4E88EF0F-81E3-4919-80C8-9D560A9DC715}" srcId="{D175C590-1A11-49AE-91E6-28553FA5A46E}" destId="{AE4C0FF8-0386-4F89-91E7-652EE54D790C}" srcOrd="2" destOrd="0" parTransId="{019278BD-FD19-4477-BED7-E96F65C2438E}" sibTransId="{5D2D555E-AD08-491D-8DBD-C23B7BAF1861}"/>
    <dgm:cxn modelId="{6BB9DA88-94F8-445B-977D-D5C956F126C3}" srcId="{FC686FA8-7B23-4726-A103-DC032A64452C}" destId="{198D344F-759E-4F28-A9E9-576A614090EC}" srcOrd="1" destOrd="0" parTransId="{87D543DF-32B6-44B3-AD35-16F384ABA950}" sibTransId="{C2A594A6-8F49-4EFD-9B02-1CD9A9F9DC4D}"/>
    <dgm:cxn modelId="{729CB306-647A-4D90-B0AB-83299E3B79C4}" srcId="{DE696298-1E83-42C2-894A-77811BD05AE2}" destId="{FC686FA8-7B23-4726-A103-DC032A64452C}" srcOrd="0" destOrd="0" parTransId="{48CCD344-6083-4A83-A53F-6171B845BE7C}" sibTransId="{ACC7B1C4-1D97-4EAF-8518-E0C827BFC528}"/>
    <dgm:cxn modelId="{A23CBF1B-6E95-48BD-8C98-19E9A6633C09}" type="presOf" srcId="{0059F948-4EA2-4050-BC13-EFE799BEB10F}" destId="{13F7F539-EC86-4A3E-A817-E5CD18C025F9}" srcOrd="0" destOrd="0" presId="urn:microsoft.com/office/officeart/2005/8/layout/hList1"/>
    <dgm:cxn modelId="{C7FD8040-8D46-4F1E-A031-6900D61F71B9}" srcId="{DE696298-1E83-42C2-894A-77811BD05AE2}" destId="{D175C590-1A11-49AE-91E6-28553FA5A46E}" srcOrd="1" destOrd="0" parTransId="{B753E772-BDA7-4A7D-BF7F-CBDFAEF2324A}" sibTransId="{09717AE0-0576-4BD7-88CC-D7FB6344E07D}"/>
    <dgm:cxn modelId="{3C453516-B15B-4F5D-95C0-A5A677306062}" type="presOf" srcId="{DE696298-1E83-42C2-894A-77811BD05AE2}" destId="{EC231A69-EC16-4DB3-8FE8-D2D02CC56EC0}" srcOrd="0" destOrd="0" presId="urn:microsoft.com/office/officeart/2005/8/layout/hList1"/>
    <dgm:cxn modelId="{DD9B845D-C4D5-42BF-9CA5-2B0CAC6C126B}" type="presOf" srcId="{4D0705AD-747B-4360-8C04-0478C162C16B}" destId="{13F7F539-EC86-4A3E-A817-E5CD18C025F9}" srcOrd="0" destOrd="2" presId="urn:microsoft.com/office/officeart/2005/8/layout/hList1"/>
    <dgm:cxn modelId="{6B5C39F0-3668-48E3-BEFD-7E7B52DBBCCC}" srcId="{D175C590-1A11-49AE-91E6-28553FA5A46E}" destId="{5F1B3BE8-EE29-4153-BC97-4FF12F682EDB}" srcOrd="1" destOrd="0" parTransId="{68B1B75F-326B-4014-9B2A-477476F76BCD}" sibTransId="{F305E62B-F1B0-4D42-A836-FE745278D259}"/>
    <dgm:cxn modelId="{190740F3-A12C-487B-AB05-CC7530478F67}" type="presOf" srcId="{11CD8405-B0D0-4275-BBCA-2F1B82034863}" destId="{66209BA1-C26A-45F4-BF7D-BD0E75948EE2}" srcOrd="0" destOrd="3" presId="urn:microsoft.com/office/officeart/2005/8/layout/hList1"/>
    <dgm:cxn modelId="{0B209A95-34A6-43AE-983E-C4B8DD7F2D87}" srcId="{FC686FA8-7B23-4726-A103-DC032A64452C}" destId="{4D0705AD-747B-4360-8C04-0478C162C16B}" srcOrd="2" destOrd="0" parTransId="{FF4C7CD0-C8CB-4448-90A7-EB6F9C62B622}" sibTransId="{7B6D2BD1-9FDE-4414-BCBC-888B7FB7A417}"/>
    <dgm:cxn modelId="{6130E143-ABB6-4BC2-8C51-D766680BEA73}" srcId="{D175C590-1A11-49AE-91E6-28553FA5A46E}" destId="{7CBA3494-5913-4038-88AA-2B1D27AC4C38}" srcOrd="0" destOrd="0" parTransId="{9DEDCB7B-3CC6-4BAC-8740-272224131989}" sibTransId="{6522F94A-97EA-404B-BBAD-F1D527E47F3B}"/>
    <dgm:cxn modelId="{66450C76-76ED-4564-A386-3338EC8F8532}" type="presOf" srcId="{7CBA3494-5913-4038-88AA-2B1D27AC4C38}" destId="{66209BA1-C26A-45F4-BF7D-BD0E75948EE2}" srcOrd="0" destOrd="0" presId="urn:microsoft.com/office/officeart/2005/8/layout/hList1"/>
    <dgm:cxn modelId="{F8C5EC87-5263-4382-A93E-97C9E84FB94F}" type="presOf" srcId="{D175C590-1A11-49AE-91E6-28553FA5A46E}" destId="{AA4E7206-E93A-42E5-AE63-2C1E213D52EA}" srcOrd="0" destOrd="0" presId="urn:microsoft.com/office/officeart/2005/8/layout/hList1"/>
    <dgm:cxn modelId="{33BE722D-75E6-4C0F-9346-2DF8B134D231}" srcId="{D175C590-1A11-49AE-91E6-28553FA5A46E}" destId="{11CD8405-B0D0-4275-BBCA-2F1B82034863}" srcOrd="3" destOrd="0" parTransId="{A5D31779-93DA-4F6D-A58A-33DA7C017D88}" sibTransId="{943DB493-97CD-4020-82AC-C52208C6B986}"/>
    <dgm:cxn modelId="{4DA80E2A-16A2-4E58-B96B-53B78841BFEA}" srcId="{FC686FA8-7B23-4726-A103-DC032A64452C}" destId="{0059F948-4EA2-4050-BC13-EFE799BEB10F}" srcOrd="0" destOrd="0" parTransId="{94370BE4-3A55-4540-AE5C-5FAB2F0DAB69}" sibTransId="{709365E5-FD5D-4BF5-A6C7-A79C375D51D3}"/>
    <dgm:cxn modelId="{D7C5EA9F-FA40-4E20-88FC-3F598F83B336}" type="presParOf" srcId="{EC231A69-EC16-4DB3-8FE8-D2D02CC56EC0}" destId="{1710C561-2EBE-4771-9273-D3C29A5B62B0}" srcOrd="0" destOrd="0" presId="urn:microsoft.com/office/officeart/2005/8/layout/hList1"/>
    <dgm:cxn modelId="{DB5EEB96-4E98-49C4-8C98-3D84989D0DDD}" type="presParOf" srcId="{1710C561-2EBE-4771-9273-D3C29A5B62B0}" destId="{8F38AAEA-BDD6-4DDA-8A9B-7EF802E9EFD2}" srcOrd="0" destOrd="0" presId="urn:microsoft.com/office/officeart/2005/8/layout/hList1"/>
    <dgm:cxn modelId="{6E5C23F6-0015-48D7-BBD6-375E72F723AE}" type="presParOf" srcId="{1710C561-2EBE-4771-9273-D3C29A5B62B0}" destId="{13F7F539-EC86-4A3E-A817-E5CD18C025F9}" srcOrd="1" destOrd="0" presId="urn:microsoft.com/office/officeart/2005/8/layout/hList1"/>
    <dgm:cxn modelId="{C9378370-FA45-4EC7-9972-292877B0209B}" type="presParOf" srcId="{EC231A69-EC16-4DB3-8FE8-D2D02CC56EC0}" destId="{8D7F0782-A3B1-4196-9ED1-C96E56E0DAF4}" srcOrd="1" destOrd="0" presId="urn:microsoft.com/office/officeart/2005/8/layout/hList1"/>
    <dgm:cxn modelId="{0770D4C4-6402-4726-A389-69D1CC319F8F}" type="presParOf" srcId="{EC231A69-EC16-4DB3-8FE8-D2D02CC56EC0}" destId="{8A076CC9-DCAD-460C-A8D0-CEAD684C69B3}" srcOrd="2" destOrd="0" presId="urn:microsoft.com/office/officeart/2005/8/layout/hList1"/>
    <dgm:cxn modelId="{66034E7F-70BA-40F3-A5B3-310DCE5A3760}" type="presParOf" srcId="{8A076CC9-DCAD-460C-A8D0-CEAD684C69B3}" destId="{AA4E7206-E93A-42E5-AE63-2C1E213D52EA}" srcOrd="0" destOrd="0" presId="urn:microsoft.com/office/officeart/2005/8/layout/hList1"/>
    <dgm:cxn modelId="{24BD5494-A2B9-4F3E-9ACB-B94917F32F68}" type="presParOf" srcId="{8A076CC9-DCAD-460C-A8D0-CEAD684C69B3}" destId="{66209BA1-C26A-45F4-BF7D-BD0E75948E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566EA-AD3C-4916-8974-D863C1E9C855}">
      <dsp:nvSpPr>
        <dsp:cNvPr id="0" name=""/>
        <dsp:cNvSpPr/>
      </dsp:nvSpPr>
      <dsp:spPr>
        <a:xfrm>
          <a:off x="-7297936" y="-1116016"/>
          <a:ext cx="8689102" cy="8689102"/>
        </a:xfrm>
        <a:prstGeom prst="blockArc">
          <a:avLst>
            <a:gd name="adj1" fmla="val 18900000"/>
            <a:gd name="adj2" fmla="val 2700000"/>
            <a:gd name="adj3" fmla="val 24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EA743-40E4-4622-8CD4-F8496DF90540}">
      <dsp:nvSpPr>
        <dsp:cNvPr id="0" name=""/>
        <dsp:cNvSpPr/>
      </dsp:nvSpPr>
      <dsp:spPr>
        <a:xfrm>
          <a:off x="884196" y="395327"/>
          <a:ext cx="8791696" cy="1792172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50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002060"/>
              </a:solidFill>
            </a:rPr>
            <a:t>Біологічна природа гри (Карл </a:t>
          </a:r>
          <a:r>
            <a:rPr lang="uk-UA" sz="2400" b="1" kern="1200" dirty="0" err="1">
              <a:solidFill>
                <a:srgbClr val="002060"/>
              </a:solidFill>
            </a:rPr>
            <a:t>Гроос</a:t>
          </a:r>
          <a:r>
            <a:rPr lang="uk-UA" sz="2400" b="1" kern="1200" dirty="0">
              <a:solidFill>
                <a:srgbClr val="002060"/>
              </a:solidFill>
            </a:rPr>
            <a:t>)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/>
            <a:t>На основі порівнянь особливостей ігрової діяльності дітей та інстинктивної діяльності дитинчат тварин психолог доводив, що гра має біологічну природу, є головним змістом життя дитини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884196" y="395327"/>
        <a:ext cx="8791696" cy="1792172"/>
      </dsp:txXfrm>
    </dsp:sp>
    <dsp:sp modelId="{274EB6B5-45F3-4640-86BA-F1B8E0451017}">
      <dsp:nvSpPr>
        <dsp:cNvPr id="0" name=""/>
        <dsp:cNvSpPr/>
      </dsp:nvSpPr>
      <dsp:spPr>
        <a:xfrm>
          <a:off x="89107" y="484280"/>
          <a:ext cx="1614267" cy="1614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CE377-8CEA-447C-852D-B68BBB8C5261}">
      <dsp:nvSpPr>
        <dsp:cNvPr id="0" name=""/>
        <dsp:cNvSpPr/>
      </dsp:nvSpPr>
      <dsp:spPr>
        <a:xfrm>
          <a:off x="1281865" y="2335238"/>
          <a:ext cx="8322267" cy="1786593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50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002060"/>
              </a:solidFill>
            </a:rPr>
            <a:t>Суспільно – історична природа гри (</a:t>
          </a:r>
          <a:r>
            <a:rPr lang="uk-UA" sz="2400" b="1" kern="1200" dirty="0" err="1">
              <a:solidFill>
                <a:srgbClr val="002060"/>
              </a:solidFill>
            </a:rPr>
            <a:t>Гренвілл</a:t>
          </a:r>
          <a:r>
            <a:rPr lang="uk-UA" sz="2400" b="1" kern="1200" dirty="0">
              <a:solidFill>
                <a:srgbClr val="002060"/>
              </a:solidFill>
            </a:rPr>
            <a:t>-Стенлі </a:t>
          </a:r>
          <a:r>
            <a:rPr lang="uk-UA" sz="2400" b="1" kern="1200" dirty="0" err="1">
              <a:solidFill>
                <a:srgbClr val="002060"/>
              </a:solidFill>
            </a:rPr>
            <a:t>Холл</a:t>
          </a:r>
          <a:r>
            <a:rPr lang="uk-UA" sz="2400" b="1" kern="1200" dirty="0">
              <a:solidFill>
                <a:srgbClr val="002060"/>
              </a:solidFill>
            </a:rPr>
            <a:t>)</a:t>
          </a:r>
          <a:br>
            <a:rPr lang="uk-UA" sz="2400" b="1" kern="1200" dirty="0">
              <a:solidFill>
                <a:srgbClr val="002060"/>
              </a:solidFill>
            </a:rPr>
          </a:br>
          <a:r>
            <a:rPr lang="uk-UA" sz="2400" b="1" kern="1200" dirty="0"/>
            <a:t>Американський психолог доводив, що гра дитини за формою і змістом дублює історію від первіснообщинного ладу до сучасного суспільства</a:t>
          </a:r>
          <a:endParaRPr lang="ru-RU" sz="2400" b="1" kern="1200" dirty="0"/>
        </a:p>
      </dsp:txBody>
      <dsp:txXfrm>
        <a:off x="1281865" y="2335238"/>
        <a:ext cx="8322267" cy="1786593"/>
      </dsp:txXfrm>
    </dsp:sp>
    <dsp:sp modelId="{A321EF21-DA54-4D69-9677-D961005B79DD}">
      <dsp:nvSpPr>
        <dsp:cNvPr id="0" name=""/>
        <dsp:cNvSpPr/>
      </dsp:nvSpPr>
      <dsp:spPr>
        <a:xfrm>
          <a:off x="558536" y="2421401"/>
          <a:ext cx="1614267" cy="1614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1BF9D-EB3D-4EEC-BE4B-2A2F12571F5C}">
      <dsp:nvSpPr>
        <dsp:cNvPr id="0" name=""/>
        <dsp:cNvSpPr/>
      </dsp:nvSpPr>
      <dsp:spPr>
        <a:xfrm>
          <a:off x="896241" y="4296269"/>
          <a:ext cx="8791696" cy="1738772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50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002060"/>
              </a:solidFill>
            </a:rPr>
            <a:t>Психоаналітична теорія гри (</a:t>
          </a:r>
          <a:r>
            <a:rPr lang="uk-UA" sz="2400" b="1" kern="1200" dirty="0" err="1">
              <a:solidFill>
                <a:srgbClr val="002060"/>
              </a:solidFill>
            </a:rPr>
            <a:t>Зігмунд</a:t>
          </a:r>
          <a:r>
            <a:rPr lang="uk-UA" sz="2400" b="1" kern="1200" dirty="0">
              <a:solidFill>
                <a:srgbClr val="002060"/>
              </a:solidFill>
            </a:rPr>
            <a:t> Фрейд, Альфред Адлер)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/>
            <a:t>У межах цієї теорії використання гри розглядається як засіб вираження дитиною інстинктів, бажань, які вона не може реалізувати безпосередньо в житті</a:t>
          </a:r>
          <a:endParaRPr lang="ru-RU" sz="2200" b="1" kern="1200" dirty="0"/>
        </a:p>
      </dsp:txBody>
      <dsp:txXfrm>
        <a:off x="896241" y="4296269"/>
        <a:ext cx="8791696" cy="1738772"/>
      </dsp:txXfrm>
    </dsp:sp>
    <dsp:sp modelId="{CED576C0-61C3-4962-9F9D-369DC5FFB209}">
      <dsp:nvSpPr>
        <dsp:cNvPr id="0" name=""/>
        <dsp:cNvSpPr/>
      </dsp:nvSpPr>
      <dsp:spPr>
        <a:xfrm>
          <a:off x="89107" y="4358522"/>
          <a:ext cx="1614267" cy="1614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74219-E3FC-44F5-BC6E-02437BD4F6B6}">
      <dsp:nvSpPr>
        <dsp:cNvPr id="0" name=""/>
        <dsp:cNvSpPr/>
      </dsp:nvSpPr>
      <dsp:spPr>
        <a:xfrm>
          <a:off x="0" y="831078"/>
          <a:ext cx="10353823" cy="121680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>
              <a:solidFill>
                <a:srgbClr val="002060"/>
              </a:solidFill>
            </a:rPr>
            <a:t>За характером ігрових дій ігри поділяються на:</a:t>
          </a:r>
          <a:endParaRPr lang="ru-RU" sz="3000" b="1" kern="1200" dirty="0">
            <a:solidFill>
              <a:srgbClr val="002060"/>
            </a:solidFill>
          </a:endParaRPr>
        </a:p>
      </dsp:txBody>
      <dsp:txXfrm>
        <a:off x="59399" y="890477"/>
        <a:ext cx="10235025" cy="1098002"/>
      </dsp:txXfrm>
    </dsp:sp>
    <dsp:sp modelId="{CA2918DB-F460-46CD-B621-2B7FA88453D8}">
      <dsp:nvSpPr>
        <dsp:cNvPr id="0" name=""/>
        <dsp:cNvSpPr/>
      </dsp:nvSpPr>
      <dsp:spPr>
        <a:xfrm>
          <a:off x="0" y="2047879"/>
          <a:ext cx="10353823" cy="262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734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5100" b="0" kern="1200" dirty="0">
              <a:solidFill>
                <a:srgbClr val="002060"/>
              </a:solidFill>
            </a:rPr>
            <a:t>інтелектуальні</a:t>
          </a:r>
          <a:r>
            <a:rPr lang="uk-UA" sz="5100" kern="1200" dirty="0">
              <a:solidFill>
                <a:srgbClr val="002060"/>
              </a:solidFill>
            </a:rPr>
            <a:t>;</a:t>
          </a:r>
          <a:endParaRPr lang="ru-RU" sz="5100" kern="1200" dirty="0">
            <a:solidFill>
              <a:srgbClr val="002060"/>
            </a:solidFill>
          </a:endParaRP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5100" kern="1200" dirty="0">
              <a:solidFill>
                <a:srgbClr val="002060"/>
              </a:solidFill>
            </a:rPr>
            <a:t>моторні;</a:t>
          </a:r>
          <a:endParaRPr lang="ru-RU" sz="5100" kern="1200" dirty="0">
            <a:solidFill>
              <a:srgbClr val="002060"/>
            </a:solidFill>
          </a:endParaRP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5100" kern="1200" dirty="0">
              <a:solidFill>
                <a:srgbClr val="002060"/>
              </a:solidFill>
            </a:rPr>
            <a:t>сенсорні</a:t>
          </a:r>
          <a:endParaRPr lang="ru-RU" sz="5100" kern="1200" dirty="0">
            <a:solidFill>
              <a:srgbClr val="002060"/>
            </a:solidFill>
          </a:endParaRPr>
        </a:p>
      </dsp:txBody>
      <dsp:txXfrm>
        <a:off x="0" y="2047879"/>
        <a:ext cx="10353823" cy="2623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8AAEA-BDD6-4DDA-8A9B-7EF802E9EFD2}">
      <dsp:nvSpPr>
        <dsp:cNvPr id="0" name=""/>
        <dsp:cNvSpPr/>
      </dsp:nvSpPr>
      <dsp:spPr>
        <a:xfrm>
          <a:off x="42233" y="183149"/>
          <a:ext cx="4300610" cy="86400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>
              <a:solidFill>
                <a:srgbClr val="002060"/>
              </a:solidFill>
            </a:rPr>
            <a:t>Загальні ознаки гри</a:t>
          </a:r>
          <a:endParaRPr lang="ru-RU" sz="3000" b="1" kern="1200" dirty="0">
            <a:solidFill>
              <a:srgbClr val="002060"/>
            </a:solidFill>
          </a:endParaRPr>
        </a:p>
      </dsp:txBody>
      <dsp:txXfrm>
        <a:off x="42233" y="183149"/>
        <a:ext cx="4300610" cy="864000"/>
      </dsp:txXfrm>
    </dsp:sp>
    <dsp:sp modelId="{13F7F539-EC86-4A3E-A817-E5CD18C025F9}">
      <dsp:nvSpPr>
        <dsp:cNvPr id="0" name=""/>
        <dsp:cNvSpPr/>
      </dsp:nvSpPr>
      <dsp:spPr>
        <a:xfrm>
          <a:off x="44" y="1047149"/>
          <a:ext cx="4300610" cy="3566784"/>
        </a:xfrm>
        <a:prstGeom prst="rect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>
              <a:solidFill>
                <a:srgbClr val="002060"/>
              </a:solidFill>
            </a:rPr>
            <a:t>цілеспрямованість;</a:t>
          </a:r>
          <a:endParaRPr lang="ru-RU" sz="3000" kern="1200" dirty="0">
            <a:solidFill>
              <a:srgbClr val="002060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>
              <a:solidFill>
                <a:srgbClr val="002060"/>
              </a:solidFill>
            </a:rPr>
            <a:t>усвідомленість;</a:t>
          </a:r>
          <a:endParaRPr lang="ru-RU" sz="3000" kern="1200" dirty="0">
            <a:solidFill>
              <a:srgbClr val="002060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>
              <a:solidFill>
                <a:srgbClr val="002060"/>
              </a:solidFill>
            </a:rPr>
            <a:t>активна участь</a:t>
          </a:r>
          <a:endParaRPr lang="ru-RU" sz="3000" kern="1200" dirty="0">
            <a:solidFill>
              <a:srgbClr val="002060"/>
            </a:solidFill>
          </a:endParaRPr>
        </a:p>
      </dsp:txBody>
      <dsp:txXfrm>
        <a:off x="44" y="1047149"/>
        <a:ext cx="4300610" cy="3566784"/>
      </dsp:txXfrm>
    </dsp:sp>
    <dsp:sp modelId="{AA4E7206-E93A-42E5-AE63-2C1E213D52EA}">
      <dsp:nvSpPr>
        <dsp:cNvPr id="0" name=""/>
        <dsp:cNvSpPr/>
      </dsp:nvSpPr>
      <dsp:spPr>
        <a:xfrm>
          <a:off x="4902741" y="183149"/>
          <a:ext cx="4300610" cy="86400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>
              <a:solidFill>
                <a:srgbClr val="002060"/>
              </a:solidFill>
            </a:rPr>
            <a:t>Специфічні ознаки гри</a:t>
          </a:r>
          <a:endParaRPr lang="ru-RU" sz="3000" b="1" kern="1200" dirty="0">
            <a:solidFill>
              <a:srgbClr val="002060"/>
            </a:solidFill>
          </a:endParaRPr>
        </a:p>
      </dsp:txBody>
      <dsp:txXfrm>
        <a:off x="4902741" y="183149"/>
        <a:ext cx="4300610" cy="864000"/>
      </dsp:txXfrm>
    </dsp:sp>
    <dsp:sp modelId="{66209BA1-C26A-45F4-BF7D-BD0E75948EE2}">
      <dsp:nvSpPr>
        <dsp:cNvPr id="0" name=""/>
        <dsp:cNvSpPr/>
      </dsp:nvSpPr>
      <dsp:spPr>
        <a:xfrm>
          <a:off x="4902741" y="1047149"/>
          <a:ext cx="4300610" cy="3566784"/>
        </a:xfrm>
        <a:prstGeom prst="rect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b="0" kern="1200" dirty="0">
              <a:solidFill>
                <a:srgbClr val="002060"/>
              </a:solidFill>
            </a:rPr>
            <a:t>свобода і самостійність;</a:t>
          </a:r>
          <a:endParaRPr lang="ru-RU" sz="3000" b="0" kern="1200" dirty="0">
            <a:solidFill>
              <a:srgbClr val="002060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b="0" kern="1200" dirty="0">
              <a:solidFill>
                <a:srgbClr val="002060"/>
              </a:solidFill>
            </a:rPr>
            <a:t>самоорганізація;</a:t>
          </a:r>
          <a:endParaRPr lang="ru-RU" sz="3000" b="0" kern="1200" dirty="0">
            <a:solidFill>
              <a:srgbClr val="002060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b="0" kern="1200" dirty="0">
              <a:solidFill>
                <a:srgbClr val="002060"/>
              </a:solidFill>
            </a:rPr>
            <a:t>наявність творчої основи;</a:t>
          </a:r>
          <a:endParaRPr lang="ru-RU" sz="3000" b="0" kern="1200" dirty="0">
            <a:solidFill>
              <a:srgbClr val="002060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b="0" kern="1200" dirty="0">
              <a:solidFill>
                <a:srgbClr val="002060"/>
              </a:solidFill>
            </a:rPr>
            <a:t>почуття радості й задоволення</a:t>
          </a:r>
          <a:endParaRPr lang="ru-RU" sz="3000" b="0" kern="1200" dirty="0">
            <a:solidFill>
              <a:srgbClr val="002060"/>
            </a:solidFill>
          </a:endParaRPr>
        </a:p>
      </dsp:txBody>
      <dsp:txXfrm>
        <a:off x="4902741" y="1047149"/>
        <a:ext cx="4300610" cy="3566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21BD-50BE-4503-84B3-1A0C06F322B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5F908-690B-4E34-8D70-78E52AAB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9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998439-6845-4DB6-B4A0-B73CFFD06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036EF68-5F2C-453E-90D4-52C7E5F62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AB63DB-45F7-4B2C-B261-45546419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68F2-AD96-4843-A5E1-B8C13CE557F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B1AAE4-994B-475E-8393-5FB242582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4757A0-6957-4CC8-B4AF-4C1FF3F8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97E0-06D1-49BA-9FB0-FC85AD564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5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58DDE2-1C84-4549-9D93-2347155F2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3AB35DD-4280-4AB7-825E-FD02EFCC9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3E182A-97A4-415B-84D5-D32856075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68F2-AD96-4843-A5E1-B8C13CE557F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F5BF05-45BA-4B20-B167-79D7B6D1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1F738F-3CDF-43C9-98F7-FC35E232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97E0-06D1-49BA-9FB0-FC85AD564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13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678289B-BF0A-4DBA-97AD-F4B97AA53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E606976-7E50-4B55-A25C-F8C05EF2B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426042-6180-4E8F-839D-68ED1C58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68F2-AD96-4843-A5E1-B8C13CE557F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726EC3-1E2F-4B8F-B059-D6D1874A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EC0711-A45C-443C-93A9-E694A02CB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97E0-06D1-49BA-9FB0-FC85AD564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2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62625A-47F9-41BA-8E05-FE304DED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EEFD79-02F9-4EBA-AE36-778EE91CA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4FE88C-D50D-46B0-B4EB-49C7365D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68F2-AD96-4843-A5E1-B8C13CE557F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AC9D80-F81B-4661-8FF7-C1FDA1C2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7AE8E5-2FD8-4ECA-A693-12F55082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97E0-06D1-49BA-9FB0-FC85AD564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5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979D59-32DE-4AA5-8E0C-55E9127A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9053B4-1621-4893-8F58-F58332650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658029-F487-4396-8F81-9740A6A4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68F2-AD96-4843-A5E1-B8C13CE557F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FF9599-E440-4840-9E24-3B55F03A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496188-8FE5-4988-9D47-E483C7A1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97E0-06D1-49BA-9FB0-FC85AD564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93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C0DB2-9200-48BA-B975-0F23F9CB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41A7A4-B0B9-43DB-A2D7-F6FD85DE7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EBB49F7-DDE1-4CD9-96D1-5A6CEEA3E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D4954E-8A31-487B-8C2A-F35358719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68F2-AD96-4843-A5E1-B8C13CE557F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12EC0FC-0E4D-410D-AF70-B17C0ED1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BA2759-D41F-4CEF-B48C-FE7F0524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97E0-06D1-49BA-9FB0-FC85AD564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06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85A336-9BBD-4FBF-BD8F-46773810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0EAB79-65B9-43E0-A914-1CA3B3B27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722B40A-801B-464C-9857-B23FF32B6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4DE885A-5D24-466B-AF28-48F41FC7D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40AFCA7-B27D-406B-A27A-4436AA6CF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B259C5E-0C99-4597-B842-7A0DB829D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68F2-AD96-4843-A5E1-B8C13CE557F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57304B5-FB74-43BC-835D-9BCE6076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41DB27D-C0AA-468C-9F42-5BDC7516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97E0-06D1-49BA-9FB0-FC85AD564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5622AE-5F59-417E-A48F-76488545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AAC1503-D0B9-4C5D-8511-8DCA70ED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68F2-AD96-4843-A5E1-B8C13CE557F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D68D865-48C0-43B5-B20C-4C0271F4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A8A14E7-C4B1-4BA7-BE26-20283657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97E0-06D1-49BA-9FB0-FC85AD564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1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D227F68-F3E2-4355-A9CD-C609A5E2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68F2-AD96-4843-A5E1-B8C13CE557F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E935D3C-DFF3-4CCE-8F9A-CECF38BE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30F127B-FABE-41D1-A117-DF19CA52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97E0-06D1-49BA-9FB0-FC85AD564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9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9CDBE0-C1BA-4F9B-B448-D365FEE7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4A5DAE-029A-4FF1-B79E-5EC7C1C6F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29C25C-ED73-47DE-BABC-050EDAA77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5C793E-C3FC-4E37-9DF0-46BC5EC53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68F2-AD96-4843-A5E1-B8C13CE557F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315699-097F-49F6-B1AF-A302C3EAB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3583B3-1DA4-4DDA-87D4-B4F499B7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97E0-06D1-49BA-9FB0-FC85AD564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3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7DFC8E-6CF6-452E-98E3-ABB96A6B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B1CC641-458B-428F-AA07-B6FB52812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E14D431-358B-402B-91FE-3E8905ADE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F0E47AB-E516-47A3-9464-FB37A4F49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68F2-AD96-4843-A5E1-B8C13CE557F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949F0E-EB89-4118-A56C-20FBC7E8D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748B47E-3ADE-4D14-8068-34351190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97E0-06D1-49BA-9FB0-FC85AD564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81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DE703A-4CCA-4425-9613-7C8F2E6B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462553C-5764-4FE2-B971-58508359B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23D7A0-EF9A-4DDC-B820-5069DAD9D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E68F2-AD96-4843-A5E1-B8C13CE557F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55E494-F334-4E01-82BD-5B60DEA79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3E17A0-858A-485F-836B-1E8F1CFF1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B97E0-06D1-49BA-9FB0-FC85AD564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6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A8D26A-4A41-448D-9795-E58EBB8EA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228" y="1364566"/>
            <a:ext cx="9373772" cy="223747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onstantia" panose="02030602050306030303" pitchFamily="18" charset="0"/>
              </a:rPr>
              <a:t>Виступ на тему: </a:t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onstantia" panose="02030602050306030303" pitchFamily="18" charset="0"/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onstantia" panose="02030602050306030303" pitchFamily="18" charset="0"/>
              </a:rPr>
              <a:t/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onstantia" panose="02030602050306030303" pitchFamily="18" charset="0"/>
              </a:rPr>
            </a:b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onstantia" panose="02030602050306030303" pitchFamily="18" charset="0"/>
              </a:rPr>
              <a:t>«Методика проведення інтелектуальних ігор»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12E25F6-C172-43CA-A4BD-3B7974AA6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2160" y="4220305"/>
            <a:ext cx="4515730" cy="2363375"/>
          </a:xfrm>
        </p:spPr>
        <p:txBody>
          <a:bodyPr>
            <a:normAutofit/>
          </a:bodyPr>
          <a:lstStyle/>
          <a:p>
            <a:pPr algn="l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ГПД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Бердянської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ЗОШ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I-III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ст. №1</a:t>
            </a:r>
            <a:b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Жовновська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М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Райхерт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  <a:b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7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6A3CE7-567D-4787-B2D3-52294A857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2025" y="253218"/>
            <a:ext cx="8707901" cy="6147582"/>
          </a:xfrm>
        </p:spPr>
        <p:txBody>
          <a:bodyPr/>
          <a:lstStyle/>
          <a:p>
            <a:r>
              <a:rPr lang="uk-UA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У психолого – педагогічних дослідженнях, розглядаючи гру як провідний вид діяльності дитини, вчені виділяють:</a:t>
            </a:r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79A44116-DC28-4B8E-9122-C1BD290B0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7746520"/>
              </p:ext>
            </p:extLst>
          </p:nvPr>
        </p:nvGraphicFramePr>
        <p:xfrm>
          <a:off x="956603" y="1603717"/>
          <a:ext cx="9203397" cy="479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32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9DBEAB4-C9CB-4591-924B-55F1ABDB4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754" y="351693"/>
            <a:ext cx="8778240" cy="5838092"/>
          </a:xfrm>
        </p:spPr>
        <p:txBody>
          <a:bodyPr>
            <a:normAutofit lnSpcReduction="10000"/>
          </a:bodyPr>
          <a:lstStyle/>
          <a:p>
            <a:r>
              <a:rPr lang="uk-UA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Аналіз педагогічної літератури свідчить, що до головних функцій інтелектуальної гри, відносять:</a:t>
            </a:r>
          </a:p>
          <a:p>
            <a:endParaRPr lang="uk-UA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3000" dirty="0">
                <a:solidFill>
                  <a:srgbClr val="FF0000"/>
                </a:solidFill>
              </a:rPr>
              <a:t>Соціалізація.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</a:rPr>
              <a:t> Гра є особливою діяльністю, у якій діти виконують ролі дорослих, відтворюючи їх в ігрових формах.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3000" dirty="0">
                <a:solidFill>
                  <a:srgbClr val="FF0000"/>
                </a:solidFill>
              </a:rPr>
              <a:t>Розвиваюча.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</a:rPr>
              <a:t> Гра сприяє розвитку різноманітних психічних складових особистості дитини.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3000" dirty="0">
                <a:solidFill>
                  <a:srgbClr val="FF0000"/>
                </a:solidFill>
              </a:rPr>
              <a:t>Формуюча.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</a:rPr>
              <a:t> Гра є школою поведінки та школою моралі в дії.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3000" dirty="0" err="1">
                <a:solidFill>
                  <a:srgbClr val="FF0000"/>
                </a:solidFill>
              </a:rPr>
              <a:t>Психокорекційна</a:t>
            </a:r>
            <a:r>
              <a:rPr lang="uk-UA" sz="3000" dirty="0">
                <a:solidFill>
                  <a:srgbClr val="FF0000"/>
                </a:solidFill>
              </a:rPr>
              <a:t>.</a:t>
            </a:r>
            <a:r>
              <a:rPr lang="uk-UA" sz="3000" dirty="0">
                <a:solidFill>
                  <a:schemeClr val="accent1">
                    <a:lumMod val="50000"/>
                  </a:schemeClr>
                </a:solidFill>
              </a:rPr>
              <a:t> Ігрова взаємодія виявляє стан емоційного та інтелектуального розвитку дитини.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D9E29BE-0753-4468-B951-633504890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416" y="393894"/>
            <a:ext cx="8693834" cy="6077243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3200" dirty="0">
                <a:solidFill>
                  <a:srgbClr val="FF0000"/>
                </a:solidFill>
              </a:rPr>
              <a:t>Розважальна.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</a:rPr>
              <a:t> Гра забезпечує потребу дитини в отриманні радості, позитивних емоцій;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3200" dirty="0">
                <a:solidFill>
                  <a:srgbClr val="FF0000"/>
                </a:solidFill>
              </a:rPr>
              <a:t>Релаксаційна. 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</a:rPr>
              <a:t>У процесі ігрової діяльності відбувається зняття емоційної напруги;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3200" dirty="0">
                <a:solidFill>
                  <a:srgbClr val="FF0000"/>
                </a:solidFill>
              </a:rPr>
              <a:t>Психотренінгові. 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</a:rPr>
              <a:t>Гра формує потребу в дитини до самовдосконалення;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3200" dirty="0">
                <a:solidFill>
                  <a:srgbClr val="FF0000"/>
                </a:solidFill>
              </a:rPr>
              <a:t>Навчальна. 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</a:rPr>
              <a:t>Гра сприяє формуванню </a:t>
            </a:r>
            <a:r>
              <a:rPr lang="uk-UA" sz="3200" dirty="0" err="1">
                <a:solidFill>
                  <a:schemeClr val="tx2">
                    <a:lumMod val="50000"/>
                  </a:schemeClr>
                </a:solidFill>
              </a:rPr>
              <a:t>загальнонавчальних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</a:rPr>
              <a:t> умінь та навичок дитини, сприйняттю інформації різної модальності.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3200" dirty="0">
                <a:solidFill>
                  <a:srgbClr val="FF0000"/>
                </a:solidFill>
              </a:rPr>
              <a:t>Виховна. 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</a:rPr>
              <a:t>Саме через гру дитини засвоює загальнолюдські цінності, які існують у суспільстві.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8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BAF07B-8404-4E8E-A023-93ED08A18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3552" y="534571"/>
            <a:ext cx="8750104" cy="5922499"/>
          </a:xfrm>
        </p:spPr>
        <p:txBody>
          <a:bodyPr>
            <a:normAutofit/>
          </a:bodyPr>
          <a:lstStyle/>
          <a:p>
            <a:pPr algn="just"/>
            <a:r>
              <a:rPr lang="uk-UA" sz="2800" dirty="0">
                <a:solidFill>
                  <a:srgbClr val="002060"/>
                </a:solidFill>
              </a:rPr>
              <a:t>     Поряд з терміном </a:t>
            </a:r>
            <a:r>
              <a:rPr lang="uk-UA" sz="2800" dirty="0">
                <a:solidFill>
                  <a:srgbClr val="FF0000"/>
                </a:solidFill>
              </a:rPr>
              <a:t>«інтелектуальна гра» </a:t>
            </a:r>
            <a:r>
              <a:rPr lang="uk-UA" sz="2800" dirty="0">
                <a:solidFill>
                  <a:srgbClr val="002060"/>
                </a:solidFill>
              </a:rPr>
              <a:t>використовуються також терміни </a:t>
            </a:r>
            <a:r>
              <a:rPr lang="uk-UA" sz="2800" dirty="0">
                <a:solidFill>
                  <a:srgbClr val="FF0000"/>
                </a:solidFill>
              </a:rPr>
              <a:t>«розвиваючі ігри», «</a:t>
            </a:r>
            <a:r>
              <a:rPr lang="uk-UA" sz="2800" dirty="0" err="1">
                <a:solidFill>
                  <a:srgbClr val="FF0000"/>
                </a:solidFill>
              </a:rPr>
              <a:t>інтелектуально</a:t>
            </a:r>
            <a:r>
              <a:rPr lang="uk-UA" sz="2800" dirty="0">
                <a:solidFill>
                  <a:srgbClr val="FF0000"/>
                </a:solidFill>
              </a:rPr>
              <a:t> – розвиваючі ігри», «дидактичні ігри» та «творчі ігри».</a:t>
            </a:r>
          </a:p>
          <a:p>
            <a:pPr algn="just"/>
            <a:r>
              <a:rPr lang="uk-UA" sz="2800" dirty="0">
                <a:solidFill>
                  <a:srgbClr val="002060"/>
                </a:solidFill>
              </a:rPr>
              <a:t>Таким чином, під </a:t>
            </a:r>
            <a:r>
              <a:rPr lang="uk-UA" sz="2800" dirty="0">
                <a:solidFill>
                  <a:srgbClr val="FF0000"/>
                </a:solidFill>
              </a:rPr>
              <a:t>розвиваючими іграми </a:t>
            </a:r>
            <a:r>
              <a:rPr lang="uk-UA" sz="2800" dirty="0">
                <a:solidFill>
                  <a:srgbClr val="002060"/>
                </a:solidFill>
              </a:rPr>
              <a:t>розуміють ігри, які спрямовують педагогічний вплив на розвиток конкретних психічних функцій особистості(уваги, пам’яті, уяви, сприймання, мислення).</a:t>
            </a:r>
          </a:p>
          <a:p>
            <a:pPr algn="just"/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4CADF7-7112-4C59-8F3A-0420D0ECD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87" y="3495820"/>
            <a:ext cx="2220430" cy="314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9FEF200-5DD2-4983-9648-4AF579814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29" y="3699803"/>
            <a:ext cx="3031587" cy="3031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838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122032-1E60-401E-9933-7439DD41C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483" y="534572"/>
            <a:ext cx="8665699" cy="5852160"/>
          </a:xfrm>
        </p:spPr>
        <p:txBody>
          <a:bodyPr>
            <a:normAutofit/>
          </a:bodyPr>
          <a:lstStyle/>
          <a:p>
            <a:pPr algn="just"/>
            <a:r>
              <a:rPr lang="uk-UA" sz="2800" dirty="0">
                <a:solidFill>
                  <a:srgbClr val="002060"/>
                </a:solidFill>
              </a:rPr>
              <a:t>        Ігри, які проводяться у процесі навчання, називаються </a:t>
            </a:r>
            <a:r>
              <a:rPr lang="uk-UA" sz="2800" dirty="0">
                <a:solidFill>
                  <a:srgbClr val="FF0000"/>
                </a:solidFill>
              </a:rPr>
              <a:t>дидактичними іграми. </a:t>
            </a:r>
          </a:p>
          <a:p>
            <a:pPr algn="just"/>
            <a:r>
              <a:rPr lang="uk-UA" sz="2800" dirty="0">
                <a:solidFill>
                  <a:srgbClr val="002060"/>
                </a:solidFill>
              </a:rPr>
              <a:t>        За своєю суттю – це така форма організації навчання, виховання і розвитку особистості, яка здійснюється педагогом на основі цілеспрямовано організованої діяльності учнів.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68AFC6-A0A1-4314-B0D9-9DA0DAA7A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1" y="3035469"/>
            <a:ext cx="10299895" cy="363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490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1C50C10-55C5-495B-BF9F-5955E2BF0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092" y="492369"/>
            <a:ext cx="8440616" cy="5894363"/>
          </a:xfrm>
        </p:spPr>
        <p:txBody>
          <a:bodyPr>
            <a:normAutofit/>
          </a:bodyPr>
          <a:lstStyle/>
          <a:p>
            <a:pPr algn="just"/>
            <a:r>
              <a:rPr lang="uk-UA" sz="2800" dirty="0">
                <a:solidFill>
                  <a:srgbClr val="002060"/>
                </a:solidFill>
              </a:rPr>
              <a:t>        У </a:t>
            </a:r>
            <a:r>
              <a:rPr lang="uk-UA" sz="2800" dirty="0">
                <a:solidFill>
                  <a:srgbClr val="FF0000"/>
                </a:solidFill>
              </a:rPr>
              <a:t>творчих іграх </a:t>
            </a:r>
            <a:r>
              <a:rPr lang="uk-UA" sz="2800" dirty="0">
                <a:solidFill>
                  <a:srgbClr val="002060"/>
                </a:solidFill>
              </a:rPr>
              <a:t>головна увага спрямовується на розвиток творчої уяви особистості. </a:t>
            </a:r>
          </a:p>
          <a:p>
            <a:pPr algn="just"/>
            <a:r>
              <a:rPr lang="uk-UA" sz="2800" dirty="0">
                <a:solidFill>
                  <a:srgbClr val="002060"/>
                </a:solidFill>
              </a:rPr>
              <a:t>        Фантазія не просто присутня у грі, вона творить гру, є найважливішим механізмом трансформації реальності в ігровий світ, що характерний як для дитячої, так і для гри взагалі.</a:t>
            </a:r>
          </a:p>
          <a:p>
            <a:pPr algn="just"/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BF2432-E323-49EA-B362-7EB123F4E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" y="3035104"/>
            <a:ext cx="4187484" cy="314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1329F54-DB9F-4217-A41E-3EDA154F6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88492"/>
            <a:ext cx="4578448" cy="343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300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4EF8C0-9834-477B-9231-A94455E17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738" y="590843"/>
            <a:ext cx="8623496" cy="5669280"/>
          </a:xfrm>
        </p:spPr>
        <p:txBody>
          <a:bodyPr/>
          <a:lstStyle/>
          <a:p>
            <a:pPr algn="just"/>
            <a:r>
              <a:rPr lang="uk-UA" dirty="0"/>
              <a:t>        </a:t>
            </a:r>
            <a:r>
              <a:rPr lang="uk-UA" sz="2800" dirty="0">
                <a:solidFill>
                  <a:srgbClr val="002060"/>
                </a:solidFill>
              </a:rPr>
              <a:t>Сутність </a:t>
            </a:r>
            <a:r>
              <a:rPr lang="uk-UA" sz="2800" dirty="0">
                <a:solidFill>
                  <a:srgbClr val="FF0000"/>
                </a:solidFill>
              </a:rPr>
              <a:t>інтелектуальних ігор </a:t>
            </a:r>
            <a:r>
              <a:rPr lang="uk-UA" sz="2800" dirty="0">
                <a:solidFill>
                  <a:srgbClr val="002060"/>
                </a:solidFill>
              </a:rPr>
              <a:t>полягає в переборюванні розумових труднощів. Зовні їх результатом є правильна відповідь або перемога у змаганні, а внутрішньо, і це головне – ті емоції й стани, які супроводжують інтелектуальний процес, набуття особистістю досвіду плідної розумової діяльності.</a:t>
            </a:r>
          </a:p>
          <a:p>
            <a:pPr algn="just"/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3D3D05-2DAD-48B6-AEB2-7555E8A8D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3045591"/>
            <a:ext cx="4651316" cy="3411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BF9D53D-8498-4D96-ACF1-405616BA6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54" y="3199080"/>
            <a:ext cx="4343986" cy="32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073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1523950-F705-4179-851D-2F7246DFA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60" y="506437"/>
            <a:ext cx="8665698" cy="5950634"/>
          </a:xfrm>
        </p:spPr>
        <p:txBody>
          <a:bodyPr>
            <a:normAutofit/>
          </a:bodyPr>
          <a:lstStyle/>
          <a:p>
            <a:pPr algn="just"/>
            <a:r>
              <a:rPr lang="uk-UA" sz="2800" dirty="0">
                <a:solidFill>
                  <a:srgbClr val="002060"/>
                </a:solidFill>
              </a:rPr>
              <a:t>Діапазон інтелектуальних ігор надзвичайно широкий. Вони мають таку класифікацію: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FF0000"/>
                </a:solidFill>
              </a:rPr>
              <a:t>Вікторини та конкурси типу «Що? Де? Коли?», «Брейн-ринг», «Своя гра»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FF0000"/>
                </a:solidFill>
              </a:rPr>
              <a:t>«Розумові вправи». </a:t>
            </a:r>
            <a:r>
              <a:rPr lang="uk-UA" sz="2800" dirty="0">
                <a:solidFill>
                  <a:srgbClr val="002060"/>
                </a:solidFill>
              </a:rPr>
              <a:t>До таких ігор можна віднести різноманітні головоломки і маніпуляції з цифрами.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FF0000"/>
                </a:solidFill>
              </a:rPr>
              <a:t>Настільні ігри: </a:t>
            </a:r>
            <a:r>
              <a:rPr lang="uk-UA" sz="2800" dirty="0">
                <a:solidFill>
                  <a:srgbClr val="002060"/>
                </a:solidFill>
              </a:rPr>
              <a:t>шахи, шашки, ерудит, карткові ігри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FF0000"/>
                </a:solidFill>
              </a:rPr>
              <a:t>Комп’ютерні ігри.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EF49FD6-5BC9-4257-913F-71C3E3DF0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25" y="3699802"/>
            <a:ext cx="3111583" cy="305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7BAA3C-92E4-48A3-A8AD-5EA340961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83" y="3931918"/>
            <a:ext cx="3770142" cy="2827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60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0A20B44-E69C-4760-BED8-A78FBB708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61182"/>
            <a:ext cx="7873218" cy="5556738"/>
          </a:xfrm>
        </p:spPr>
        <p:txBody>
          <a:bodyPr>
            <a:normAutofit/>
          </a:bodyPr>
          <a:lstStyle/>
          <a:p>
            <a:pPr algn="just"/>
            <a:r>
              <a:rPr lang="uk-UA" sz="2800" dirty="0">
                <a:solidFill>
                  <a:srgbClr val="002060"/>
                </a:solidFill>
              </a:rPr>
              <a:t>       </a:t>
            </a:r>
            <a:r>
              <a:rPr lang="uk-UA" sz="2800" dirty="0">
                <a:solidFill>
                  <a:srgbClr val="FF0000"/>
                </a:solidFill>
              </a:rPr>
              <a:t>Отже</a:t>
            </a:r>
            <a:r>
              <a:rPr lang="uk-UA" sz="2800" dirty="0">
                <a:solidFill>
                  <a:srgbClr val="002060"/>
                </a:solidFill>
              </a:rPr>
              <a:t>, на сьогодні спостерігається підвищення інтересу до можливостей використання особливостей інтелектуальних ігор у процесі розвитку людини. Завдяки поєднанню ознак ігрової діяльності інтелектуальні ігри мають займати гідне місце в освітньому процесі, особливо в початковій школі, де їх використання допоможе безболісно перейти дитині від ігрової до навчальної діяльності.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3087F5-4562-4582-AC18-1021C4A1F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45" y="4234375"/>
            <a:ext cx="3438036" cy="2434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2A4D1B5-00A2-49B2-A939-4233F6D0A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36" y="3843153"/>
            <a:ext cx="2044432" cy="2825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80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85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88691E-1BFB-46BF-B6C8-359202028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332" y="618978"/>
            <a:ext cx="9889588" cy="5387927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«</a:t>
            </a:r>
            <a:r>
              <a:rPr lang="ru-RU" sz="8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Гра</a:t>
            </a:r>
            <a:r>
              <a:rPr lang="ru-RU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– </a:t>
            </a:r>
            <a:r>
              <a:rPr lang="ru-RU" sz="8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це</a:t>
            </a:r>
            <a:r>
              <a:rPr lang="ru-RU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8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іскра</a:t>
            </a:r>
            <a:r>
              <a:rPr lang="ru-RU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, яка </a:t>
            </a:r>
            <a:r>
              <a:rPr lang="ru-RU" sz="8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запалює</a:t>
            </a:r>
            <a:r>
              <a:rPr lang="ru-RU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8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вогник</a:t>
            </a:r>
            <a:r>
              <a:rPr lang="ru-RU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8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допитливості</a:t>
            </a:r>
            <a:r>
              <a:rPr lang="ru-RU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та </a:t>
            </a:r>
            <a:r>
              <a:rPr lang="ru-RU" sz="8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цікавості</a:t>
            </a:r>
            <a:r>
              <a:rPr lang="ru-RU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»    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b="1" i="1" dirty="0" err="1">
                <a:solidFill>
                  <a:srgbClr val="002060"/>
                </a:solidFill>
              </a:rPr>
              <a:t>В.О.Сухомлинський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9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61E69A9-5FC5-4894-90F2-CA6307633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874" y="562709"/>
            <a:ext cx="9214338" cy="5500466"/>
          </a:xfrm>
        </p:spPr>
        <p:txBody>
          <a:bodyPr/>
          <a:lstStyle/>
          <a:p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tantia" panose="02030602050306030303" pitchFamily="18" charset="0"/>
              </a:rPr>
              <a:t>Метою виступу є:</a:t>
            </a:r>
          </a:p>
          <a:p>
            <a:endParaRPr lang="uk-U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nstantia" panose="02030602050306030303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uk-UA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</a:rPr>
              <a:t>провести науково –  педагогічний аналіз сутності поняття «інтелектуальна гра»;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uk-UA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</a:rPr>
              <a:t>дослідити особливості гри;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uk-UA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</a:rPr>
              <a:t>розробити класифікацію інтелектуальних ігор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74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1B3790-07DA-4EE2-9EE4-EB46C6ED8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3" y="196948"/>
            <a:ext cx="9298745" cy="4529797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just">
              <a:buNone/>
            </a:pPr>
            <a:r>
              <a:rPr lang="uk-UA" sz="3600" b="1" dirty="0">
                <a:ln/>
                <a:solidFill>
                  <a:schemeClr val="accent1">
                    <a:lumMod val="50000"/>
                  </a:schemeClr>
                </a:solidFill>
              </a:rPr>
              <a:t>Гра займає значне місце в житті дітей. Вона є природним станом, потребою дитячого організму, засобом спілкування в спільній діяльності дітей. Гра створює позитивний емоційний фон, на якому всі психічні процеси протікають найактивніше. Вона виявляє індивідуальні особливості дитини, дозволяє визначити рівень її знань та уявлень.</a:t>
            </a:r>
            <a:endParaRPr lang="ru-RU" sz="36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EE8765-3887-4415-B2FA-E240C51E2F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48" y="3832864"/>
            <a:ext cx="4072741" cy="2715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41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18034C85-5E49-4959-800F-9A70EC9720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392900"/>
              </p:ext>
            </p:extLst>
          </p:nvPr>
        </p:nvGraphicFramePr>
        <p:xfrm>
          <a:off x="815926" y="225084"/>
          <a:ext cx="9777045" cy="6457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5530FB-9666-4CBE-9D2D-5EC8CDE3FC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0" y="689317"/>
            <a:ext cx="2331474" cy="16314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54A714-6A5A-4241-92BE-C92EBA2E87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4" y="2573802"/>
            <a:ext cx="2724150" cy="17596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E051310-8505-4078-8435-C494068FCA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0" y="4586509"/>
            <a:ext cx="2143124" cy="16430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56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0C38AAE-097E-4C8A-BF20-38D3681B3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452" y="281355"/>
            <a:ext cx="10353823" cy="6035040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/>
              <a:t>Широкий спектр видів ігор визначає велику кількість класифікацій ігор в залежності від різноманітних характеристик ігрової діяльності, яку беруть за основу дослідники.</a:t>
            </a:r>
          </a:p>
          <a:p>
            <a:endParaRPr lang="ru-RU" sz="2800" b="1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6CC20D20-4F83-463A-98F9-A9C06ED7B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201128"/>
              </p:ext>
            </p:extLst>
          </p:nvPr>
        </p:nvGraphicFramePr>
        <p:xfrm>
          <a:off x="717452" y="1505242"/>
          <a:ext cx="10353823" cy="550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A44B229-DFF2-4189-A862-64C5854268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09" y="3631744"/>
            <a:ext cx="4040554" cy="303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896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F647C09-3A0B-42DC-9E92-A08214FDC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754" y="211015"/>
            <a:ext cx="9472246" cy="6189785"/>
          </a:xfrm>
        </p:spPr>
        <p:txBody>
          <a:bodyPr/>
          <a:lstStyle/>
          <a:p>
            <a:r>
              <a:rPr lang="uk-UA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За характером педагогічного процесу виділяють такі групи ігор: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uk-UA" sz="4400" b="1" dirty="0">
                <a:solidFill>
                  <a:srgbClr val="002060"/>
                </a:solidFill>
              </a:rPr>
              <a:t>навчальні, тренувальні, контрольні, узагальнюючі;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uk-UA" sz="4400" b="1" dirty="0">
                <a:solidFill>
                  <a:srgbClr val="002060"/>
                </a:solidFill>
              </a:rPr>
              <a:t>пізнавальні, виховні, розвивальні;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uk-UA" sz="4400" b="1" dirty="0">
                <a:solidFill>
                  <a:srgbClr val="002060"/>
                </a:solidFill>
              </a:rPr>
              <a:t>репродуктивні, продуктивні, творчі;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uk-UA" sz="4400" b="1" dirty="0">
                <a:solidFill>
                  <a:srgbClr val="002060"/>
                </a:solidFill>
              </a:rPr>
              <a:t>комунікативні, діагностичні, профорієнтації, психотехнічні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2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93A9CD4-7426-4478-B123-B413E0CBF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672" y="464233"/>
            <a:ext cx="9214338" cy="6063175"/>
          </a:xfrm>
        </p:spPr>
        <p:txBody>
          <a:bodyPr/>
          <a:lstStyle/>
          <a:p>
            <a:r>
              <a:rPr lang="uk-UA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За характером організаційно – функціонального джерела ігри поділяються на: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3600" b="1" dirty="0">
                <a:solidFill>
                  <a:srgbClr val="002060"/>
                </a:solidFill>
              </a:rPr>
              <a:t>самостійні ігри ( виникають з ініціативи дітей);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3600" b="1" dirty="0">
                <a:solidFill>
                  <a:srgbClr val="002060"/>
                </a:solidFill>
              </a:rPr>
              <a:t>ігри, що виникають з ініціативи дорослого, який використовує їх з освітньою та виховною метою;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3600" b="1" dirty="0">
                <a:solidFill>
                  <a:srgbClr val="002060"/>
                </a:solidFill>
              </a:rPr>
              <a:t>ігри, що мають своїм джерелом історичні традиції етносу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4A1E890-C768-43F0-A9A0-22A2FE4C4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926" y="562708"/>
            <a:ext cx="8862646" cy="6006904"/>
          </a:xfrm>
        </p:spPr>
        <p:txBody>
          <a:bodyPr>
            <a:normAutofit/>
          </a:bodyPr>
          <a:lstStyle/>
          <a:p>
            <a:pPr algn="just"/>
            <a:r>
              <a:rPr lang="uk-UA" sz="2800" dirty="0">
                <a:solidFill>
                  <a:srgbClr val="002060"/>
                </a:solidFill>
              </a:rPr>
              <a:t>Особливе місце серед усього розмаїття ігор належить </a:t>
            </a:r>
            <a:r>
              <a:rPr lang="uk-UA" sz="2800" dirty="0">
                <a:solidFill>
                  <a:srgbClr val="FF0000"/>
                </a:solidFill>
              </a:rPr>
              <a:t>інтелектуальним іграм</a:t>
            </a:r>
            <a:r>
              <a:rPr lang="uk-UA" sz="2800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uk-UA" sz="2800" dirty="0">
                <a:solidFill>
                  <a:srgbClr val="002060"/>
                </a:solidFill>
              </a:rPr>
              <a:t>        </a:t>
            </a:r>
            <a:r>
              <a:rPr lang="uk-UA" sz="2800" dirty="0">
                <a:solidFill>
                  <a:srgbClr val="FF0000"/>
                </a:solidFill>
              </a:rPr>
              <a:t>Інтелектуальна гра </a:t>
            </a:r>
            <a:r>
              <a:rPr lang="uk-UA" sz="2800" dirty="0">
                <a:solidFill>
                  <a:srgbClr val="002060"/>
                </a:solidFill>
              </a:rPr>
              <a:t>–  це гра, в якій поєднання інтелектуальних емоцій і розумових операцій під час вирішення низки проблемних ситуацій, що виникають в процесі гри, дозволяє удосконалювати інтелектуальну самостійність індивіда.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D9FBB21-E55E-4055-A973-E94370E95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8" y="3429000"/>
            <a:ext cx="4056463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48A9433-2BC5-4DFE-A9EC-65A9EC91F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82" y="3869528"/>
            <a:ext cx="4056464" cy="2700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239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804</Words>
  <Application>Microsoft Office PowerPoint</Application>
  <PresentationFormat>Произвольный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Виступ на тему:   «Методика проведення інтелектуальних ігор»</vt:lpstr>
      <vt:lpstr>«Гра – це іскра, яка запалює вогник допитливості та цікавості»      В.О.Сухомлинський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Виступ на тему:   «Методика проведення інтелектуальних ігор»</dc:title>
  <dc:creator>ANNA</dc:creator>
  <cp:lastModifiedBy>Admin</cp:lastModifiedBy>
  <cp:revision>29</cp:revision>
  <dcterms:created xsi:type="dcterms:W3CDTF">2018-02-13T16:09:12Z</dcterms:created>
  <dcterms:modified xsi:type="dcterms:W3CDTF">2018-02-14T12:56:28Z</dcterms:modified>
</cp:coreProperties>
</file>