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9" r:id="rId3"/>
    <p:sldId id="270" r:id="rId4"/>
    <p:sldId id="272" r:id="rId5"/>
    <p:sldId id="273" r:id="rId6"/>
    <p:sldId id="274" r:id="rId7"/>
    <p:sldId id="275" r:id="rId8"/>
    <p:sldId id="276" r:id="rId9"/>
    <p:sldId id="277" r:id="rId10"/>
    <p:sldId id="278" r:id="rId11"/>
    <p:sldId id="279" r:id="rId12"/>
    <p:sldId id="281" r:id="rId13"/>
    <p:sldId id="280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5D16-E261-4CD5-A463-DF957970343C}" type="datetimeFigureOut">
              <a:rPr lang="ru-RU" smtClean="0"/>
              <a:pPr/>
              <a:t>25.02.2018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74E6B-DA75-4B29-8F30-61C77ACBCF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5D16-E261-4CD5-A463-DF957970343C}" type="datetimeFigureOut">
              <a:rPr lang="ru-RU" smtClean="0"/>
              <a:pPr/>
              <a:t>25.02.2018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74E6B-DA75-4B29-8F30-61C77ACBCF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5D16-E261-4CD5-A463-DF957970343C}" type="datetimeFigureOut">
              <a:rPr lang="ru-RU" smtClean="0"/>
              <a:pPr/>
              <a:t>25.02.2018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74E6B-DA75-4B29-8F30-61C77ACBCF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5D16-E261-4CD5-A463-DF957970343C}" type="datetimeFigureOut">
              <a:rPr lang="ru-RU" smtClean="0"/>
              <a:pPr/>
              <a:t>25.02.2018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74E6B-DA75-4B29-8F30-61C77ACBCF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5D16-E261-4CD5-A463-DF957970343C}" type="datetimeFigureOut">
              <a:rPr lang="ru-RU" smtClean="0"/>
              <a:pPr/>
              <a:t>25.02.2018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74E6B-DA75-4B29-8F30-61C77ACBCF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5D16-E261-4CD5-A463-DF957970343C}" type="datetimeFigureOut">
              <a:rPr lang="ru-RU" smtClean="0"/>
              <a:pPr/>
              <a:t>25.02.2018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74E6B-DA75-4B29-8F30-61C77ACBCF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5D16-E261-4CD5-A463-DF957970343C}" type="datetimeFigureOut">
              <a:rPr lang="ru-RU" smtClean="0"/>
              <a:pPr/>
              <a:t>25.02.2018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74E6B-DA75-4B29-8F30-61C77ACBCF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5D16-E261-4CD5-A463-DF957970343C}" type="datetimeFigureOut">
              <a:rPr lang="ru-RU" smtClean="0"/>
              <a:pPr/>
              <a:t>25.02.2018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74E6B-DA75-4B29-8F30-61C77ACBCF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5D16-E261-4CD5-A463-DF957970343C}" type="datetimeFigureOut">
              <a:rPr lang="ru-RU" smtClean="0"/>
              <a:pPr/>
              <a:t>25.02.2018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74E6B-DA75-4B29-8F30-61C77ACBCF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5D16-E261-4CD5-A463-DF957970343C}" type="datetimeFigureOut">
              <a:rPr lang="ru-RU" smtClean="0"/>
              <a:pPr/>
              <a:t>25.02.2018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74E6B-DA75-4B29-8F30-61C77ACBCF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5D16-E261-4CD5-A463-DF957970343C}" type="datetimeFigureOut">
              <a:rPr lang="ru-RU" smtClean="0"/>
              <a:pPr/>
              <a:t>25.02.2018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74E6B-DA75-4B29-8F30-61C77ACBCF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205D16-E261-4CD5-A463-DF957970343C}" type="datetimeFigureOut">
              <a:rPr lang="ru-RU" smtClean="0"/>
              <a:pPr/>
              <a:t>25.02.2018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474E6B-DA75-4B29-8F30-61C77ACBCFE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babylonhobbies.com/ebay/pictures/CAS_03020.jpg" TargetMode="External"/><Relationship Id="rId13" Type="http://schemas.openxmlformats.org/officeDocument/2006/relationships/hyperlink" Target="http://tritiy.ru/files/products/img_big/knizhka-Kak-volk-s-zajcem-sapogami-menjalis-serija-skazki-1435-7-239018.jpg" TargetMode="External"/><Relationship Id="rId18" Type="http://schemas.openxmlformats.org/officeDocument/2006/relationships/hyperlink" Target="http://img1.liveinternet.ru/images/attach/c/0/117/890/117890871_BwdmSmpCMAA82Vcjpg_large.jpg" TargetMode="External"/><Relationship Id="rId3" Type="http://schemas.openxmlformats.org/officeDocument/2006/relationships/hyperlink" Target="http://foto-ramki.com/fon/bumaga/fony_139.jpg" TargetMode="External"/><Relationship Id="rId7" Type="http://schemas.openxmlformats.org/officeDocument/2006/relationships/hyperlink" Target="http://www.char.ru/books/6840475_Volk_i_semero_kozlyat.jpg" TargetMode="External"/><Relationship Id="rId12" Type="http://schemas.openxmlformats.org/officeDocument/2006/relationships/hyperlink" Target="http://mybook.biz.ua/files/books/middle/image_42666_2.jpg" TargetMode="External"/><Relationship Id="rId17" Type="http://schemas.openxmlformats.org/officeDocument/2006/relationships/hyperlink" Target="http://kudago.com/media/images/event/54/c1/54c1dd65173d76256cfa0af68b2bcd98.png" TargetMode="External"/><Relationship Id="rId2" Type="http://schemas.openxmlformats.org/officeDocument/2006/relationships/image" Target="../media/image3.jpeg"/><Relationship Id="rId16" Type="http://schemas.openxmlformats.org/officeDocument/2006/relationships/hyperlink" Target="http://www.100book.ru/b1208910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cdn.imgbb.ru/user/167/1673359/201506/eaf487170c2af17379507cfc1aa3f0b9.jpg" TargetMode="External"/><Relationship Id="rId11" Type="http://schemas.openxmlformats.org/officeDocument/2006/relationships/hyperlink" Target="http://nupogodi.kh.ua/resize/assets/images/first/17767/20/20-17767.9786177160914_b3f42_d21f1190974bcd2e2ce80d33a6d0911b_b3f42_resize_free_800_600.jpg" TargetMode="External"/><Relationship Id="rId5" Type="http://schemas.openxmlformats.org/officeDocument/2006/relationships/hyperlink" Target="http://www.playcast.ru/uploads/2014/12/22/11210895.png" TargetMode="External"/><Relationship Id="rId15" Type="http://schemas.openxmlformats.org/officeDocument/2006/relationships/hyperlink" Target="http://inpleno.com.ua/images/000043604.jpeg" TargetMode="External"/><Relationship Id="rId10" Type="http://schemas.openxmlformats.org/officeDocument/2006/relationships/hyperlink" Target="http://leopold24.ru/upload/medialibrary/a3a/a3a9958f1302c0275fb9a9f5cfcde1b4.jpeg" TargetMode="External"/><Relationship Id="rId4" Type="http://schemas.openxmlformats.org/officeDocument/2006/relationships/hyperlink" Target="http://img-fotki.yandex.ru/get/6610/21197587.29/0_96737_f8268728_L.jpg" TargetMode="External"/><Relationship Id="rId9" Type="http://schemas.openxmlformats.org/officeDocument/2006/relationships/hyperlink" Target="http://a5.mzstatic.com/us/r30/Purple/v4/7a/eb/4a/7aeb4a00-4bf6-3e2c-b69c-5288a81f7ee7/screen1024x1024.jpeg" TargetMode="External"/><Relationship Id="rId14" Type="http://schemas.openxmlformats.org/officeDocument/2006/relationships/hyperlink" Target="http://suwenir.de/media/product/171/nu-pogodi-vot-takoj-fokus-dca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539552" y="1412776"/>
            <a:ext cx="8085584" cy="2160240"/>
          </a:xfrm>
          <a:prstGeom prst="rect">
            <a:avLst/>
          </a:prstGeo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>
              <a:spcBef>
                <a:spcPct val="0"/>
              </a:spcBef>
            </a:pPr>
            <a:r>
              <a:rPr lang="ru-RU" sz="3600" b="1" spc="5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Б</a:t>
            </a:r>
            <a:r>
              <a:rPr lang="uk-UA" sz="3600" b="1" spc="5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і</a:t>
            </a:r>
            <a:r>
              <a:rPr lang="ru-RU" sz="3600" b="1" spc="50" dirty="0" err="1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лоруська</a:t>
            </a:r>
            <a:r>
              <a:rPr lang="ru-RU" sz="3600" b="1" spc="5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 народна </a:t>
            </a:r>
            <a:r>
              <a:rPr lang="ru-RU" sz="3600" b="1" spc="50" dirty="0" err="1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казка</a:t>
            </a:r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</a:br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Легкий </a:t>
            </a:r>
            <a:r>
              <a:rPr lang="ru-RU" sz="72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хліб</a:t>
            </a:r>
            <a:endParaRPr kumimoji="0" lang="ru-RU" sz="7200" b="1" i="1" u="none" strike="noStrike" kern="1200" spc="50" normalizeH="0" baseline="0" noProof="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pic>
        <p:nvPicPr>
          <p:cNvPr id="4098" name="Picture 2" descr="http://sp07.ru/ollelukoe/images/stories/russian/legchyhleb/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3861048"/>
            <a:ext cx="3240360" cy="233899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264967" y="6480283"/>
            <a:ext cx="1144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err="1" smtClean="0"/>
              <a:t>Абієва</a:t>
            </a:r>
            <a:r>
              <a:rPr lang="ru-RU" sz="1400" dirty="0" smtClean="0"/>
              <a:t> О.О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404664"/>
            <a:ext cx="468269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4000" b="1" dirty="0" smtClean="0">
                <a:solidFill>
                  <a:srgbClr val="FF0000"/>
                </a:solidFill>
                <a:latin typeface="Segoe Print" pitchFamily="2" charset="0"/>
                <a:cs typeface="Arial" pitchFamily="34" charset="0"/>
              </a:rPr>
              <a:t>Гра </a:t>
            </a:r>
            <a:r>
              <a:rPr lang="uk-UA" sz="4000" b="1" dirty="0" err="1" smtClean="0">
                <a:solidFill>
                  <a:srgbClr val="FF0000"/>
                </a:solidFill>
                <a:latin typeface="Segoe Print" pitchFamily="2" charset="0"/>
                <a:cs typeface="Arial" pitchFamily="34" charset="0"/>
              </a:rPr>
              <a:t>“Блискавка”</a:t>
            </a:r>
            <a:endParaRPr lang="ru-RU" sz="4000" b="1" dirty="0">
              <a:solidFill>
                <a:srgbClr val="FF0000"/>
              </a:solidFill>
              <a:latin typeface="Segoe Print" pitchFamily="2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5796136" y="1280954"/>
            <a:ext cx="230425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4000" i="1" dirty="0" smtClean="0"/>
              <a:t>зорати</a:t>
            </a:r>
            <a:endParaRPr kumimoji="0" lang="uk-UA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627784" y="1988840"/>
            <a:ext cx="403244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4000" i="1" dirty="0" smtClean="0"/>
              <a:t>заборонувати</a:t>
            </a:r>
            <a:endParaRPr kumimoji="0" lang="uk-UA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5076056" y="4149080"/>
            <a:ext cx="244827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4000" i="1" dirty="0" smtClean="0"/>
              <a:t>посіяти</a:t>
            </a:r>
            <a:endParaRPr kumimoji="0" lang="uk-UA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835696" y="4221088"/>
            <a:ext cx="244827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4000" i="1" dirty="0" smtClean="0"/>
              <a:t>зійде</a:t>
            </a:r>
            <a:endParaRPr kumimoji="0" lang="uk-UA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3347864" y="4869160"/>
            <a:ext cx="273630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4000" i="1" dirty="0" smtClean="0"/>
              <a:t>   виросте</a:t>
            </a:r>
            <a:endParaRPr kumimoji="0" lang="uk-UA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2123728" y="1196752"/>
            <a:ext cx="280831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4000" i="1" dirty="0" err="1" smtClean="0"/>
              <a:t>закрасує</a:t>
            </a:r>
            <a:endParaRPr kumimoji="0" lang="uk-UA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2915816" y="2636912"/>
            <a:ext cx="338437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4000" i="1" dirty="0" smtClean="0"/>
              <a:t>перезимує</a:t>
            </a:r>
            <a:endParaRPr kumimoji="0" lang="uk-UA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2195736" y="5517232"/>
            <a:ext cx="511256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4000" i="1" dirty="0" smtClean="0"/>
              <a:t>наливатиметься</a:t>
            </a:r>
            <a:endParaRPr kumimoji="0" lang="uk-UA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2627784" y="3429000"/>
            <a:ext cx="439248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4000" i="1" dirty="0" smtClean="0"/>
              <a:t>   достигатиме  </a:t>
            </a:r>
            <a:endParaRPr kumimoji="0" lang="uk-UA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5220072" y="1268840"/>
            <a:ext cx="720080" cy="7200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4000" b="1" i="1" dirty="0" smtClean="0">
                <a:solidFill>
                  <a:srgbClr val="C00000"/>
                </a:solidFill>
              </a:rPr>
              <a:t>1</a:t>
            </a:r>
            <a:r>
              <a:rPr lang="uk-UA" sz="4000" i="1" dirty="0" smtClean="0"/>
              <a:t>  </a:t>
            </a:r>
            <a:endParaRPr kumimoji="0" lang="uk-UA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2051720" y="1988840"/>
            <a:ext cx="720000" cy="7200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4000" b="1" i="1" dirty="0" smtClean="0">
                <a:solidFill>
                  <a:srgbClr val="C00000"/>
                </a:solidFill>
              </a:rPr>
              <a:t>2</a:t>
            </a:r>
            <a:endParaRPr kumimoji="0" lang="uk-UA" sz="4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5" name="Rectangle 1"/>
          <p:cNvSpPr>
            <a:spLocks noChangeArrowheads="1"/>
          </p:cNvSpPr>
          <p:nvPr/>
        </p:nvSpPr>
        <p:spPr bwMode="auto">
          <a:xfrm>
            <a:off x="4499992" y="4149080"/>
            <a:ext cx="720000" cy="7200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4000" b="1" i="1" dirty="0" smtClean="0">
                <a:solidFill>
                  <a:srgbClr val="C00000"/>
                </a:solidFill>
              </a:rPr>
              <a:t>3</a:t>
            </a:r>
            <a:r>
              <a:rPr lang="uk-UA" sz="4000" i="1" dirty="0" smtClean="0"/>
              <a:t>  </a:t>
            </a:r>
            <a:endParaRPr kumimoji="0" lang="uk-UA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6" name="Rectangle 1"/>
          <p:cNvSpPr>
            <a:spLocks noChangeArrowheads="1"/>
          </p:cNvSpPr>
          <p:nvPr/>
        </p:nvSpPr>
        <p:spPr bwMode="auto">
          <a:xfrm>
            <a:off x="1691680" y="4221088"/>
            <a:ext cx="720000" cy="7200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4000" b="1" i="1" dirty="0" smtClean="0">
                <a:solidFill>
                  <a:srgbClr val="C00000"/>
                </a:solidFill>
              </a:rPr>
              <a:t>4</a:t>
            </a:r>
            <a:endParaRPr kumimoji="0" lang="uk-UA" sz="4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7" name="Rectangle 1"/>
          <p:cNvSpPr>
            <a:spLocks noChangeArrowheads="1"/>
          </p:cNvSpPr>
          <p:nvPr/>
        </p:nvSpPr>
        <p:spPr bwMode="auto">
          <a:xfrm>
            <a:off x="2555776" y="2636912"/>
            <a:ext cx="720080" cy="7200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4000" b="1" i="1" dirty="0" smtClean="0">
                <a:solidFill>
                  <a:srgbClr val="C00000"/>
                </a:solidFill>
              </a:rPr>
              <a:t>5</a:t>
            </a:r>
            <a:endParaRPr kumimoji="0" lang="uk-UA" sz="4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8" name="Rectangle 1"/>
          <p:cNvSpPr>
            <a:spLocks noChangeArrowheads="1"/>
          </p:cNvSpPr>
          <p:nvPr/>
        </p:nvSpPr>
        <p:spPr bwMode="auto">
          <a:xfrm>
            <a:off x="3059832" y="4869240"/>
            <a:ext cx="720000" cy="7200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4000" b="1" i="1" dirty="0" smtClean="0">
                <a:solidFill>
                  <a:srgbClr val="C00000"/>
                </a:solidFill>
              </a:rPr>
              <a:t>6</a:t>
            </a:r>
            <a:endParaRPr kumimoji="0" lang="uk-UA" sz="4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9" name="Rectangle 1"/>
          <p:cNvSpPr>
            <a:spLocks noChangeArrowheads="1"/>
          </p:cNvSpPr>
          <p:nvPr/>
        </p:nvSpPr>
        <p:spPr bwMode="auto">
          <a:xfrm>
            <a:off x="1619672" y="1196752"/>
            <a:ext cx="720000" cy="7200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4000" b="1" i="1" dirty="0" smtClean="0">
                <a:solidFill>
                  <a:srgbClr val="C00000"/>
                </a:solidFill>
              </a:rPr>
              <a:t>7  </a:t>
            </a:r>
            <a:endParaRPr kumimoji="0" lang="uk-UA" sz="4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0" name="Rectangle 1"/>
          <p:cNvSpPr>
            <a:spLocks noChangeArrowheads="1"/>
          </p:cNvSpPr>
          <p:nvPr/>
        </p:nvSpPr>
        <p:spPr bwMode="auto">
          <a:xfrm>
            <a:off x="1763688" y="5589320"/>
            <a:ext cx="756000" cy="7200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4000" b="1" i="1" dirty="0" smtClean="0">
                <a:solidFill>
                  <a:srgbClr val="C00000"/>
                </a:solidFill>
              </a:rPr>
              <a:t>8</a:t>
            </a:r>
            <a:r>
              <a:rPr lang="uk-UA" sz="4000" i="1" dirty="0" smtClean="0"/>
              <a:t>  </a:t>
            </a:r>
            <a:endParaRPr kumimoji="0" lang="uk-UA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1" name="Rectangle 1"/>
          <p:cNvSpPr>
            <a:spLocks noChangeArrowheads="1"/>
          </p:cNvSpPr>
          <p:nvPr/>
        </p:nvSpPr>
        <p:spPr bwMode="auto">
          <a:xfrm>
            <a:off x="2267744" y="3429000"/>
            <a:ext cx="756000" cy="7200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4000" b="1" i="1" dirty="0" smtClean="0">
                <a:solidFill>
                  <a:srgbClr val="C00000"/>
                </a:solidFill>
              </a:rPr>
              <a:t>9  </a:t>
            </a:r>
            <a:endParaRPr kumimoji="0" lang="uk-UA" sz="4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264967" y="6480283"/>
            <a:ext cx="1144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err="1" smtClean="0"/>
              <a:t>Абієва</a:t>
            </a:r>
            <a:r>
              <a:rPr lang="ru-RU" sz="1400" dirty="0" smtClean="0"/>
              <a:t> О.О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21693" y="404664"/>
            <a:ext cx="418255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4000" b="1" dirty="0" smtClean="0">
                <a:solidFill>
                  <a:srgbClr val="FF0000"/>
                </a:solidFill>
                <a:latin typeface="Segoe Print" pitchFamily="2" charset="0"/>
                <a:cs typeface="Arial" pitchFamily="34" charset="0"/>
              </a:rPr>
              <a:t>Гра </a:t>
            </a:r>
            <a:r>
              <a:rPr lang="uk-UA" sz="4000" b="1" dirty="0" err="1" smtClean="0">
                <a:solidFill>
                  <a:srgbClr val="FF0000"/>
                </a:solidFill>
                <a:latin typeface="Segoe Print" pitchFamily="2" charset="0"/>
                <a:cs typeface="Arial" pitchFamily="34" charset="0"/>
              </a:rPr>
              <a:t>“Чиї</a:t>
            </a:r>
            <a:r>
              <a:rPr lang="uk-UA" sz="4000" b="1" dirty="0" smtClean="0">
                <a:solidFill>
                  <a:srgbClr val="FF0000"/>
                </a:solidFill>
                <a:latin typeface="Segoe Print" pitchFamily="2" charset="0"/>
                <a:cs typeface="Arial" pitchFamily="34" charset="0"/>
              </a:rPr>
              <a:t> </a:t>
            </a:r>
            <a:r>
              <a:rPr lang="uk-UA" sz="4000" b="1" dirty="0" err="1" smtClean="0">
                <a:solidFill>
                  <a:srgbClr val="FF0000"/>
                </a:solidFill>
                <a:latin typeface="Segoe Print" pitchFamily="2" charset="0"/>
                <a:cs typeface="Arial" pitchFamily="34" charset="0"/>
              </a:rPr>
              <a:t>сова”</a:t>
            </a:r>
            <a:endParaRPr lang="ru-RU" sz="4000" b="1" dirty="0">
              <a:solidFill>
                <a:srgbClr val="FF0000"/>
              </a:solidFill>
              <a:latin typeface="Segoe Print" pitchFamily="2" charset="0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683568" y="1340768"/>
            <a:ext cx="806489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uk-UA" sz="4000" b="1" dirty="0" smtClean="0"/>
              <a:t>Спершу потрібно землю зорати...</a:t>
            </a:r>
            <a:endParaRPr lang="ru-RU" sz="4000" b="1" dirty="0"/>
          </a:p>
        </p:txBody>
      </p:sp>
      <p:pic>
        <p:nvPicPr>
          <p:cNvPr id="21515" name="Picture 11" descr="http://img1.liveinternet.ru/images/attach/c/0/117/890/117890871_BwdmSmpCMAA82Vcjpg_lar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2553653"/>
            <a:ext cx="7176120" cy="3902015"/>
          </a:xfrm>
          <a:prstGeom prst="teardrop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264967" y="6480283"/>
            <a:ext cx="1144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err="1" smtClean="0"/>
              <a:t>Абієва</a:t>
            </a:r>
            <a:r>
              <a:rPr lang="ru-RU" sz="1400" dirty="0" smtClean="0"/>
              <a:t> О.О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21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21693" y="404664"/>
            <a:ext cx="418255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4000" b="1" dirty="0" smtClean="0">
                <a:solidFill>
                  <a:srgbClr val="FF0000"/>
                </a:solidFill>
                <a:latin typeface="Segoe Print" pitchFamily="2" charset="0"/>
                <a:cs typeface="Arial" pitchFamily="34" charset="0"/>
              </a:rPr>
              <a:t>Гра </a:t>
            </a:r>
            <a:r>
              <a:rPr lang="uk-UA" sz="4000" b="1" dirty="0" err="1" smtClean="0">
                <a:solidFill>
                  <a:srgbClr val="FF0000"/>
                </a:solidFill>
                <a:latin typeface="Segoe Print" pitchFamily="2" charset="0"/>
                <a:cs typeface="Arial" pitchFamily="34" charset="0"/>
              </a:rPr>
              <a:t>“Чиї</a:t>
            </a:r>
            <a:r>
              <a:rPr lang="uk-UA" sz="4000" b="1" dirty="0" smtClean="0">
                <a:solidFill>
                  <a:srgbClr val="FF0000"/>
                </a:solidFill>
                <a:latin typeface="Segoe Print" pitchFamily="2" charset="0"/>
                <a:cs typeface="Arial" pitchFamily="34" charset="0"/>
              </a:rPr>
              <a:t> </a:t>
            </a:r>
            <a:r>
              <a:rPr lang="uk-UA" sz="4000" b="1" dirty="0" err="1" smtClean="0">
                <a:solidFill>
                  <a:srgbClr val="FF0000"/>
                </a:solidFill>
                <a:latin typeface="Segoe Print" pitchFamily="2" charset="0"/>
                <a:cs typeface="Arial" pitchFamily="34" charset="0"/>
              </a:rPr>
              <a:t>сова”</a:t>
            </a:r>
            <a:endParaRPr lang="ru-RU" sz="4000" b="1" dirty="0">
              <a:solidFill>
                <a:srgbClr val="FF0000"/>
              </a:solidFill>
              <a:latin typeface="Segoe Print" pitchFamily="2" charset="0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611560" y="1268760"/>
            <a:ext cx="813690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uk-UA" sz="4000" b="1" dirty="0" smtClean="0"/>
              <a:t>Порадь мені, як легше їжу добувати.</a:t>
            </a:r>
            <a:endParaRPr lang="ru-RU" sz="4000" b="1" dirty="0"/>
          </a:p>
        </p:txBody>
      </p:sp>
      <p:pic>
        <p:nvPicPr>
          <p:cNvPr id="4" name="Picture 7" descr="http://kudago.com/media/images/event/54/c1/54c1dd65173d76256cfa0af68b2bcd98.png"/>
          <p:cNvPicPr>
            <a:picLocks noChangeAspect="1" noChangeArrowheads="1"/>
          </p:cNvPicPr>
          <p:nvPr/>
        </p:nvPicPr>
        <p:blipFill>
          <a:blip r:embed="rId3" cstate="print">
            <a:lum bright="-20000" contrast="30000"/>
          </a:blip>
          <a:srcRect/>
          <a:stretch>
            <a:fillRect/>
          </a:stretch>
        </p:blipFill>
        <p:spPr bwMode="auto">
          <a:xfrm flipH="1">
            <a:off x="3677734" y="2204864"/>
            <a:ext cx="5358761" cy="465313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264967" y="6480283"/>
            <a:ext cx="1144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err="1" smtClean="0"/>
              <a:t>Абієва</a:t>
            </a:r>
            <a:r>
              <a:rPr lang="ru-RU" sz="1400" dirty="0" smtClean="0"/>
              <a:t> О.О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971600" y="1196752"/>
            <a:ext cx="784887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uk-UA" sz="4000" b="1" dirty="0" smtClean="0"/>
              <a:t>Тільки спершу зніми з моїх ніг підкови, щоб не поламати собі зуби об них.</a:t>
            </a:r>
            <a:endParaRPr lang="ru-RU" sz="40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621693" y="404664"/>
            <a:ext cx="418255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4000" b="1" dirty="0" smtClean="0">
                <a:solidFill>
                  <a:srgbClr val="FF0000"/>
                </a:solidFill>
                <a:latin typeface="Segoe Print" pitchFamily="2" charset="0"/>
                <a:cs typeface="Arial" pitchFamily="34" charset="0"/>
              </a:rPr>
              <a:t>Гра </a:t>
            </a:r>
            <a:r>
              <a:rPr lang="uk-UA" sz="4000" b="1" dirty="0" err="1" smtClean="0">
                <a:solidFill>
                  <a:srgbClr val="FF0000"/>
                </a:solidFill>
                <a:latin typeface="Segoe Print" pitchFamily="2" charset="0"/>
                <a:cs typeface="Arial" pitchFamily="34" charset="0"/>
              </a:rPr>
              <a:t>“Чиї</a:t>
            </a:r>
            <a:r>
              <a:rPr lang="uk-UA" sz="4000" b="1" dirty="0" smtClean="0">
                <a:solidFill>
                  <a:srgbClr val="FF0000"/>
                </a:solidFill>
                <a:latin typeface="Segoe Print" pitchFamily="2" charset="0"/>
                <a:cs typeface="Arial" pitchFamily="34" charset="0"/>
              </a:rPr>
              <a:t> </a:t>
            </a:r>
            <a:r>
              <a:rPr lang="uk-UA" sz="4000" b="1" dirty="0" err="1" smtClean="0">
                <a:solidFill>
                  <a:srgbClr val="FF0000"/>
                </a:solidFill>
                <a:latin typeface="Segoe Print" pitchFamily="2" charset="0"/>
                <a:cs typeface="Arial" pitchFamily="34" charset="0"/>
              </a:rPr>
              <a:t>сова”</a:t>
            </a:r>
            <a:endParaRPr lang="ru-RU" sz="4000" b="1" dirty="0">
              <a:solidFill>
                <a:srgbClr val="FF0000"/>
              </a:solidFill>
              <a:latin typeface="Segoe Print" pitchFamily="2" charset="0"/>
            </a:endParaRPr>
          </a:p>
        </p:txBody>
      </p:sp>
      <p:pic>
        <p:nvPicPr>
          <p:cNvPr id="6" name="Picture 2" descr="http://img1.liveinternet.ru/images/attach/c/0/117/890/117890871_BwdmSmpCMAA82Vcjpg_large.jpg"/>
          <p:cNvPicPr>
            <a:picLocks noChangeAspect="1" noChangeArrowheads="1"/>
          </p:cNvPicPr>
          <p:nvPr/>
        </p:nvPicPr>
        <p:blipFill>
          <a:blip r:embed="rId3" cstate="print"/>
          <a:srcRect r="42120"/>
          <a:stretch>
            <a:fillRect/>
          </a:stretch>
        </p:blipFill>
        <p:spPr bwMode="auto">
          <a:xfrm>
            <a:off x="4644008" y="3002124"/>
            <a:ext cx="4104456" cy="3855876"/>
          </a:xfrm>
          <a:prstGeom prst="teardrop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264967" y="6480283"/>
            <a:ext cx="1144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err="1" smtClean="0"/>
              <a:t>Абієва</a:t>
            </a:r>
            <a:r>
              <a:rPr lang="ru-RU" sz="1400" dirty="0" smtClean="0"/>
              <a:t> О.О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611560" y="260648"/>
            <a:ext cx="8085584" cy="86409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Источники</a:t>
            </a:r>
            <a:endParaRPr kumimoji="0" lang="ru-RU" sz="4000" b="0" i="1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Text Box 18"/>
          <p:cNvSpPr txBox="1">
            <a:spLocks noChangeArrowheads="1"/>
          </p:cNvSpPr>
          <p:nvPr/>
        </p:nvSpPr>
        <p:spPr bwMode="auto">
          <a:xfrm>
            <a:off x="323528" y="836712"/>
            <a:ext cx="8496944" cy="5805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30000"/>
              </a:lnSpc>
              <a:buSzPct val="110000"/>
            </a:pPr>
            <a:r>
              <a:rPr lang="ru-RU" sz="1200" b="1" i="1" dirty="0" smtClean="0"/>
              <a:t>Фон: </a:t>
            </a:r>
            <a:r>
              <a:rPr lang="en-US" sz="1200" dirty="0" smtClean="0">
                <a:hlinkClick r:id="rId3"/>
              </a:rPr>
              <a:t>http://foto-ramki.com/fon/bumaga/fony_139.jpg</a:t>
            </a:r>
            <a:r>
              <a:rPr lang="ru-RU" sz="1200" dirty="0" smtClean="0"/>
              <a:t>  </a:t>
            </a:r>
          </a:p>
          <a:p>
            <a:pPr>
              <a:lnSpc>
                <a:spcPct val="130000"/>
              </a:lnSpc>
              <a:buSzPct val="110000"/>
            </a:pPr>
            <a:r>
              <a:rPr lang="ru-RU" sz="1200" dirty="0" smtClean="0"/>
              <a:t> </a:t>
            </a:r>
            <a:r>
              <a:rPr lang="ru-RU" sz="1200" b="1" i="1" dirty="0" smtClean="0"/>
              <a:t>Листья:   </a:t>
            </a:r>
            <a:r>
              <a:rPr lang="en-US" sz="1200" dirty="0" smtClean="0">
                <a:hlinkClick r:id="rId4"/>
              </a:rPr>
              <a:t>http://img-fotki.yandex.ru/get/6610/21197587.29/0_96737_f8268728_L.jpg</a:t>
            </a:r>
            <a:endParaRPr lang="ru-RU" sz="1200" dirty="0" smtClean="0"/>
          </a:p>
          <a:p>
            <a:pPr>
              <a:lnSpc>
                <a:spcPct val="130000"/>
              </a:lnSpc>
              <a:buSzPct val="110000"/>
            </a:pPr>
            <a:r>
              <a:rPr lang="ru-RU" sz="1200" dirty="0" smtClean="0"/>
              <a:t> </a:t>
            </a:r>
            <a:r>
              <a:rPr lang="ru-RU" sz="1200" b="1" i="1" dirty="0" smtClean="0"/>
              <a:t>Рамка: </a:t>
            </a:r>
            <a:r>
              <a:rPr lang="ru-RU" sz="1200" i="1" dirty="0" smtClean="0"/>
              <a:t>сканированное изображение свидетельства, печатная продукция издательства ЗАО </a:t>
            </a:r>
            <a:endParaRPr lang="ru-RU" sz="1200" i="1" dirty="0" smtClean="0"/>
          </a:p>
          <a:p>
            <a:pPr>
              <a:lnSpc>
                <a:spcPct val="130000"/>
              </a:lnSpc>
              <a:buSzPct val="110000"/>
            </a:pPr>
            <a:r>
              <a:rPr lang="ru-RU" sz="1200" i="1" dirty="0" smtClean="0"/>
              <a:t>«</a:t>
            </a:r>
            <a:r>
              <a:rPr lang="ru-RU" sz="1200" i="1" dirty="0" smtClean="0"/>
              <a:t>Мир поздравлений» (обработка в </a:t>
            </a:r>
            <a:r>
              <a:rPr lang="en-US" sz="1200" i="1" dirty="0" smtClean="0"/>
              <a:t>Adobe Photoshop)</a:t>
            </a:r>
            <a:r>
              <a:rPr lang="ru-RU" sz="1200" i="1" dirty="0" smtClean="0"/>
              <a:t>.</a:t>
            </a:r>
          </a:p>
          <a:p>
            <a:pPr>
              <a:lnSpc>
                <a:spcPct val="130000"/>
              </a:lnSpc>
              <a:buSzPct val="110000"/>
            </a:pPr>
            <a:r>
              <a:rPr lang="uk-UA" sz="1200" dirty="0" smtClean="0"/>
              <a:t> </a:t>
            </a:r>
            <a:r>
              <a:rPr lang="ru-RU" sz="1200" b="1" i="1" dirty="0" smtClean="0"/>
              <a:t>Волк:</a:t>
            </a:r>
            <a:r>
              <a:rPr lang="uk-UA" sz="1200" dirty="0" smtClean="0"/>
              <a:t> </a:t>
            </a:r>
            <a:r>
              <a:rPr lang="en-US" sz="1200" dirty="0" smtClean="0">
                <a:hlinkClick r:id="rId5"/>
              </a:rPr>
              <a:t>http://www.playcast.ru/uploads/2014/12/22/11210895.png</a:t>
            </a:r>
            <a:r>
              <a:rPr lang="uk-UA" sz="1200" dirty="0" smtClean="0"/>
              <a:t>  </a:t>
            </a:r>
          </a:p>
          <a:p>
            <a:pPr>
              <a:lnSpc>
                <a:spcPct val="130000"/>
              </a:lnSpc>
              <a:buSzPct val="110000"/>
            </a:pPr>
            <a:r>
              <a:rPr lang="ru-RU" sz="1200" b="1" i="1" dirty="0" smtClean="0"/>
              <a:t>Три поросенка:</a:t>
            </a:r>
            <a:r>
              <a:rPr lang="uk-UA" sz="1200" dirty="0" smtClean="0"/>
              <a:t> </a:t>
            </a:r>
            <a:r>
              <a:rPr lang="en-US" sz="1200" dirty="0" smtClean="0">
                <a:hlinkClick r:id="rId6"/>
              </a:rPr>
              <a:t>https://cdn.imgbb.ru/user/167/1673359/201506/eaf487170c2af17379507cfc1aa3f0b9.jpg</a:t>
            </a:r>
            <a:r>
              <a:rPr lang="uk-UA" sz="1200" dirty="0" smtClean="0"/>
              <a:t> </a:t>
            </a:r>
          </a:p>
          <a:p>
            <a:pPr>
              <a:lnSpc>
                <a:spcPct val="130000"/>
              </a:lnSpc>
              <a:buSzPct val="110000"/>
            </a:pPr>
            <a:r>
              <a:rPr lang="uk-UA" sz="1200" b="1" i="1" dirty="0" err="1" smtClean="0"/>
              <a:t>Волк</a:t>
            </a:r>
            <a:r>
              <a:rPr lang="uk-UA" sz="1200" b="1" i="1" dirty="0" smtClean="0"/>
              <a:t> и семеро козлят: </a:t>
            </a:r>
            <a:r>
              <a:rPr lang="en-US" sz="1200" dirty="0" smtClean="0">
                <a:hlinkClick r:id="rId7"/>
              </a:rPr>
              <a:t>http://www.char.ru/books/6840475_Volk_i_semero_kozlyat.jpg</a:t>
            </a:r>
            <a:endParaRPr lang="uk-UA" sz="1200" dirty="0" smtClean="0"/>
          </a:p>
          <a:p>
            <a:pPr>
              <a:lnSpc>
                <a:spcPct val="130000"/>
              </a:lnSpc>
              <a:buSzPct val="110000"/>
            </a:pPr>
            <a:r>
              <a:rPr lang="uk-UA" sz="1200" b="1" i="1" dirty="0" err="1" smtClean="0"/>
              <a:t>Красная</a:t>
            </a:r>
            <a:r>
              <a:rPr lang="uk-UA" sz="1200" b="1" i="1" dirty="0" smtClean="0"/>
              <a:t> Шапочка: </a:t>
            </a:r>
            <a:r>
              <a:rPr lang="uk-UA" sz="1200" dirty="0" smtClean="0"/>
              <a:t> </a:t>
            </a:r>
            <a:r>
              <a:rPr lang="en-US" sz="1200" dirty="0" smtClean="0">
                <a:hlinkClick r:id="rId8"/>
              </a:rPr>
              <a:t>http://www.babylonhobbies.com/ebay/pictures/CAS_03020.jpg</a:t>
            </a:r>
            <a:r>
              <a:rPr lang="uk-UA" sz="1200" dirty="0" smtClean="0"/>
              <a:t> </a:t>
            </a:r>
          </a:p>
          <a:p>
            <a:pPr>
              <a:lnSpc>
                <a:spcPct val="130000"/>
              </a:lnSpc>
              <a:buSzPct val="110000"/>
            </a:pPr>
            <a:r>
              <a:rPr lang="uk-UA" sz="1200" b="1" i="1" dirty="0" smtClean="0"/>
              <a:t>Колобок:</a:t>
            </a:r>
            <a:r>
              <a:rPr lang="uk-UA" sz="1200" dirty="0" smtClean="0"/>
              <a:t> </a:t>
            </a:r>
            <a:r>
              <a:rPr lang="en-US" sz="1200" dirty="0" smtClean="0">
                <a:hlinkClick r:id="rId9"/>
              </a:rPr>
              <a:t>http://a5.mzstatic.com/us/r30/Purple/v4/7a/eb/4a/7aeb4a00-4bf6-3e2c-b69c-5288a81f7ee7/screen1024x1024.jpeg</a:t>
            </a:r>
            <a:r>
              <a:rPr lang="uk-UA" sz="1200" dirty="0" smtClean="0"/>
              <a:t> </a:t>
            </a:r>
          </a:p>
          <a:p>
            <a:pPr>
              <a:lnSpc>
                <a:spcPct val="130000"/>
              </a:lnSpc>
              <a:buSzPct val="110000"/>
            </a:pPr>
            <a:r>
              <a:rPr lang="uk-UA" sz="1200" b="1" i="1" dirty="0" err="1" smtClean="0"/>
              <a:t>Обложки</a:t>
            </a:r>
            <a:r>
              <a:rPr lang="uk-UA" sz="1200" b="1" i="1" dirty="0" smtClean="0"/>
              <a:t> книг</a:t>
            </a:r>
            <a:r>
              <a:rPr lang="uk-UA" sz="1200" b="1" i="1" dirty="0" smtClean="0"/>
              <a:t>:</a:t>
            </a:r>
          </a:p>
          <a:p>
            <a:pPr>
              <a:lnSpc>
                <a:spcPct val="130000"/>
              </a:lnSpc>
              <a:buSzPct val="110000"/>
            </a:pPr>
            <a:r>
              <a:rPr lang="uk-UA" sz="1200" b="1" dirty="0" smtClean="0"/>
              <a:t> </a:t>
            </a:r>
            <a:r>
              <a:rPr lang="uk-UA" sz="1200" b="1" i="1" dirty="0" smtClean="0"/>
              <a:t>1</a:t>
            </a:r>
            <a:r>
              <a:rPr lang="uk-UA" sz="1200" dirty="0" smtClean="0"/>
              <a:t>. </a:t>
            </a:r>
            <a:r>
              <a:rPr lang="en-US" sz="1200" dirty="0" smtClean="0">
                <a:hlinkClick r:id="rId10"/>
              </a:rPr>
              <a:t>http</a:t>
            </a:r>
            <a:r>
              <a:rPr lang="en-US" sz="1200" dirty="0" smtClean="0">
                <a:hlinkClick r:id="rId10"/>
              </a:rPr>
              <a:t>://leopold24.ru/upload/medialibrary/a3a/a3a9958f1302c0275fb9a9f5cfcde1b4.jpeg</a:t>
            </a:r>
            <a:endParaRPr lang="uk-UA" sz="1200" dirty="0" smtClean="0"/>
          </a:p>
          <a:p>
            <a:pPr>
              <a:lnSpc>
                <a:spcPct val="130000"/>
              </a:lnSpc>
              <a:buSzPct val="110000"/>
            </a:pPr>
            <a:r>
              <a:rPr lang="uk-UA" sz="1200" b="1" i="1" dirty="0" smtClean="0"/>
              <a:t>2.</a:t>
            </a:r>
            <a:r>
              <a:rPr lang="uk-UA" sz="1200" dirty="0" smtClean="0"/>
              <a:t> </a:t>
            </a:r>
            <a:r>
              <a:rPr lang="en-US" sz="1200" dirty="0" smtClean="0">
                <a:hlinkClick r:id="rId11"/>
              </a:rPr>
              <a:t>http://nupogodi.kh.ua/resize/assets/images/first/17767/20/20-17767.9786177160914_b3f42_d21f1190974bcd2e2ce80d33a6d0911b_b3f42_resize_free_800_600.jpg</a:t>
            </a:r>
            <a:r>
              <a:rPr lang="uk-UA" sz="1200" dirty="0" smtClean="0"/>
              <a:t> </a:t>
            </a:r>
          </a:p>
          <a:p>
            <a:pPr>
              <a:lnSpc>
                <a:spcPct val="130000"/>
              </a:lnSpc>
              <a:buSzPct val="110000"/>
            </a:pPr>
            <a:r>
              <a:rPr lang="uk-UA" sz="1200" b="1" i="1" dirty="0" smtClean="0"/>
              <a:t>3</a:t>
            </a:r>
            <a:r>
              <a:rPr lang="uk-UA" sz="1200" dirty="0" smtClean="0"/>
              <a:t>.</a:t>
            </a:r>
            <a:r>
              <a:rPr lang="en-US" sz="1200" dirty="0" smtClean="0"/>
              <a:t> </a:t>
            </a:r>
            <a:r>
              <a:rPr lang="en-US" sz="1200" dirty="0" smtClean="0">
                <a:hlinkClick r:id="rId12"/>
              </a:rPr>
              <a:t>http://mybook.biz.ua/files/books/middle/image_42666_2.jpg</a:t>
            </a:r>
            <a:r>
              <a:rPr lang="uk-UA" sz="1200" dirty="0" smtClean="0"/>
              <a:t>  </a:t>
            </a:r>
          </a:p>
          <a:p>
            <a:pPr>
              <a:buSzPct val="110000"/>
            </a:pPr>
            <a:r>
              <a:rPr lang="uk-UA" sz="1200" b="1" i="1" dirty="0" smtClean="0"/>
              <a:t>4.</a:t>
            </a:r>
            <a:r>
              <a:rPr lang="uk-UA" sz="1200" dirty="0" smtClean="0"/>
              <a:t> </a:t>
            </a:r>
            <a:r>
              <a:rPr lang="en-US" sz="1200" dirty="0" smtClean="0">
                <a:hlinkClick r:id="rId13"/>
              </a:rPr>
              <a:t>http://tritiy.ru/files/products/img_big/knizhka-Kak-volk-s-zajcem-sapogami-menjalis-serija-skazki-1435-7-239018.jpg</a:t>
            </a:r>
            <a:r>
              <a:rPr lang="uk-UA" sz="1200" dirty="0" smtClean="0"/>
              <a:t> </a:t>
            </a:r>
          </a:p>
          <a:p>
            <a:pPr>
              <a:buSzPct val="110000"/>
            </a:pPr>
            <a:r>
              <a:rPr lang="uk-UA" sz="1200" b="1" i="1" dirty="0" smtClean="0"/>
              <a:t>5.</a:t>
            </a:r>
            <a:r>
              <a:rPr lang="uk-UA" sz="1200" dirty="0" smtClean="0"/>
              <a:t> </a:t>
            </a:r>
            <a:r>
              <a:rPr lang="en-US" sz="1200" dirty="0" smtClean="0">
                <a:hlinkClick r:id="rId14"/>
              </a:rPr>
              <a:t>http://suwenir.de/media/product/171/nu-pogodi-vot-takoj-fokus-dca.jpg</a:t>
            </a:r>
            <a:endParaRPr lang="uk-UA" sz="1200" dirty="0" smtClean="0"/>
          </a:p>
          <a:p>
            <a:pPr>
              <a:buSzPct val="110000"/>
            </a:pPr>
            <a:r>
              <a:rPr lang="uk-UA" sz="1200" b="1" i="1" dirty="0" smtClean="0"/>
              <a:t>6</a:t>
            </a:r>
            <a:r>
              <a:rPr lang="uk-UA" sz="1200" dirty="0" smtClean="0"/>
              <a:t>. </a:t>
            </a:r>
            <a:r>
              <a:rPr lang="en-US" sz="1200" dirty="0" smtClean="0">
                <a:hlinkClick r:id="rId15"/>
              </a:rPr>
              <a:t>http://inpleno.com.ua/images/000043604.jpeg</a:t>
            </a:r>
            <a:r>
              <a:rPr lang="uk-UA" sz="1200" dirty="0" smtClean="0"/>
              <a:t>  </a:t>
            </a:r>
          </a:p>
          <a:p>
            <a:pPr>
              <a:buSzPct val="110000"/>
            </a:pPr>
            <a:r>
              <a:rPr lang="uk-UA" sz="1200" b="1" i="1" dirty="0" smtClean="0"/>
              <a:t>7</a:t>
            </a:r>
            <a:r>
              <a:rPr lang="uk-UA" sz="1200" dirty="0" smtClean="0"/>
              <a:t>.  </a:t>
            </a:r>
            <a:r>
              <a:rPr lang="en-US" sz="1200" dirty="0" smtClean="0">
                <a:hlinkClick r:id="rId16"/>
              </a:rPr>
              <a:t>http://www.100book.ru/b1208910.jpg</a:t>
            </a:r>
            <a:r>
              <a:rPr lang="uk-UA" sz="1200" dirty="0" smtClean="0"/>
              <a:t> </a:t>
            </a:r>
          </a:p>
          <a:p>
            <a:pPr>
              <a:buSzPct val="110000"/>
            </a:pPr>
            <a:r>
              <a:rPr lang="uk-UA" sz="1200" b="1" i="1" dirty="0" err="1" smtClean="0"/>
              <a:t>Волк</a:t>
            </a:r>
            <a:r>
              <a:rPr lang="uk-UA" sz="1200" dirty="0" smtClean="0"/>
              <a:t>: </a:t>
            </a:r>
            <a:r>
              <a:rPr lang="en-US" sz="1200" dirty="0" smtClean="0">
                <a:hlinkClick r:id="rId17"/>
              </a:rPr>
              <a:t>http://kudago.com/media/images/event/54/c1/54c1dd65173d76256cfa0af68b2bcd98.png</a:t>
            </a:r>
            <a:r>
              <a:rPr lang="uk-UA" sz="1200" dirty="0" smtClean="0"/>
              <a:t> </a:t>
            </a:r>
          </a:p>
          <a:p>
            <a:pPr>
              <a:buSzPct val="110000"/>
            </a:pPr>
            <a:r>
              <a:rPr lang="uk-UA" sz="1200" b="1" i="1" dirty="0" smtClean="0"/>
              <a:t>Мужик: </a:t>
            </a:r>
            <a:r>
              <a:rPr lang="en-US" sz="1200" dirty="0" smtClean="0">
                <a:hlinkClick r:id="rId18"/>
              </a:rPr>
              <a:t>http://img1.liveinternet.ru/images/attach/c/0/117/890/117890871_BwdmSmpCMAA82Vcjpg_large.jpg</a:t>
            </a:r>
            <a:r>
              <a:rPr lang="uk-UA" sz="1200" dirty="0" smtClean="0"/>
              <a:t> </a:t>
            </a:r>
          </a:p>
          <a:p>
            <a:pPr>
              <a:lnSpc>
                <a:spcPct val="130000"/>
              </a:lnSpc>
              <a:buSzPct val="110000"/>
            </a:pPr>
            <a:r>
              <a:rPr lang="uk-UA" sz="1400" dirty="0" smtClean="0"/>
              <a:t> </a:t>
            </a:r>
            <a:endParaRPr lang="ru-RU" sz="14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4264967" y="6480283"/>
            <a:ext cx="1144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err="1" smtClean="0"/>
              <a:t>Абієва</a:t>
            </a:r>
            <a:r>
              <a:rPr lang="ru-RU" sz="1400" dirty="0" smtClean="0"/>
              <a:t> О.О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899592" y="1476067"/>
            <a:ext cx="8028384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Ходить хмуро між дубами,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Хижо клацає зубами.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Весь, як є, — жорстока лють,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Очі так її і ллють.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Зачаївся ось, примовк —</a:t>
            </a:r>
            <a:endParaRPr kumimoji="0" lang="uk-UA" sz="4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 Black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Грізний звір цей, звісно...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835696" y="404664"/>
            <a:ext cx="539763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4000" b="1" dirty="0" smtClean="0">
                <a:solidFill>
                  <a:srgbClr val="FF0000"/>
                </a:solidFill>
                <a:latin typeface="Segoe Print" pitchFamily="2" charset="0"/>
                <a:ea typeface="Times New Roman" pitchFamily="18" charset="0"/>
                <a:cs typeface="Arial" pitchFamily="34" charset="0"/>
              </a:rPr>
              <a:t>Відгадайте загадку</a:t>
            </a:r>
            <a:endParaRPr lang="ru-RU" sz="4000" b="1" dirty="0">
              <a:solidFill>
                <a:srgbClr val="FF0000"/>
              </a:solidFill>
              <a:latin typeface="Segoe Print" pitchFamily="2" charset="0"/>
            </a:endParaRPr>
          </a:p>
        </p:txBody>
      </p:sp>
      <p:pic>
        <p:nvPicPr>
          <p:cNvPr id="3075" name="Picture 3" descr="http://www.playcast.ru/uploads/2014/12/22/1121089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56456" y="908720"/>
            <a:ext cx="7620000" cy="472440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139952" y="5373216"/>
            <a:ext cx="213712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6000" b="1" i="1" dirty="0" smtClean="0">
                <a:solidFill>
                  <a:srgbClr val="00000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вовк</a:t>
            </a:r>
            <a:endParaRPr lang="ru-RU" sz="6000" dirty="0"/>
          </a:p>
        </p:txBody>
      </p:sp>
      <p:sp>
        <p:nvSpPr>
          <p:cNvPr id="7" name="TextBox 6"/>
          <p:cNvSpPr txBox="1"/>
          <p:nvPr/>
        </p:nvSpPr>
        <p:spPr>
          <a:xfrm>
            <a:off x="4264967" y="6480283"/>
            <a:ext cx="1144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err="1" smtClean="0"/>
              <a:t>Абієва</a:t>
            </a:r>
            <a:r>
              <a:rPr lang="ru-RU" sz="1400" dirty="0" smtClean="0"/>
              <a:t> О.О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95879.jpg / Разное - хостинг картинок и фото &quot;PicShare.ru&quot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97344"/>
            <a:ext cx="8304000" cy="622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264967" y="6480283"/>
            <a:ext cx="1144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err="1" smtClean="0"/>
              <a:t>Абієва</a:t>
            </a:r>
            <a:r>
              <a:rPr lang="ru-RU" sz="1400" dirty="0" smtClean="0"/>
              <a:t> О.О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www.char.ru/books/6840475_Volk_i_semero_kozlyat.jpg"/>
          <p:cNvPicPr>
            <a:picLocks noChangeAspect="1" noChangeArrowheads="1"/>
          </p:cNvPicPr>
          <p:nvPr/>
        </p:nvPicPr>
        <p:blipFill>
          <a:blip r:embed="rId3" cstate="print"/>
          <a:srcRect t="8225" r="9548" b="10998"/>
          <a:stretch>
            <a:fillRect/>
          </a:stretch>
        </p:blipFill>
        <p:spPr bwMode="auto">
          <a:xfrm>
            <a:off x="1187624" y="260648"/>
            <a:ext cx="7716920" cy="6336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264967" y="6480283"/>
            <a:ext cx="1144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err="1" smtClean="0"/>
              <a:t>Абієва</a:t>
            </a:r>
            <a:r>
              <a:rPr lang="ru-RU" sz="1400" dirty="0" smtClean="0"/>
              <a:t> О.О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http://www.babylonhobbies.com/ebay/pictures/CAS_030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77328"/>
            <a:ext cx="8618910" cy="5904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264967" y="6480283"/>
            <a:ext cx="1144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err="1" smtClean="0"/>
              <a:t>Абієва</a:t>
            </a:r>
            <a:r>
              <a:rPr lang="ru-RU" sz="1400" dirty="0" smtClean="0"/>
              <a:t> О.О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a5.mzstatic.com/us/r30/Purple/v4/7a/eb/4a/7aeb4a00-4bf6-3e2c-b69c-5288a81f7ee7/screen1024x1024.jpeg"/>
          <p:cNvPicPr>
            <a:picLocks noChangeAspect="1" noChangeArrowheads="1"/>
          </p:cNvPicPr>
          <p:nvPr/>
        </p:nvPicPr>
        <p:blipFill>
          <a:blip r:embed="rId3" cstate="print"/>
          <a:srcRect t="21346" b="7500"/>
          <a:stretch>
            <a:fillRect/>
          </a:stretch>
        </p:blipFill>
        <p:spPr bwMode="auto">
          <a:xfrm>
            <a:off x="1475656" y="332656"/>
            <a:ext cx="6564618" cy="622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264967" y="6480283"/>
            <a:ext cx="1144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err="1" smtClean="0"/>
              <a:t>Абієва</a:t>
            </a:r>
            <a:r>
              <a:rPr lang="ru-RU" sz="1400" dirty="0" smtClean="0"/>
              <a:t> О.О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leopold24.ru/upload/medialibrary/a3a/a3a9958f1302c0275fb9a9f5cfcde1b4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3501008"/>
            <a:ext cx="2160240" cy="2880320"/>
          </a:xfrm>
          <a:prstGeom prst="rect">
            <a:avLst/>
          </a:prstGeom>
          <a:noFill/>
        </p:spPr>
      </p:pic>
      <p:pic>
        <p:nvPicPr>
          <p:cNvPr id="17412" name="Picture 4" descr="http://nupogodi.kh.ua/resize/assets/images/first/17767/20/20-17767.9786177160914_b3f42_d21f1190974bcd2e2ce80d33a6d0911b_b3f42_resize_free_800_6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42455" y="476672"/>
            <a:ext cx="2101553" cy="2808312"/>
          </a:xfrm>
          <a:prstGeom prst="rect">
            <a:avLst/>
          </a:prstGeom>
          <a:noFill/>
        </p:spPr>
      </p:pic>
      <p:pic>
        <p:nvPicPr>
          <p:cNvPr id="17414" name="Picture 6" descr="http://mybook.biz.ua/files/books/middle/image_42666_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63888" y="3501008"/>
            <a:ext cx="2088232" cy="2827024"/>
          </a:xfrm>
          <a:prstGeom prst="rect">
            <a:avLst/>
          </a:prstGeom>
          <a:noFill/>
        </p:spPr>
      </p:pic>
      <p:pic>
        <p:nvPicPr>
          <p:cNvPr id="17416" name="Picture 8" descr="http://tritiy.ru/files/products/img_big/knizhka-Kak-volk-s-zajcem-sapogami-menjalis-serija-skazki-1435-7-23901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17940" y="476672"/>
            <a:ext cx="2074540" cy="2842997"/>
          </a:xfrm>
          <a:prstGeom prst="rect">
            <a:avLst/>
          </a:prstGeom>
          <a:noFill/>
        </p:spPr>
      </p:pic>
      <p:pic>
        <p:nvPicPr>
          <p:cNvPr id="17418" name="Picture 10" descr="http://suwenir.de/media/product/171/nu-pogodi-vot-takoj-fokus-dca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5536" y="505082"/>
            <a:ext cx="2088232" cy="2779902"/>
          </a:xfrm>
          <a:prstGeom prst="rect">
            <a:avLst/>
          </a:prstGeom>
          <a:noFill/>
        </p:spPr>
      </p:pic>
      <p:pic>
        <p:nvPicPr>
          <p:cNvPr id="17420" name="Picture 12" descr="http://inpleno.com.ua/images/000043604.jpe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716016" y="476672"/>
            <a:ext cx="2016224" cy="2853733"/>
          </a:xfrm>
          <a:prstGeom prst="rect">
            <a:avLst/>
          </a:prstGeom>
          <a:noFill/>
        </p:spPr>
      </p:pic>
      <p:pic>
        <p:nvPicPr>
          <p:cNvPr id="17422" name="Picture 14" descr="http://www.100book.ru/b1208910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043608" y="3501008"/>
            <a:ext cx="2016224" cy="2808312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4264967" y="6480283"/>
            <a:ext cx="1144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err="1" smtClean="0"/>
              <a:t>Абієва</a:t>
            </a:r>
            <a:r>
              <a:rPr lang="ru-RU" sz="1400" dirty="0" smtClean="0"/>
              <a:t> О.О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404664"/>
            <a:ext cx="6478055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4000" b="1" dirty="0" smtClean="0">
                <a:solidFill>
                  <a:srgbClr val="FF0000"/>
                </a:solidFill>
                <a:latin typeface="Segoe Print" pitchFamily="2" charset="0"/>
                <a:cs typeface="Arial" pitchFamily="34" charset="0"/>
              </a:rPr>
              <a:t>Підготовка до читання</a:t>
            </a:r>
          </a:p>
          <a:p>
            <a:pPr algn="ctr"/>
            <a:r>
              <a:rPr lang="uk-UA" sz="4000" b="1" dirty="0" err="1" smtClean="0">
                <a:solidFill>
                  <a:srgbClr val="FF0000"/>
                </a:solidFill>
                <a:latin typeface="Segoe Print" pitchFamily="2" charset="0"/>
                <a:cs typeface="Arial" pitchFamily="34" charset="0"/>
              </a:rPr>
              <a:t>“Буксир”</a:t>
            </a:r>
            <a:endParaRPr lang="ru-RU" sz="4000" b="1" dirty="0">
              <a:solidFill>
                <a:srgbClr val="FF0000"/>
              </a:solidFill>
              <a:latin typeface="Segoe Print" pitchFamily="2" charset="0"/>
            </a:endParaRPr>
          </a:p>
        </p:txBody>
      </p:sp>
      <p:grpSp>
        <p:nvGrpSpPr>
          <p:cNvPr id="33" name="Группа 32"/>
          <p:cNvGrpSpPr/>
          <p:nvPr/>
        </p:nvGrpSpPr>
        <p:grpSpPr>
          <a:xfrm>
            <a:off x="971600" y="1857018"/>
            <a:ext cx="3384376" cy="707886"/>
            <a:chOff x="971600" y="1268760"/>
            <a:chExt cx="3384376" cy="707886"/>
          </a:xfrm>
        </p:grpSpPr>
        <p:sp>
          <p:nvSpPr>
            <p:cNvPr id="24577" name="Rectangle 1"/>
            <p:cNvSpPr>
              <a:spLocks noChangeArrowheads="1"/>
            </p:cNvSpPr>
            <p:nvPr/>
          </p:nvSpPr>
          <p:spPr bwMode="auto">
            <a:xfrm>
              <a:off x="971600" y="1268760"/>
              <a:ext cx="3384376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4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 Black" pitchFamily="34" charset="0"/>
                  <a:ea typeface="Times New Roman" pitchFamily="18" charset="0"/>
                  <a:cs typeface="Times New Roman" pitchFamily="18" charset="0"/>
                </a:rPr>
                <a:t>дочекайся</a:t>
              </a:r>
              <a:endParaRPr kumimoji="0" lang="uk-UA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endParaRPr>
            </a:p>
          </p:txBody>
        </p:sp>
        <p:cxnSp>
          <p:nvCxnSpPr>
            <p:cNvPr id="15" name="Прямая соединительная линия 14"/>
            <p:cNvCxnSpPr/>
            <p:nvPr/>
          </p:nvCxnSpPr>
          <p:spPr>
            <a:xfrm flipV="1">
              <a:off x="2915816" y="1304784"/>
              <a:ext cx="72008" cy="180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Группа 33"/>
          <p:cNvGrpSpPr/>
          <p:nvPr/>
        </p:nvGrpSpPr>
        <p:grpSpPr>
          <a:xfrm>
            <a:off x="971600" y="2577098"/>
            <a:ext cx="3744416" cy="707886"/>
            <a:chOff x="971600" y="1988840"/>
            <a:chExt cx="3744416" cy="707886"/>
          </a:xfrm>
        </p:grpSpPr>
        <p:sp>
          <p:nvSpPr>
            <p:cNvPr id="4" name="Rectangle 1"/>
            <p:cNvSpPr>
              <a:spLocks noChangeArrowheads="1"/>
            </p:cNvSpPr>
            <p:nvPr/>
          </p:nvSpPr>
          <p:spPr bwMode="auto">
            <a:xfrm>
              <a:off x="971600" y="1988840"/>
              <a:ext cx="3744416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uk-UA" sz="4000" dirty="0" smtClean="0">
                  <a:solidFill>
                    <a:srgbClr val="000000"/>
                  </a:solidFill>
                  <a:latin typeface="Arial Black" pitchFamily="34" charset="0"/>
                  <a:ea typeface="Times New Roman" pitchFamily="18" charset="0"/>
                  <a:cs typeface="Times New Roman" pitchFamily="18" charset="0"/>
                </a:rPr>
                <a:t>облизнувся</a:t>
              </a:r>
              <a:endParaRPr kumimoji="0" lang="uk-UA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endParaRPr>
            </a:p>
          </p:txBody>
        </p:sp>
        <p:cxnSp>
          <p:nvCxnSpPr>
            <p:cNvPr id="18" name="Прямая соединительная линия 17"/>
            <p:cNvCxnSpPr/>
            <p:nvPr/>
          </p:nvCxnSpPr>
          <p:spPr>
            <a:xfrm flipV="1">
              <a:off x="3347864" y="2024864"/>
              <a:ext cx="72008" cy="180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Группа 34"/>
          <p:cNvGrpSpPr/>
          <p:nvPr/>
        </p:nvGrpSpPr>
        <p:grpSpPr>
          <a:xfrm>
            <a:off x="971600" y="3261194"/>
            <a:ext cx="3384376" cy="743870"/>
            <a:chOff x="971600" y="2672936"/>
            <a:chExt cx="3384376" cy="743870"/>
          </a:xfrm>
        </p:grpSpPr>
        <p:sp>
          <p:nvSpPr>
            <p:cNvPr id="5" name="Rectangle 1"/>
            <p:cNvSpPr>
              <a:spLocks noChangeArrowheads="1"/>
            </p:cNvSpPr>
            <p:nvPr/>
          </p:nvSpPr>
          <p:spPr bwMode="auto">
            <a:xfrm>
              <a:off x="971600" y="2708920"/>
              <a:ext cx="3384376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uk-UA" sz="4000" dirty="0" smtClean="0">
                  <a:solidFill>
                    <a:srgbClr val="000000"/>
                  </a:solidFill>
                  <a:latin typeface="Arial Black" pitchFamily="34" charset="0"/>
                  <a:ea typeface="Times New Roman" pitchFamily="18" charset="0"/>
                  <a:cs typeface="Times New Roman" pitchFamily="18" charset="0"/>
                </a:rPr>
                <a:t>чоловіче</a:t>
              </a:r>
              <a:endParaRPr kumimoji="0" lang="uk-UA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endParaRPr>
            </a:p>
          </p:txBody>
        </p:sp>
        <p:cxnSp>
          <p:nvCxnSpPr>
            <p:cNvPr id="19" name="Прямая соединительная линия 18"/>
            <p:cNvCxnSpPr/>
            <p:nvPr/>
          </p:nvCxnSpPr>
          <p:spPr>
            <a:xfrm flipV="1">
              <a:off x="2843808" y="2672936"/>
              <a:ext cx="72008" cy="180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Группа 35"/>
          <p:cNvGrpSpPr/>
          <p:nvPr/>
        </p:nvGrpSpPr>
        <p:grpSpPr>
          <a:xfrm>
            <a:off x="971600" y="4017258"/>
            <a:ext cx="3384376" cy="707886"/>
            <a:chOff x="971600" y="3429000"/>
            <a:chExt cx="3384376" cy="707886"/>
          </a:xfrm>
        </p:grpSpPr>
        <p:sp>
          <p:nvSpPr>
            <p:cNvPr id="6" name="Rectangle 1"/>
            <p:cNvSpPr>
              <a:spLocks noChangeArrowheads="1"/>
            </p:cNvSpPr>
            <p:nvPr/>
          </p:nvSpPr>
          <p:spPr bwMode="auto">
            <a:xfrm>
              <a:off x="971600" y="3429000"/>
              <a:ext cx="3384376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uk-UA" sz="4000" dirty="0" smtClean="0">
                  <a:solidFill>
                    <a:srgbClr val="000000"/>
                  </a:solidFill>
                  <a:latin typeface="Arial Black" pitchFamily="34" charset="0"/>
                  <a:ea typeface="Times New Roman" pitchFamily="18" charset="0"/>
                  <a:cs typeface="Times New Roman" pitchFamily="18" charset="0"/>
                </a:rPr>
                <a:t>стривай</a:t>
              </a:r>
              <a:endParaRPr kumimoji="0" lang="uk-UA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endParaRPr>
            </a:p>
          </p:txBody>
        </p:sp>
        <p:cxnSp>
          <p:nvCxnSpPr>
            <p:cNvPr id="20" name="Прямая соединительная линия 19"/>
            <p:cNvCxnSpPr/>
            <p:nvPr/>
          </p:nvCxnSpPr>
          <p:spPr>
            <a:xfrm flipV="1">
              <a:off x="2915816" y="3429000"/>
              <a:ext cx="72008" cy="180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Группа 36"/>
          <p:cNvGrpSpPr/>
          <p:nvPr/>
        </p:nvGrpSpPr>
        <p:grpSpPr>
          <a:xfrm>
            <a:off x="971600" y="4737338"/>
            <a:ext cx="3528392" cy="707886"/>
            <a:chOff x="971600" y="4149080"/>
            <a:chExt cx="3528392" cy="707886"/>
          </a:xfrm>
        </p:grpSpPr>
        <p:sp>
          <p:nvSpPr>
            <p:cNvPr id="7" name="Rectangle 1"/>
            <p:cNvSpPr>
              <a:spLocks noChangeArrowheads="1"/>
            </p:cNvSpPr>
            <p:nvPr/>
          </p:nvSpPr>
          <p:spPr bwMode="auto">
            <a:xfrm>
              <a:off x="971600" y="4149080"/>
              <a:ext cx="3528392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uk-UA" sz="4000" dirty="0" smtClean="0">
                  <a:solidFill>
                    <a:srgbClr val="000000"/>
                  </a:solidFill>
                  <a:latin typeface="Arial Black" pitchFamily="34" charset="0"/>
                  <a:ea typeface="Times New Roman" pitchFamily="18" charset="0"/>
                  <a:cs typeface="Times New Roman" pitchFamily="18" charset="0"/>
                </a:rPr>
                <a:t>сподобався</a:t>
              </a:r>
              <a:endParaRPr kumimoji="0" lang="uk-UA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endParaRPr>
            </a:p>
          </p:txBody>
        </p:sp>
        <p:cxnSp>
          <p:nvCxnSpPr>
            <p:cNvPr id="21" name="Прямая соединительная линия 20"/>
            <p:cNvCxnSpPr/>
            <p:nvPr/>
          </p:nvCxnSpPr>
          <p:spPr>
            <a:xfrm flipV="1">
              <a:off x="2627784" y="4185104"/>
              <a:ext cx="72008" cy="180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Группа 31"/>
          <p:cNvGrpSpPr/>
          <p:nvPr/>
        </p:nvGrpSpPr>
        <p:grpSpPr>
          <a:xfrm>
            <a:off x="5436096" y="1857018"/>
            <a:ext cx="3384376" cy="707886"/>
            <a:chOff x="5436096" y="1268760"/>
            <a:chExt cx="3384376" cy="707886"/>
          </a:xfrm>
        </p:grpSpPr>
        <p:sp>
          <p:nvSpPr>
            <p:cNvPr id="8" name="Rectangle 1"/>
            <p:cNvSpPr>
              <a:spLocks noChangeArrowheads="1"/>
            </p:cNvSpPr>
            <p:nvPr/>
          </p:nvSpPr>
          <p:spPr bwMode="auto">
            <a:xfrm>
              <a:off x="5436096" y="1268760"/>
              <a:ext cx="3384376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uk-UA" sz="4000" dirty="0" smtClean="0">
                  <a:solidFill>
                    <a:srgbClr val="000000"/>
                  </a:solidFill>
                  <a:latin typeface="Arial Black" pitchFamily="34" charset="0"/>
                  <a:ea typeface="Times New Roman" pitchFamily="18" charset="0"/>
                  <a:cs typeface="Times New Roman" pitchFamily="18" charset="0"/>
                </a:rPr>
                <a:t>кущем</a:t>
              </a:r>
              <a:endParaRPr kumimoji="0" lang="uk-UA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endParaRPr>
            </a:p>
          </p:txBody>
        </p:sp>
        <p:cxnSp>
          <p:nvCxnSpPr>
            <p:cNvPr id="22" name="Прямая соединительная линия 21"/>
            <p:cNvCxnSpPr/>
            <p:nvPr/>
          </p:nvCxnSpPr>
          <p:spPr>
            <a:xfrm flipV="1">
              <a:off x="6876256" y="1268760"/>
              <a:ext cx="72008" cy="180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Группа 30"/>
          <p:cNvGrpSpPr/>
          <p:nvPr/>
        </p:nvGrpSpPr>
        <p:grpSpPr>
          <a:xfrm>
            <a:off x="5436096" y="2577098"/>
            <a:ext cx="3384376" cy="707886"/>
            <a:chOff x="5436096" y="1988840"/>
            <a:chExt cx="3384376" cy="707886"/>
          </a:xfrm>
        </p:grpSpPr>
        <p:sp>
          <p:nvSpPr>
            <p:cNvPr id="9" name="Rectangle 1"/>
            <p:cNvSpPr>
              <a:spLocks noChangeArrowheads="1"/>
            </p:cNvSpPr>
            <p:nvPr/>
          </p:nvSpPr>
          <p:spPr bwMode="auto">
            <a:xfrm>
              <a:off x="5436096" y="1988840"/>
              <a:ext cx="3384376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uk-UA" sz="4000" dirty="0" err="1" smtClean="0">
                  <a:solidFill>
                    <a:srgbClr val="000000"/>
                  </a:solidFill>
                  <a:latin typeface="Arial Black" pitchFamily="34" charset="0"/>
                  <a:ea typeface="Times New Roman" pitchFamily="18" charset="0"/>
                  <a:cs typeface="Times New Roman" pitchFamily="18" charset="0"/>
                </a:rPr>
                <a:t>закрасує</a:t>
              </a:r>
              <a:endParaRPr kumimoji="0" lang="uk-UA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endParaRPr>
            </a:p>
          </p:txBody>
        </p:sp>
        <p:cxnSp>
          <p:nvCxnSpPr>
            <p:cNvPr id="23" name="Прямая соединительная линия 22"/>
            <p:cNvCxnSpPr/>
            <p:nvPr/>
          </p:nvCxnSpPr>
          <p:spPr>
            <a:xfrm flipV="1">
              <a:off x="7740352" y="2024864"/>
              <a:ext cx="72008" cy="180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Группа 29"/>
          <p:cNvGrpSpPr/>
          <p:nvPr/>
        </p:nvGrpSpPr>
        <p:grpSpPr>
          <a:xfrm>
            <a:off x="5436096" y="3297178"/>
            <a:ext cx="3384376" cy="707886"/>
            <a:chOff x="5436096" y="2636912"/>
            <a:chExt cx="3384376" cy="707886"/>
          </a:xfrm>
        </p:grpSpPr>
        <p:sp>
          <p:nvSpPr>
            <p:cNvPr id="10" name="Rectangle 1"/>
            <p:cNvSpPr>
              <a:spLocks noChangeArrowheads="1"/>
            </p:cNvSpPr>
            <p:nvPr/>
          </p:nvSpPr>
          <p:spPr bwMode="auto">
            <a:xfrm>
              <a:off x="5436096" y="2636912"/>
              <a:ext cx="3384376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uk-UA" sz="4000" dirty="0" smtClean="0">
                  <a:solidFill>
                    <a:srgbClr val="000000"/>
                  </a:solidFill>
                  <a:latin typeface="Arial Black" pitchFamily="34" charset="0"/>
                  <a:ea typeface="Times New Roman" pitchFamily="18" charset="0"/>
                  <a:cs typeface="Times New Roman" pitchFamily="18" charset="0"/>
                </a:rPr>
                <a:t>розв’язав</a:t>
              </a:r>
              <a:endParaRPr kumimoji="0" lang="uk-UA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endParaRPr>
            </a:p>
          </p:txBody>
        </p:sp>
        <p:cxnSp>
          <p:nvCxnSpPr>
            <p:cNvPr id="24" name="Прямая соединительная линия 23"/>
            <p:cNvCxnSpPr/>
            <p:nvPr/>
          </p:nvCxnSpPr>
          <p:spPr>
            <a:xfrm flipV="1">
              <a:off x="7884368" y="2636912"/>
              <a:ext cx="72008" cy="180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Группа 28"/>
          <p:cNvGrpSpPr/>
          <p:nvPr/>
        </p:nvGrpSpPr>
        <p:grpSpPr>
          <a:xfrm>
            <a:off x="5436096" y="4005064"/>
            <a:ext cx="3384376" cy="707886"/>
            <a:chOff x="5436096" y="3356992"/>
            <a:chExt cx="3384376" cy="707886"/>
          </a:xfrm>
        </p:grpSpPr>
        <p:sp>
          <p:nvSpPr>
            <p:cNvPr id="11" name="Rectangle 1"/>
            <p:cNvSpPr>
              <a:spLocks noChangeArrowheads="1"/>
            </p:cNvSpPr>
            <p:nvPr/>
          </p:nvSpPr>
          <p:spPr bwMode="auto">
            <a:xfrm>
              <a:off x="5436096" y="3356992"/>
              <a:ext cx="3384376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uk-UA" sz="4000" dirty="0" smtClean="0">
                  <a:solidFill>
                    <a:srgbClr val="000000"/>
                  </a:solidFill>
                  <a:latin typeface="Arial Black" pitchFamily="34" charset="0"/>
                  <a:ea typeface="Times New Roman" pitchFamily="18" charset="0"/>
                  <a:cs typeface="Times New Roman" pitchFamily="18" charset="0"/>
                </a:rPr>
                <a:t>підкови</a:t>
              </a:r>
              <a:endParaRPr kumimoji="0" lang="uk-UA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endParaRPr>
            </a:p>
          </p:txBody>
        </p:sp>
        <p:cxnSp>
          <p:nvCxnSpPr>
            <p:cNvPr id="25" name="Прямая соединительная линия 24"/>
            <p:cNvCxnSpPr/>
            <p:nvPr/>
          </p:nvCxnSpPr>
          <p:spPr>
            <a:xfrm flipV="1">
              <a:off x="6948264" y="3393016"/>
              <a:ext cx="72008" cy="180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Группа 37"/>
          <p:cNvGrpSpPr/>
          <p:nvPr/>
        </p:nvGrpSpPr>
        <p:grpSpPr>
          <a:xfrm>
            <a:off x="4139952" y="5457418"/>
            <a:ext cx="1872208" cy="707886"/>
            <a:chOff x="4139952" y="4869160"/>
            <a:chExt cx="3384376" cy="707886"/>
          </a:xfrm>
        </p:grpSpPr>
        <p:sp>
          <p:nvSpPr>
            <p:cNvPr id="12" name="Rectangle 1"/>
            <p:cNvSpPr>
              <a:spLocks noChangeArrowheads="1"/>
            </p:cNvSpPr>
            <p:nvPr/>
          </p:nvSpPr>
          <p:spPr bwMode="auto">
            <a:xfrm>
              <a:off x="4139952" y="4869160"/>
              <a:ext cx="3384376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uk-UA" sz="4000" dirty="0" smtClean="0">
                  <a:solidFill>
                    <a:srgbClr val="000000"/>
                  </a:solidFill>
                  <a:latin typeface="Arial Black" pitchFamily="34" charset="0"/>
                  <a:ea typeface="Times New Roman" pitchFamily="18" charset="0"/>
                  <a:cs typeface="Times New Roman" pitchFamily="18" charset="0"/>
                </a:rPr>
                <a:t>вигін</a:t>
              </a:r>
              <a:endParaRPr kumimoji="0" lang="uk-UA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endParaRPr>
            </a:p>
          </p:txBody>
        </p:sp>
        <p:cxnSp>
          <p:nvCxnSpPr>
            <p:cNvPr id="26" name="Прямая соединительная линия 25"/>
            <p:cNvCxnSpPr/>
            <p:nvPr/>
          </p:nvCxnSpPr>
          <p:spPr>
            <a:xfrm flipV="1">
              <a:off x="4788024" y="4869160"/>
              <a:ext cx="72008" cy="180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Группа 27"/>
          <p:cNvGrpSpPr/>
          <p:nvPr/>
        </p:nvGrpSpPr>
        <p:grpSpPr>
          <a:xfrm>
            <a:off x="5436096" y="4737338"/>
            <a:ext cx="3384376" cy="707886"/>
            <a:chOff x="5436096" y="4149080"/>
            <a:chExt cx="3384376" cy="707886"/>
          </a:xfrm>
        </p:grpSpPr>
        <p:sp>
          <p:nvSpPr>
            <p:cNvPr id="13" name="Rectangle 1"/>
            <p:cNvSpPr>
              <a:spLocks noChangeArrowheads="1"/>
            </p:cNvSpPr>
            <p:nvPr/>
          </p:nvSpPr>
          <p:spPr bwMode="auto">
            <a:xfrm>
              <a:off x="5436096" y="4149080"/>
              <a:ext cx="3384376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uk-UA" sz="4000" dirty="0" smtClean="0">
                  <a:solidFill>
                    <a:srgbClr val="000000"/>
                  </a:solidFill>
                  <a:latin typeface="Arial Black" pitchFamily="34" charset="0"/>
                  <a:ea typeface="Times New Roman" pitchFamily="18" charset="0"/>
                  <a:cs typeface="Times New Roman" pitchFamily="18" charset="0"/>
                </a:rPr>
                <a:t>стомився	</a:t>
              </a:r>
              <a:endParaRPr kumimoji="0" lang="uk-UA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endParaRPr>
            </a:p>
          </p:txBody>
        </p:sp>
        <p:cxnSp>
          <p:nvCxnSpPr>
            <p:cNvPr id="27" name="Прямая соединительная линия 26"/>
            <p:cNvCxnSpPr/>
            <p:nvPr/>
          </p:nvCxnSpPr>
          <p:spPr>
            <a:xfrm flipV="1">
              <a:off x="7092280" y="4185104"/>
              <a:ext cx="72008" cy="180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TextBox 38"/>
          <p:cNvSpPr txBox="1"/>
          <p:nvPr/>
        </p:nvSpPr>
        <p:spPr>
          <a:xfrm>
            <a:off x="4264967" y="6480283"/>
            <a:ext cx="1144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err="1" smtClean="0"/>
              <a:t>Абієва</a:t>
            </a:r>
            <a:r>
              <a:rPr lang="ru-RU" sz="1400" dirty="0" smtClean="0"/>
              <a:t> О.О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404664"/>
            <a:ext cx="537679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4000" b="1" dirty="0" smtClean="0">
                <a:solidFill>
                  <a:srgbClr val="FF0000"/>
                </a:solidFill>
                <a:latin typeface="Segoe Print" pitchFamily="2" charset="0"/>
                <a:cs typeface="Arial" pitchFamily="34" charset="0"/>
              </a:rPr>
              <a:t>Словникова робота</a:t>
            </a:r>
            <a:endParaRPr lang="ru-RU" sz="4000" b="1" dirty="0">
              <a:solidFill>
                <a:srgbClr val="FF0000"/>
              </a:solidFill>
              <a:latin typeface="Segoe Print" pitchFamily="2" charset="0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555776" y="1268760"/>
            <a:ext cx="338437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4000" b="1" i="1" dirty="0" smtClean="0"/>
              <a:t>Марудна</a:t>
            </a:r>
            <a:r>
              <a:rPr lang="uk-UA" sz="4000" dirty="0" smtClean="0"/>
              <a:t> </a:t>
            </a:r>
            <a:endParaRPr kumimoji="0" lang="uk-UA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843808" y="4449306"/>
            <a:ext cx="338437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uk-UA" sz="4000" b="1" i="1" dirty="0" err="1" smtClean="0"/>
              <a:t>Закрасує</a:t>
            </a:r>
            <a:endParaRPr kumimoji="0" lang="uk-UA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475656" y="5013176"/>
            <a:ext cx="338437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uk-UA" sz="4000" dirty="0" smtClean="0"/>
              <a:t>— зацвіте</a:t>
            </a:r>
            <a:endParaRPr kumimoji="0" lang="uk-UA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3347864" y="2636912"/>
            <a:ext cx="338437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uk-UA" sz="4000" b="1" i="1" dirty="0" smtClean="0"/>
              <a:t>Вигін</a:t>
            </a:r>
            <a:endParaRPr kumimoji="0" lang="uk-UA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043608" y="3140968"/>
            <a:ext cx="734481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uk-UA" sz="4000" dirty="0" smtClean="0"/>
              <a:t>частина поля, луків, куди виганяють пастися худобу.</a:t>
            </a:r>
            <a:endParaRPr lang="ru-RU" sz="4000" dirty="0"/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827584" y="1806787"/>
            <a:ext cx="784887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uk-UA" sz="4000" dirty="0" smtClean="0"/>
              <a:t>— одноманітна, надокучлива</a:t>
            </a:r>
            <a:endParaRPr kumimoji="0" lang="uk-UA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64967" y="6480283"/>
            <a:ext cx="1144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err="1" smtClean="0"/>
              <a:t>Абієва</a:t>
            </a:r>
            <a:r>
              <a:rPr lang="ru-RU" sz="1400" dirty="0" smtClean="0"/>
              <a:t> О.О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mph" presetSubtype="0" grpId="0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style.fontFamily</p:attrName>
                                        </p:attrNameLst>
                                      </p:cBhvr>
                                      <p:to>
                                        <p:strVal val="Tunga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7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style.fontFamily</p:attrName>
                                        </p:attrNameLst>
                                      </p:cBhvr>
                                      <p:to>
                                        <p:strVal val="Tunga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9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style.fontFamily</p:attrName>
                                        </p:attrNameLst>
                                      </p:cBhvr>
                                      <p:to>
                                        <p:strVal val="Tunga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Тема Office">
  <a:themeElements>
    <a:clrScheme name="Другая 7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800000"/>
      </a:hlink>
      <a:folHlink>
        <a:srgbClr val="FF6D3F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432</TotalTime>
  <Words>306</Words>
  <Application>Microsoft Office PowerPoint</Application>
  <PresentationFormat>Экран (4:3)</PresentationFormat>
  <Paragraphs>89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санек</cp:lastModifiedBy>
  <cp:revision>40</cp:revision>
  <dcterms:created xsi:type="dcterms:W3CDTF">2014-08-12T11:19:11Z</dcterms:created>
  <dcterms:modified xsi:type="dcterms:W3CDTF">2018-02-25T18:36:52Z</dcterms:modified>
  <cp:contentStatus>Окончательное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