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FF3300"/>
    <a:srgbClr val="003300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8" y="431511"/>
            <a:ext cx="9158828" cy="61766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5249859"/>
            <a:ext cx="5641288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4680521" cy="166694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sz="96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СКАРБИ</a:t>
            </a:r>
            <a:endParaRPr lang="ru-RU" sz="9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86" y="95839"/>
            <a:ext cx="862416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ХОТИНСЬКА ФОРТЕЦЯ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70" y="865280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Хотин, Чернівецька область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84" y="2449687"/>
            <a:ext cx="4579709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3573713"/>
            <a:ext cx="4444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itchFamily="18" charset="0"/>
              </a:rPr>
              <a:t>Найкраще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збереженим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залишився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Хотинський</a:t>
            </a:r>
            <a:r>
              <a:rPr lang="ru-RU" i="1" dirty="0">
                <a:latin typeface="Century Schoolbook" pitchFamily="18" charset="0"/>
              </a:rPr>
              <a:t> замок.</a:t>
            </a:r>
          </a:p>
          <a:p>
            <a:r>
              <a:rPr lang="ru-RU" i="1" dirty="0" err="1" smtClean="0">
                <a:latin typeface="Century Schoolbook" pitchFamily="18" charset="0"/>
              </a:rPr>
              <a:t>Сьогодні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>
                <a:latin typeface="Century Schoolbook" pitchFamily="18" charset="0"/>
              </a:rPr>
              <a:t>на </a:t>
            </a:r>
            <a:r>
              <a:rPr lang="ru-RU" i="1" dirty="0" err="1">
                <a:latin typeface="Century Schoolbook" pitchFamily="18" charset="0"/>
              </a:rPr>
              <a:t>території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Хотинської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фортеці</a:t>
            </a:r>
            <a:r>
              <a:rPr lang="ru-RU" i="1" dirty="0">
                <a:latin typeface="Century Schoolbook" pitchFamily="18" charset="0"/>
              </a:rPr>
              <a:t> створено </a:t>
            </a:r>
            <a:r>
              <a:rPr lang="ru-RU" i="1" dirty="0" err="1">
                <a:latin typeface="Century Schoolbook" pitchFamily="18" charset="0"/>
              </a:rPr>
              <a:t>Державний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історико-архітектурний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заповідник</a:t>
            </a:r>
            <a:r>
              <a:rPr lang="ru-RU" i="1" dirty="0">
                <a:latin typeface="Century Schoolbook" pitchFamily="18" charset="0"/>
              </a:rPr>
              <a:t>. Тут </a:t>
            </a:r>
            <a:r>
              <a:rPr lang="ru-RU" i="1" dirty="0" err="1">
                <a:latin typeface="Century Schoolbook" pitchFamily="18" charset="0"/>
              </a:rPr>
              <a:t>полюбляють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проводити</a:t>
            </a:r>
            <a:r>
              <a:rPr lang="ru-RU" i="1" dirty="0">
                <a:latin typeface="Century Schoolbook" pitchFamily="18" charset="0"/>
              </a:rPr>
              <a:t> свята </a:t>
            </a:r>
            <a:r>
              <a:rPr lang="ru-RU" i="1" dirty="0" err="1">
                <a:latin typeface="Century Schoolbook" pitchFamily="18" charset="0"/>
              </a:rPr>
              <a:t>козацької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звитяги</a:t>
            </a:r>
            <a:r>
              <a:rPr lang="ru-RU" i="1" dirty="0">
                <a:latin typeface="Century Schoolbook" pitchFamily="18" charset="0"/>
              </a:rPr>
              <a:t> та </a:t>
            </a:r>
            <a:r>
              <a:rPr lang="ru-RU" i="1" dirty="0" err="1">
                <a:latin typeface="Century Schoolbook" pitchFamily="18" charset="0"/>
              </a:rPr>
              <a:t>знімати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фільми</a:t>
            </a:r>
            <a:r>
              <a:rPr lang="ru-RU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386" y="1542388"/>
            <a:ext cx="4528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itchFamily="18" charset="0"/>
              </a:rPr>
              <a:t>Хотинська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фортеця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веде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свій</a:t>
            </a:r>
            <a:r>
              <a:rPr lang="ru-RU" i="1" dirty="0">
                <a:latin typeface="Century Schoolbook" pitchFamily="18" charset="0"/>
              </a:rPr>
              <a:t> початок </a:t>
            </a:r>
            <a:r>
              <a:rPr lang="ru-RU" i="1" dirty="0" err="1">
                <a:latin typeface="Century Schoolbook" pitchFamily="18" charset="0"/>
              </a:rPr>
              <a:t>від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Хотинського</a:t>
            </a:r>
            <a:r>
              <a:rPr lang="ru-RU" i="1" dirty="0">
                <a:latin typeface="Century Schoolbook" pitchFamily="18" charset="0"/>
              </a:rPr>
              <a:t> форту, </a:t>
            </a:r>
            <a:r>
              <a:rPr lang="ru-RU" i="1" dirty="0" err="1">
                <a:latin typeface="Century Schoolbook" pitchFamily="18" charset="0"/>
              </a:rPr>
              <a:t>що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був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створений</a:t>
            </a:r>
            <a:r>
              <a:rPr lang="ru-RU" i="1" dirty="0">
                <a:latin typeface="Century Schoolbook" pitchFamily="18" charset="0"/>
              </a:rPr>
              <a:t> у 10 </a:t>
            </a:r>
            <a:r>
              <a:rPr lang="ru-RU" i="1" dirty="0" err="1">
                <a:latin typeface="Century Schoolbook" pitchFamily="18" charset="0"/>
              </a:rPr>
              <a:t>столітті</a:t>
            </a:r>
            <a:r>
              <a:rPr lang="ru-RU" i="1" dirty="0">
                <a:latin typeface="Century Schoolbook" pitchFamily="18" charset="0"/>
              </a:rPr>
              <a:t> князем </a:t>
            </a:r>
            <a:r>
              <a:rPr lang="ru-RU" i="1" dirty="0" err="1">
                <a:latin typeface="Century Schoolbook" pitchFamily="18" charset="0"/>
              </a:rPr>
              <a:t>Володимиром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Святославичем</a:t>
            </a:r>
            <a:r>
              <a:rPr lang="ru-RU" i="1" dirty="0">
                <a:latin typeface="Century Schoolbook" pitchFamily="18" charset="0"/>
              </a:rPr>
              <a:t> як </a:t>
            </a:r>
            <a:r>
              <a:rPr lang="ru-RU" i="1" dirty="0" err="1">
                <a:latin typeface="Century Schoolbook" pitchFamily="18" charset="0"/>
              </a:rPr>
              <a:t>одне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із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порубіжних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укріплень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південного</a:t>
            </a:r>
            <a:r>
              <a:rPr lang="ru-RU" i="1" dirty="0">
                <a:latin typeface="Century Schoolbook" pitchFamily="18" charset="0"/>
              </a:rPr>
              <a:t> заходу </a:t>
            </a:r>
            <a:r>
              <a:rPr lang="ru-RU" i="1" dirty="0" err="1">
                <a:latin typeface="Century Schoolbook" pitchFamily="18" charset="0"/>
              </a:rPr>
              <a:t>Русі</a:t>
            </a:r>
            <a:r>
              <a:rPr lang="ru-RU" i="1" dirty="0">
                <a:latin typeface="Century Schoolbook" pitchFamily="18" charset="0"/>
              </a:rPr>
              <a:t>, у </a:t>
            </a:r>
            <a:r>
              <a:rPr lang="ru-RU" i="1" dirty="0" err="1">
                <a:latin typeface="Century Schoolbook" pitchFamily="18" charset="0"/>
              </a:rPr>
              <a:t>зв'язку</a:t>
            </a:r>
            <a:r>
              <a:rPr lang="ru-RU" i="1" dirty="0">
                <a:latin typeface="Century Schoolbook" pitchFamily="18" charset="0"/>
              </a:rPr>
              <a:t> з </a:t>
            </a:r>
            <a:r>
              <a:rPr lang="ru-RU" i="1" dirty="0" err="1">
                <a:latin typeface="Century Schoolbook" pitchFamily="18" charset="0"/>
              </a:rPr>
              <a:t>приєднанням</a:t>
            </a:r>
            <a:r>
              <a:rPr lang="ru-RU" i="1" dirty="0">
                <a:latin typeface="Century Schoolbook" pitchFamily="18" charset="0"/>
              </a:rPr>
              <a:t> до </a:t>
            </a:r>
            <a:r>
              <a:rPr lang="ru-RU" i="1" dirty="0" err="1">
                <a:latin typeface="Century Schoolbook" pitchFamily="18" charset="0"/>
              </a:rPr>
              <a:t>неї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буковинських</a:t>
            </a:r>
            <a:r>
              <a:rPr lang="ru-RU" i="1" dirty="0">
                <a:latin typeface="Century Schoolbook" pitchFamily="18" charset="0"/>
              </a:rPr>
              <a:t> земель.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4405" y="865280"/>
            <a:ext cx="4511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itchFamily="18" charset="0"/>
              </a:rPr>
              <a:t>Стіни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твердині</a:t>
            </a:r>
            <a:r>
              <a:rPr lang="ru-RU" i="1" dirty="0">
                <a:latin typeface="Century Schoolbook" pitchFamily="18" charset="0"/>
              </a:rPr>
              <a:t> над </a:t>
            </a:r>
            <a:r>
              <a:rPr lang="ru-RU" i="1" dirty="0" err="1">
                <a:latin typeface="Century Schoolbook" pitchFamily="18" charset="0"/>
              </a:rPr>
              <a:t>Дністром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можна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побачити</a:t>
            </a:r>
            <a:r>
              <a:rPr lang="ru-RU" i="1" dirty="0">
                <a:latin typeface="Century Schoolbook" pitchFamily="18" charset="0"/>
              </a:rPr>
              <a:t> у </a:t>
            </a:r>
            <a:r>
              <a:rPr lang="ru-RU" i="1" dirty="0" err="1">
                <a:latin typeface="Century Schoolbook" pitchFamily="18" charset="0"/>
              </a:rPr>
              <a:t>багатьох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кінострічках</a:t>
            </a:r>
            <a:r>
              <a:rPr lang="ru-RU" i="1" dirty="0">
                <a:latin typeface="Century Schoolbook" pitchFamily="18" charset="0"/>
              </a:rPr>
              <a:t>:</a:t>
            </a:r>
          </a:p>
          <a:p>
            <a:r>
              <a:rPr lang="ru-RU" i="1" dirty="0">
                <a:latin typeface="Century Schoolbook" pitchFamily="18" charset="0"/>
              </a:rPr>
              <a:t>«Захар Беркут</a:t>
            </a:r>
            <a:r>
              <a:rPr lang="ru-RU" i="1" dirty="0" smtClean="0">
                <a:latin typeface="Century Schoolbook" pitchFamily="18" charset="0"/>
              </a:rPr>
              <a:t>», «</a:t>
            </a:r>
            <a:r>
              <a:rPr lang="ru-RU" i="1" dirty="0">
                <a:latin typeface="Century Schoolbook" pitchFamily="18" charset="0"/>
              </a:rPr>
              <a:t>Д'Артаньян та три </a:t>
            </a:r>
            <a:r>
              <a:rPr lang="ru-RU" i="1" dirty="0" err="1">
                <a:latin typeface="Century Schoolbook" pitchFamily="18" charset="0"/>
              </a:rPr>
              <a:t>мушкетери</a:t>
            </a:r>
            <a:r>
              <a:rPr lang="ru-RU" i="1" dirty="0" smtClean="0">
                <a:latin typeface="Century Schoolbook" pitchFamily="18" charset="0"/>
              </a:rPr>
              <a:t>», «</a:t>
            </a:r>
            <a:r>
              <a:rPr lang="ru-RU" i="1" dirty="0" err="1">
                <a:latin typeface="Century Schoolbook" pitchFamily="18" charset="0"/>
              </a:rPr>
              <a:t>Стріли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Робін</a:t>
            </a:r>
            <a:r>
              <a:rPr lang="ru-RU" i="1" dirty="0">
                <a:latin typeface="Century Schoolbook" pitchFamily="18" charset="0"/>
              </a:rPr>
              <a:t> Гуда»,</a:t>
            </a:r>
          </a:p>
          <a:p>
            <a:r>
              <a:rPr lang="ru-RU" i="1" dirty="0">
                <a:latin typeface="Century Schoolbook" pitchFamily="18" charset="0"/>
              </a:rPr>
              <a:t>«Тарас Бульба» та </a:t>
            </a:r>
            <a:r>
              <a:rPr lang="ru-RU" i="1" dirty="0" err="1">
                <a:latin typeface="Century Schoolbook" pitchFamily="18" charset="0"/>
              </a:rPr>
              <a:t>ін</a:t>
            </a:r>
            <a:r>
              <a:rPr lang="ru-RU" i="1" dirty="0">
                <a:latin typeface="Century Schoolbook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68" y="5904088"/>
            <a:ext cx="886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У 2010 та 2011 роках на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території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Хотинської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фортеці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проводився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міжнародний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фестиваль з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історичного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середньовічного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бою "Битва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націй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598585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3565" y="221045"/>
            <a:ext cx="435881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ХОРТИЦЯ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092" y="1102097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Запоріжжя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6" y="188640"/>
            <a:ext cx="4099520" cy="3074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35414" y="1810306"/>
            <a:ext cx="47953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itchFamily="18" charset="0"/>
              </a:rPr>
              <a:t>Хортиця</a:t>
            </a:r>
            <a:r>
              <a:rPr lang="ru-RU" i="1" dirty="0">
                <a:latin typeface="Century Schoolbook" pitchFamily="18" charset="0"/>
              </a:rPr>
              <a:t> є </a:t>
            </a:r>
            <a:r>
              <a:rPr lang="ru-RU" i="1" dirty="0" err="1">
                <a:latin typeface="Century Schoolbook" pitchFamily="18" charset="0"/>
              </a:rPr>
              <a:t>найбільшим</a:t>
            </a:r>
            <a:r>
              <a:rPr lang="ru-RU" i="1" dirty="0">
                <a:latin typeface="Century Schoolbook" pitchFamily="18" charset="0"/>
              </a:rPr>
              <a:t> островом на </a:t>
            </a:r>
            <a:r>
              <a:rPr lang="ru-RU" i="1" dirty="0" err="1">
                <a:latin typeface="Century Schoolbook" pitchFamily="18" charset="0"/>
              </a:rPr>
              <a:t>Дніпрі</a:t>
            </a:r>
            <a:r>
              <a:rPr lang="ru-RU" i="1" dirty="0">
                <a:latin typeface="Century Schoolbook" pitchFamily="18" charset="0"/>
              </a:rPr>
              <a:t>. </a:t>
            </a:r>
            <a:endParaRPr lang="ru-RU" i="1" dirty="0" smtClean="0">
              <a:latin typeface="Century Schoolbook" pitchFamily="18" charset="0"/>
            </a:endParaRPr>
          </a:p>
          <a:p>
            <a:r>
              <a:rPr lang="ru-RU" i="1" dirty="0" err="1" smtClean="0">
                <a:latin typeface="Century Schoolbook" pitchFamily="18" charset="0"/>
              </a:rPr>
              <a:t>Завдяки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стратегічному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розташуванню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Хортиця</a:t>
            </a:r>
            <a:r>
              <a:rPr lang="ru-RU" i="1" dirty="0">
                <a:latin typeface="Century Schoolbook" pitchFamily="18" charset="0"/>
              </a:rPr>
              <a:t> мала </a:t>
            </a:r>
            <a:r>
              <a:rPr lang="ru-RU" i="1" dirty="0" err="1">
                <a:latin typeface="Century Schoolbook" pitchFamily="18" charset="0"/>
              </a:rPr>
              <a:t>багате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історичне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минуле</a:t>
            </a:r>
            <a:r>
              <a:rPr lang="ru-RU" i="1" dirty="0">
                <a:latin typeface="Century Schoolbook" pitchFamily="18" charset="0"/>
              </a:rPr>
              <a:t>. </a:t>
            </a:r>
            <a:r>
              <a:rPr lang="ru-RU" i="1" dirty="0" smtClean="0">
                <a:latin typeface="Century Schoolbook" pitchFamily="18" charset="0"/>
              </a:rPr>
              <a:t>Вона </a:t>
            </a:r>
            <a:r>
              <a:rPr lang="ru-RU" i="1" dirty="0" err="1">
                <a:latin typeface="Century Schoolbook" pitchFamily="18" charset="0"/>
              </a:rPr>
              <a:t>відіграла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чималу</a:t>
            </a:r>
            <a:r>
              <a:rPr lang="ru-RU" i="1" dirty="0">
                <a:latin typeface="Century Schoolbook" pitchFamily="18" charset="0"/>
              </a:rPr>
              <a:t> роль у </a:t>
            </a:r>
            <a:r>
              <a:rPr lang="ru-RU" i="1" dirty="0" err="1">
                <a:latin typeface="Century Schoolbook" pitchFamily="18" charset="0"/>
              </a:rPr>
              <a:t>боротьбі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козаків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проти</a:t>
            </a:r>
            <a:r>
              <a:rPr lang="ru-RU" i="1" dirty="0">
                <a:latin typeface="Century Schoolbook" pitchFamily="18" charset="0"/>
              </a:rPr>
              <a:t> татар і </a:t>
            </a:r>
            <a:r>
              <a:rPr lang="ru-RU" i="1" dirty="0" err="1">
                <a:latin typeface="Century Schoolbook" pitchFamily="18" charset="0"/>
              </a:rPr>
              <a:t>поляків</a:t>
            </a:r>
            <a:r>
              <a:rPr lang="ru-RU" i="1" dirty="0">
                <a:latin typeface="Century Schoolbook" pitchFamily="18" charset="0"/>
              </a:rPr>
              <a:t>. </a:t>
            </a:r>
            <a:endParaRPr lang="ru-RU" i="1" dirty="0" smtClean="0">
              <a:latin typeface="Century Schoolbook" pitchFamily="18" charset="0"/>
            </a:endParaRPr>
          </a:p>
          <a:p>
            <a:r>
              <a:rPr lang="ru-RU" i="1" dirty="0" smtClean="0">
                <a:latin typeface="Century Schoolbook" pitchFamily="18" charset="0"/>
              </a:rPr>
              <a:t>На </a:t>
            </a:r>
            <a:r>
              <a:rPr lang="ru-RU" i="1" dirty="0" err="1">
                <a:latin typeface="Century Schoolbook" pitchFamily="18" charset="0"/>
              </a:rPr>
              <a:t>острові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багато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назв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пов'язаних</a:t>
            </a:r>
            <a:r>
              <a:rPr lang="ru-RU" i="1" dirty="0">
                <a:latin typeface="Century Schoolbook" pitchFamily="18" charset="0"/>
              </a:rPr>
              <a:t> з </a:t>
            </a:r>
            <a:r>
              <a:rPr lang="ru-RU" i="1" dirty="0" err="1">
                <a:latin typeface="Century Schoolbook" pitchFamily="18" charset="0"/>
              </a:rPr>
              <a:t>перебуванням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запорожців</a:t>
            </a:r>
            <a:r>
              <a:rPr lang="ru-RU" i="1" dirty="0">
                <a:latin typeface="Century Schoolbook" pitchFamily="18" charset="0"/>
              </a:rPr>
              <a:t>: урочище </a:t>
            </a:r>
            <a:r>
              <a:rPr lang="ru-RU" i="1" dirty="0" err="1">
                <a:latin typeface="Century Schoolbook" pitchFamily="18" charset="0"/>
              </a:rPr>
              <a:t>Сагайдачного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Січові</a:t>
            </a:r>
            <a:r>
              <a:rPr lang="ru-RU" i="1" dirty="0">
                <a:latin typeface="Century Schoolbook" pitchFamily="18" charset="0"/>
              </a:rPr>
              <a:t> ворота, </a:t>
            </a:r>
            <a:r>
              <a:rPr lang="ru-RU" i="1" dirty="0" err="1">
                <a:latin typeface="Century Schoolbook" pitchFamily="18" charset="0"/>
              </a:rPr>
              <a:t>Козача</a:t>
            </a:r>
            <a:r>
              <a:rPr lang="ru-RU" i="1" dirty="0">
                <a:latin typeface="Century Schoolbook" pitchFamily="18" charset="0"/>
              </a:rPr>
              <a:t> могила, </a:t>
            </a:r>
            <a:r>
              <a:rPr lang="ru-RU" i="1" dirty="0" err="1">
                <a:latin typeface="Century Schoolbook" pitchFamily="18" charset="0"/>
              </a:rPr>
              <a:t>Совутина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скеля</a:t>
            </a:r>
            <a:r>
              <a:rPr lang="ru-RU" i="1" dirty="0">
                <a:latin typeface="Century Schoolbook" pitchFamily="18" charset="0"/>
              </a:rPr>
              <a:t> та </a:t>
            </a:r>
            <a:r>
              <a:rPr lang="ru-RU" i="1" dirty="0" err="1">
                <a:latin typeface="Century Schoolbook" pitchFamily="18" charset="0"/>
              </a:rPr>
              <a:t>інші</a:t>
            </a:r>
            <a:r>
              <a:rPr lang="ru-RU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44" y="3429000"/>
            <a:ext cx="4181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1965 року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острів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став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державним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історико-культурним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Century Schoolbook" pitchFamily="18" charset="0"/>
              </a:rPr>
              <a:t>заповідником</a:t>
            </a:r>
            <a:r>
              <a:rPr lang="ru-RU" i="1" dirty="0" smtClean="0">
                <a:solidFill>
                  <a:prstClr val="black"/>
                </a:solidFill>
                <a:latin typeface="Century Schoolbook" pitchFamily="18" charset="0"/>
              </a:rPr>
              <a:t>. </a:t>
            </a:r>
            <a:r>
              <a:rPr lang="ru-RU" i="1" dirty="0" err="1" smtClean="0">
                <a:solidFill>
                  <a:prstClr val="black"/>
                </a:solidFill>
                <a:latin typeface="Century Schoolbook" pitchFamily="18" charset="0"/>
              </a:rPr>
              <a:t>Археологічні</a:t>
            </a:r>
            <a:r>
              <a:rPr lang="ru-RU" i="1" dirty="0" smtClean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й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історичні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знахідки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здебільшого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зберігаються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в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Запорізькому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історичному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музеї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,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що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в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північній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кінцівці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острова.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844" y="5460325"/>
            <a:ext cx="9021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itchFamily="18" charset="0"/>
              </a:rPr>
              <a:t>На </a:t>
            </a:r>
            <a:r>
              <a:rPr lang="ru-RU" i="1" dirty="0" err="1">
                <a:latin typeface="Century Schoolbook" pitchFamily="18" charset="0"/>
              </a:rPr>
              <a:t>території</a:t>
            </a:r>
            <a:r>
              <a:rPr lang="ru-RU" i="1" dirty="0">
                <a:latin typeface="Century Schoolbook" pitchFamily="18" charset="0"/>
              </a:rPr>
              <a:t> острова — велика </a:t>
            </a:r>
            <a:r>
              <a:rPr lang="ru-RU" i="1" dirty="0" err="1">
                <a:latin typeface="Century Schoolbook" pitchFamily="18" charset="0"/>
              </a:rPr>
              <a:t>кількість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означених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пам'яток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історії</a:t>
            </a:r>
            <a:r>
              <a:rPr lang="ru-RU" i="1" dirty="0">
                <a:latin typeface="Century Schoolbook" pitchFamily="18" charset="0"/>
              </a:rPr>
              <a:t> й </a:t>
            </a:r>
            <a:r>
              <a:rPr lang="ru-RU" i="1" dirty="0" err="1" smtClean="0">
                <a:latin typeface="Century Schoolbook" pitchFamily="18" charset="0"/>
              </a:rPr>
              <a:t>археології</a:t>
            </a:r>
            <a:r>
              <a:rPr lang="ru-RU" i="1" dirty="0">
                <a:latin typeface="Century Schoolbook" pitchFamily="18" charset="0"/>
              </a:rPr>
              <a:t>;</a:t>
            </a:r>
            <a:r>
              <a:rPr lang="ru-RU" i="1" dirty="0" smtClean="0">
                <a:latin typeface="Century Schoolbook" pitchFamily="18" charset="0"/>
              </a:rPr>
              <a:t> десятки </a:t>
            </a:r>
            <a:r>
              <a:rPr lang="ru-RU" i="1" dirty="0" err="1">
                <a:latin typeface="Century Schoolbook" pitchFamily="18" charset="0"/>
              </a:rPr>
              <a:t>будинків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відпочинку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санаторіїв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туристичних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smtClean="0">
                <a:latin typeface="Century Schoolbook" pitchFamily="18" charset="0"/>
              </a:rPr>
              <a:t>баз; </a:t>
            </a:r>
            <a:r>
              <a:rPr lang="ru-RU" i="1" dirty="0" err="1" smtClean="0">
                <a:latin typeface="Century Schoolbook" pitchFamily="18" charset="0"/>
              </a:rPr>
              <a:t>пісочні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пляжі</a:t>
            </a:r>
            <a:r>
              <a:rPr lang="ru-RU" i="1" dirty="0" smtClean="0">
                <a:latin typeface="Century Schoolbook" pitchFamily="18" charset="0"/>
              </a:rPr>
              <a:t>; </a:t>
            </a:r>
            <a:r>
              <a:rPr lang="ru-RU" i="1" dirty="0" err="1">
                <a:latin typeface="Century Schoolbook" pitchFamily="18" charset="0"/>
              </a:rPr>
              <a:t>с</a:t>
            </a:r>
            <a:r>
              <a:rPr lang="ru-RU" i="1" dirty="0" err="1" smtClean="0">
                <a:latin typeface="Century Schoolbook" pitchFamily="18" charset="0"/>
              </a:rPr>
              <a:t>мерекові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>
                <a:latin typeface="Century Schoolbook" pitchFamily="18" charset="0"/>
              </a:rPr>
              <a:t>й </a:t>
            </a:r>
            <a:r>
              <a:rPr lang="ru-RU" i="1" dirty="0" err="1">
                <a:latin typeface="Century Schoolbook" pitchFamily="18" charset="0"/>
              </a:rPr>
              <a:t>листяні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ліси</a:t>
            </a:r>
            <a:r>
              <a:rPr lang="ru-RU" i="1" dirty="0" smtClean="0">
                <a:latin typeface="Century Schoolbook" pitchFamily="18" charset="0"/>
              </a:rPr>
              <a:t>; </a:t>
            </a:r>
            <a:r>
              <a:rPr lang="ru-RU" i="1" dirty="0" err="1">
                <a:latin typeface="Century Schoolbook" pitchFamily="18" charset="0"/>
              </a:rPr>
              <a:t>у</a:t>
            </a:r>
            <a:r>
              <a:rPr lang="ru-RU" i="1" dirty="0" err="1" smtClean="0">
                <a:latin typeface="Century Schoolbook" pitchFamily="18" charset="0"/>
              </a:rPr>
              <a:t>нікальні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плавні</a:t>
            </a:r>
            <a:r>
              <a:rPr lang="ru-RU" i="1" dirty="0">
                <a:latin typeface="Century Schoolbook" pitchFamily="18" charset="0"/>
              </a:rPr>
              <a:t> на </a:t>
            </a:r>
            <a:r>
              <a:rPr lang="ru-RU" i="1" dirty="0" err="1">
                <a:latin typeface="Century Schoolbook" pitchFamily="18" charset="0"/>
              </a:rPr>
              <a:t>півдні</a:t>
            </a:r>
            <a:r>
              <a:rPr lang="ru-RU" i="1" dirty="0">
                <a:latin typeface="Century Schoolbook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180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452" y="213507"/>
            <a:ext cx="5872120" cy="7694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Спеціальні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відзнаки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56" y="764705"/>
            <a:ext cx="4896544" cy="3672408"/>
          </a:xfrm>
          <a:prstGeom prst="roundRect">
            <a:avLst>
              <a:gd name="adj" fmla="val 3717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5432" y="1227203"/>
            <a:ext cx="632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Лівадійський</a:t>
            </a:r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 палац: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7772" y="4287147"/>
            <a:ext cx="5216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latin typeface="Century Schoolbook" pitchFamily="18" charset="0"/>
              </a:rPr>
              <a:t>До складу </a:t>
            </a:r>
            <a:r>
              <a:rPr lang="ru-RU" b="1" i="1" u="sng" dirty="0" err="1" smtClean="0">
                <a:latin typeface="Century Schoolbook" pitchFamily="18" charset="0"/>
              </a:rPr>
              <a:t>Лівадійського</a:t>
            </a:r>
            <a:r>
              <a:rPr lang="ru-RU" b="1" i="1" u="sng" dirty="0" smtClean="0">
                <a:latin typeface="Century Schoolbook" pitchFamily="18" charset="0"/>
              </a:rPr>
              <a:t> </a:t>
            </a:r>
            <a:r>
              <a:rPr lang="ru-RU" b="1" i="1" u="sng" dirty="0" err="1" smtClean="0">
                <a:latin typeface="Century Schoolbook" pitchFamily="18" charset="0"/>
              </a:rPr>
              <a:t>палацового</a:t>
            </a:r>
            <a:r>
              <a:rPr lang="ru-RU" b="1" i="1" u="sng" dirty="0" smtClean="0">
                <a:latin typeface="Century Schoolbook" pitchFamily="18" charset="0"/>
              </a:rPr>
              <a:t> комплексу </a:t>
            </a:r>
            <a:r>
              <a:rPr lang="ru-RU" b="1" i="1" u="sng" dirty="0" err="1" smtClean="0">
                <a:latin typeface="Century Schoolbook" pitchFamily="18" charset="0"/>
              </a:rPr>
              <a:t>входять</a:t>
            </a:r>
            <a:r>
              <a:rPr lang="ru-RU" b="1" i="1" u="sng" dirty="0" smtClean="0">
                <a:latin typeface="Century Schoolbook" pitchFamily="18" charset="0"/>
              </a:rPr>
              <a:t>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smtClean="0">
                <a:latin typeface="Century Schoolbook" pitchFamily="18" charset="0"/>
              </a:rPr>
              <a:t>Великий Палац </a:t>
            </a:r>
            <a:r>
              <a:rPr lang="ru-RU" i="1" dirty="0">
                <a:latin typeface="Century Schoolbook" pitchFamily="18" charset="0"/>
              </a:rPr>
              <a:t>(</a:t>
            </a:r>
            <a:r>
              <a:rPr lang="ru-RU" i="1" dirty="0" err="1">
                <a:latin typeface="Century Schoolbook" pitchFamily="18" charset="0"/>
              </a:rPr>
              <a:t>Білий</a:t>
            </a:r>
            <a:r>
              <a:rPr lang="ru-RU" i="1" dirty="0">
                <a:latin typeface="Century Schoolbook" pitchFamily="18" charset="0"/>
              </a:rPr>
              <a:t> Палац), </a:t>
            </a:r>
            <a:endParaRPr lang="ru-RU" i="1" dirty="0" smtClean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Світський</a:t>
            </a:r>
            <a:r>
              <a:rPr lang="ru-RU" i="1" dirty="0" smtClean="0">
                <a:latin typeface="Century Schoolbook" pitchFamily="18" charset="0"/>
              </a:rPr>
              <a:t> корпус,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smtClean="0">
                <a:latin typeface="Century Schoolbook" pitchFamily="18" charset="0"/>
              </a:rPr>
              <a:t>палац </a:t>
            </a:r>
            <a:r>
              <a:rPr lang="ru-RU" i="1" dirty="0" err="1">
                <a:latin typeface="Century Schoolbook" pitchFamily="18" charset="0"/>
              </a:rPr>
              <a:t>міністра</a:t>
            </a:r>
            <a:r>
              <a:rPr lang="ru-RU" i="1" dirty="0">
                <a:latin typeface="Century Schoolbook" pitchFamily="18" charset="0"/>
              </a:rPr>
              <a:t> двору барона </a:t>
            </a:r>
            <a:r>
              <a:rPr lang="ru-RU" i="1" dirty="0" err="1">
                <a:latin typeface="Century Schoolbook" pitchFamily="18" charset="0"/>
              </a:rPr>
              <a:t>Фредерікса</a:t>
            </a:r>
            <a:r>
              <a:rPr lang="ru-RU" i="1" dirty="0">
                <a:latin typeface="Century Schoolbook" pitchFamily="18" charset="0"/>
              </a:rPr>
              <a:t>, </a:t>
            </a:r>
            <a:endParaRPr lang="ru-RU" i="1" dirty="0" smtClean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палацова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церква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Воздвиження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Чесного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Хреста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smtClean="0">
                <a:latin typeface="Century Schoolbook" pitchFamily="18" charset="0"/>
              </a:rPr>
              <a:t>,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італійський</a:t>
            </a:r>
            <a:r>
              <a:rPr lang="ru-RU" i="1" dirty="0" smtClean="0">
                <a:latin typeface="Century Schoolbook" pitchFamily="18" charset="0"/>
              </a:rPr>
              <a:t> дворик.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042" y="2472082"/>
            <a:ext cx="531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srgbClr val="7030A0"/>
                </a:solidFill>
                <a:latin typeface="Arial Black" pitchFamily="34" charset="0"/>
              </a:rPr>
              <a:t>Музей 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названо </a:t>
            </a:r>
            <a:r>
              <a:rPr lang="uk-UA" dirty="0">
                <a:solidFill>
                  <a:srgbClr val="7030A0"/>
                </a:solidFill>
                <a:latin typeface="Arial Black" pitchFamily="34" charset="0"/>
              </a:rPr>
              <a:t>визначною </a:t>
            </a:r>
            <a:r>
              <a:rPr lang="uk-UA" dirty="0" err="1">
                <a:solidFill>
                  <a:srgbClr val="7030A0"/>
                </a:solidFill>
                <a:latin typeface="Arial Black" pitchFamily="34" charset="0"/>
              </a:rPr>
              <a:t>пам</a:t>
            </a: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’</a:t>
            </a:r>
            <a:r>
              <a:rPr lang="uk-UA" dirty="0">
                <a:solidFill>
                  <a:srgbClr val="7030A0"/>
                </a:solidFill>
                <a:latin typeface="Arial Black" pitchFamily="34" charset="0"/>
              </a:rPr>
              <a:t>яткою новітньої історії.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432" y="3212976"/>
            <a:ext cx="414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 err="1">
                <a:latin typeface="Century Gothic" pitchFamily="34" charset="0"/>
              </a:rPr>
              <a:t>с</a:t>
            </a:r>
            <a:r>
              <a:rPr lang="uk-UA" b="1" i="1" dirty="0" err="1" smtClean="0">
                <a:latin typeface="Century Gothic" pitchFamily="34" charset="0"/>
              </a:rPr>
              <a:t>мт</a:t>
            </a:r>
            <a:r>
              <a:rPr lang="uk-UA" b="1" i="1" dirty="0" smtClean="0">
                <a:latin typeface="Century Gothic" pitchFamily="34" charset="0"/>
              </a:rPr>
              <a:t>. </a:t>
            </a:r>
            <a:r>
              <a:rPr lang="uk-UA" b="1" i="1" dirty="0" err="1" smtClean="0">
                <a:latin typeface="Century Gothic" pitchFamily="34" charset="0"/>
              </a:rPr>
              <a:t>Лівадія</a:t>
            </a:r>
            <a:r>
              <a:rPr lang="uk-UA" b="1" i="1" dirty="0" smtClean="0">
                <a:latin typeface="Century Gothic" pitchFamily="34" charset="0"/>
              </a:rPr>
              <a:t>, що є частиною </a:t>
            </a:r>
          </a:p>
          <a:p>
            <a:r>
              <a:rPr lang="uk-UA" b="1" i="1" dirty="0" smtClean="0">
                <a:latin typeface="Century Gothic" pitchFamily="34" charset="0"/>
              </a:rPr>
              <a:t>м. Ялта, АР Крим</a:t>
            </a:r>
          </a:p>
        </p:txBody>
      </p:sp>
    </p:spTree>
    <p:extLst>
      <p:ext uri="{BB962C8B-B14F-4D97-AF65-F5344CB8AC3E}">
        <p14:creationId xmlns:p14="http://schemas.microsoft.com/office/powerpoint/2010/main" val="17156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452" y="213507"/>
            <a:ext cx="5872120" cy="7694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Спеціальні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відзнаки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46694"/>
            <a:ext cx="2865120" cy="3042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3387" y="692696"/>
            <a:ext cx="9540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Острозький замок та академія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0"/>
          <a:stretch/>
        </p:blipFill>
        <p:spPr>
          <a:xfrm>
            <a:off x="130139" y="3992138"/>
            <a:ext cx="3943790" cy="2731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1800692"/>
            <a:ext cx="3851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Острог, Рівненська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004" y="44371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itchFamily="18" charset="0"/>
              </a:rPr>
              <a:t>Замок </a:t>
            </a:r>
            <a:r>
              <a:rPr lang="ru-RU" i="1" dirty="0" err="1">
                <a:latin typeface="Century Schoolbook" pitchFamily="18" charset="0"/>
              </a:rPr>
              <a:t>був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резиденцією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князів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Острозьких</a:t>
            </a:r>
            <a:r>
              <a:rPr lang="ru-RU" i="1" dirty="0">
                <a:latin typeface="Century Schoolbook" pitchFamily="18" charset="0"/>
              </a:rPr>
              <a:t>. Зараз на </a:t>
            </a:r>
            <a:r>
              <a:rPr lang="ru-RU" i="1" dirty="0" err="1">
                <a:latin typeface="Century Schoolbook" pitchFamily="18" charset="0"/>
              </a:rPr>
              <a:t>території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Острозького</a:t>
            </a:r>
            <a:r>
              <a:rPr lang="ru-RU" i="1" dirty="0">
                <a:latin typeface="Century Schoolbook" pitchFamily="18" charset="0"/>
              </a:rPr>
              <a:t> замку </a:t>
            </a:r>
            <a:r>
              <a:rPr lang="ru-RU" i="1" dirty="0" err="1">
                <a:latin typeface="Century Schoolbook" pitchFamily="18" charset="0"/>
              </a:rPr>
              <a:t>розташований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Острозький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краєзнавчий</a:t>
            </a:r>
            <a:r>
              <a:rPr lang="ru-RU" i="1" dirty="0">
                <a:latin typeface="Century Schoolbook" pitchFamily="18" charset="0"/>
              </a:rPr>
              <a:t> музей.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004" y="5650129"/>
            <a:ext cx="4751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Century Schoolbook" pitchFamily="18" charset="0"/>
              </a:rPr>
              <a:t>Національний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університет</a:t>
            </a:r>
            <a:r>
              <a:rPr lang="ru-RU" b="1" i="1" dirty="0">
                <a:latin typeface="Century Schoolbook" pitchFamily="18" charset="0"/>
              </a:rPr>
              <a:t> «</a:t>
            </a:r>
            <a:r>
              <a:rPr lang="ru-RU" b="1" i="1" dirty="0" err="1">
                <a:latin typeface="Century Schoolbook" pitchFamily="18" charset="0"/>
              </a:rPr>
              <a:t>Острозька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академія</a:t>
            </a:r>
            <a:r>
              <a:rPr lang="ru-RU" b="1" i="1" dirty="0">
                <a:latin typeface="Century Schoolbook" pitchFamily="18" charset="0"/>
              </a:rPr>
              <a:t>»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smtClean="0">
                <a:latin typeface="Century Schoolbook" pitchFamily="18" charset="0"/>
              </a:rPr>
              <a:t>—</a:t>
            </a:r>
            <a:r>
              <a:rPr lang="ru-RU" i="1" dirty="0" err="1" smtClean="0">
                <a:latin typeface="Century Schoolbook" pitchFamily="18" charset="0"/>
              </a:rPr>
              <a:t>найдавніший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вищий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навчальний</a:t>
            </a:r>
            <a:r>
              <a:rPr lang="ru-RU" i="1" dirty="0">
                <a:latin typeface="Century Schoolbook" pitchFamily="18" charset="0"/>
              </a:rPr>
              <a:t> заклад </a:t>
            </a:r>
            <a:r>
              <a:rPr lang="ru-RU" i="1" dirty="0" err="1">
                <a:latin typeface="Century Schoolbook" pitchFamily="18" charset="0"/>
              </a:rPr>
              <a:t>України</a:t>
            </a:r>
            <a:r>
              <a:rPr lang="ru-RU" i="1" dirty="0">
                <a:latin typeface="Century Schoolbook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71359"/>
            <a:ext cx="5906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Названо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визначною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пам'яткою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духовної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України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452" y="213507"/>
            <a:ext cx="5872120" cy="7694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Спеціальні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відзнаки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67" y="2194741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Коломия, </a:t>
            </a:r>
          </a:p>
          <a:p>
            <a:r>
              <a:rPr lang="uk-UA" b="1" i="1" dirty="0" err="1" smtClean="0">
                <a:latin typeface="Century Gothic" pitchFamily="34" charset="0"/>
              </a:rPr>
              <a:t>Івано</a:t>
            </a:r>
            <a:r>
              <a:rPr lang="uk-UA" b="1" i="1" dirty="0" smtClean="0">
                <a:latin typeface="Century Gothic" pitchFamily="34" charset="0"/>
              </a:rPr>
              <a:t> – Франківська область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>
          <a:xfrm>
            <a:off x="420467" y="2204864"/>
            <a:ext cx="4481670" cy="3412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17867" y="836712"/>
            <a:ext cx="632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abriola" pitchFamily="82" charset="0"/>
              </a:rPr>
              <a:t>«Музей - писанка»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877272"/>
            <a:ext cx="6695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entury Schoolbook" pitchFamily="18" charset="0"/>
              </a:rPr>
              <a:t>В </a:t>
            </a:r>
            <a:r>
              <a:rPr lang="ru-RU" i="1" dirty="0" err="1">
                <a:latin typeface="Century Schoolbook" pitchFamily="18" charset="0"/>
              </a:rPr>
              <a:t>колекції</a:t>
            </a:r>
            <a:r>
              <a:rPr lang="ru-RU" i="1" dirty="0">
                <a:latin typeface="Century Schoolbook" pitchFamily="18" charset="0"/>
              </a:rPr>
              <a:t> музею </a:t>
            </a:r>
            <a:r>
              <a:rPr lang="ru-RU" i="1" dirty="0" err="1">
                <a:latin typeface="Century Schoolbook" pitchFamily="18" charset="0"/>
              </a:rPr>
              <a:t>понад</a:t>
            </a:r>
            <a:r>
              <a:rPr lang="ru-RU" i="1" dirty="0">
                <a:latin typeface="Century Schoolbook" pitchFamily="18" charset="0"/>
              </a:rPr>
              <a:t> 6000 </a:t>
            </a:r>
            <a:r>
              <a:rPr lang="ru-RU" i="1" dirty="0" err="1">
                <a:latin typeface="Century Schoolbook" pitchFamily="18" charset="0"/>
              </a:rPr>
              <a:t>писанок</a:t>
            </a:r>
            <a:r>
              <a:rPr lang="ru-RU" i="1" dirty="0">
                <a:latin typeface="Century Schoolbook" pitchFamily="18" charset="0"/>
              </a:rPr>
              <a:t> з </a:t>
            </a:r>
            <a:r>
              <a:rPr lang="ru-RU" i="1" dirty="0" err="1">
                <a:latin typeface="Century Schoolbook" pitchFamily="18" charset="0"/>
              </a:rPr>
              <a:t>різних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регіонів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України</a:t>
            </a:r>
            <a:r>
              <a:rPr lang="ru-RU" i="1" dirty="0">
                <a:latin typeface="Century Schoolbook" pitchFamily="18" charset="0"/>
              </a:rPr>
              <a:t> та </a:t>
            </a:r>
            <a:r>
              <a:rPr lang="ru-RU" i="1" dirty="0" err="1">
                <a:latin typeface="Century Schoolbook" pitchFamily="18" charset="0"/>
              </a:rPr>
              <a:t>країн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світу</a:t>
            </a:r>
            <a:r>
              <a:rPr lang="ru-RU" i="1" dirty="0">
                <a:latin typeface="Century Schoolbook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7910" y="3717032"/>
            <a:ext cx="4247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Названо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визначною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пам'яткою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сучасної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Arial Black" pitchFamily="34" charset="0"/>
              </a:rPr>
              <a:t>України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856984" cy="12665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8800" b="1" cap="none" spc="0" dirty="0" err="1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Batang" pitchFamily="18" charset="-127"/>
              </a:rPr>
              <a:t>Музеї</a:t>
            </a:r>
            <a:r>
              <a:rPr lang="ru-RU" sz="8800" b="1" cap="none" spc="0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Batang" pitchFamily="18" charset="-127"/>
              </a:rPr>
              <a:t> </a:t>
            </a:r>
            <a:r>
              <a:rPr lang="ru-RU" sz="8800" b="1" cap="none" spc="0" dirty="0" err="1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itchFamily="18" charset="0"/>
                <a:ea typeface="Batang" pitchFamily="18" charset="-127"/>
              </a:rPr>
              <a:t>України</a:t>
            </a:r>
            <a:endParaRPr lang="ru-RU" sz="88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841" y="1669803"/>
            <a:ext cx="8865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Україні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нараховується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близько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п'яти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тисяч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різноманітних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музеїв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sp>
        <p:nvSpPr>
          <p:cNvPr id="25" name="Облако 24"/>
          <p:cNvSpPr/>
          <p:nvPr/>
        </p:nvSpPr>
        <p:spPr>
          <a:xfrm>
            <a:off x="0" y="2096639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0010" y="2629098"/>
            <a:ext cx="22802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історичні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14446" y="4168156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2400270" y="4903216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лако 40"/>
          <p:cNvSpPr/>
          <p:nvPr/>
        </p:nvSpPr>
        <p:spPr>
          <a:xfrm>
            <a:off x="3105593" y="2175247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лако 41"/>
          <p:cNvSpPr/>
          <p:nvPr/>
        </p:nvSpPr>
        <p:spPr>
          <a:xfrm>
            <a:off x="6393968" y="5044734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6534489" y="2184025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25603" y="2764310"/>
            <a:ext cx="228026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err="1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краєзнавчі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8337" y="2764311"/>
            <a:ext cx="173258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cap="all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художні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0417" y="4789179"/>
            <a:ext cx="18117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err="1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технічні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4" name="Облако 43"/>
          <p:cNvSpPr/>
          <p:nvPr/>
        </p:nvSpPr>
        <p:spPr>
          <a:xfrm>
            <a:off x="4608004" y="3709094"/>
            <a:ext cx="2520280" cy="17970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936410" y="4219812"/>
            <a:ext cx="186346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err="1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природні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00270" y="5506106"/>
            <a:ext cx="23575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err="1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літературні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8204" y="5734335"/>
            <a:ext cx="262829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err="1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atang" pitchFamily="18" charset="-127"/>
                <a:ea typeface="Batang" pitchFamily="18" charset="-127"/>
              </a:rPr>
              <a:t>етнографічні</a:t>
            </a:r>
            <a:endParaRPr lang="ru-RU" sz="2400" cap="all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7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 animBg="1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33" grpId="0"/>
      <p:bldP spid="34" grpId="0"/>
      <p:bldP spid="35" grpId="0"/>
      <p:bldP spid="44" grpId="0" animBg="1"/>
      <p:bldP spid="37" grpId="0"/>
      <p:bldP spid="36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RibbonSharp"/>
          <p:cNvSpPr>
            <a:spLocks noEditPoints="1" noChangeArrowheads="1"/>
          </p:cNvSpPr>
          <p:nvPr/>
        </p:nvSpPr>
        <p:spPr bwMode="auto">
          <a:xfrm>
            <a:off x="0" y="116632"/>
            <a:ext cx="9036496" cy="7920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2389"/>
            <a:ext cx="450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ДЕРЖАВНІ МУЗЕЇ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" y="3501008"/>
            <a:ext cx="4156149" cy="27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 b="12668"/>
          <a:stretch/>
        </p:blipFill>
        <p:spPr>
          <a:xfrm>
            <a:off x="5719142" y="3068960"/>
            <a:ext cx="3317354" cy="241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600400" cy="257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71" y="1052736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0755" y="6246291"/>
            <a:ext cx="4738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0624" y="5504728"/>
            <a:ext cx="3851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Меморіальний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«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Вітчизняної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1941–1945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285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RibbonSharp"/>
          <p:cNvSpPr>
            <a:spLocks noEditPoints="1" noChangeArrowheads="1"/>
          </p:cNvSpPr>
          <p:nvPr/>
        </p:nvSpPr>
        <p:spPr bwMode="auto">
          <a:xfrm>
            <a:off x="0" y="116632"/>
            <a:ext cx="9036496" cy="7920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2389"/>
            <a:ext cx="450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ДЕРЖАВНІ МУЗЕЇ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502274" cy="300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/>
          <a:stretch/>
        </p:blipFill>
        <p:spPr>
          <a:xfrm>
            <a:off x="179512" y="944603"/>
            <a:ext cx="32468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53" y="2797712"/>
            <a:ext cx="2337724" cy="311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24" y="944603"/>
            <a:ext cx="3789472" cy="215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0955" y="5949280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4508" y="5949280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літератури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5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RibbonSharp"/>
          <p:cNvSpPr>
            <a:spLocks noEditPoints="1" noChangeArrowheads="1"/>
          </p:cNvSpPr>
          <p:nvPr/>
        </p:nvSpPr>
        <p:spPr bwMode="auto">
          <a:xfrm>
            <a:off x="0" y="116632"/>
            <a:ext cx="9036496" cy="7920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2389"/>
            <a:ext cx="450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ДЕРЖАВНІ МУЗЕЇ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46" y="1124744"/>
            <a:ext cx="36004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91" y="1124744"/>
            <a:ext cx="2452028" cy="365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5085184"/>
            <a:ext cx="4721687" cy="160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18248" y="3645024"/>
            <a:ext cx="3058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Тараса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Шевченка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9691" y="5377638"/>
            <a:ext cx="3707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науково-дослідний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реставраційний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RibbonSharp"/>
          <p:cNvSpPr>
            <a:spLocks noEditPoints="1" noChangeArrowheads="1"/>
          </p:cNvSpPr>
          <p:nvPr/>
        </p:nvSpPr>
        <p:spPr bwMode="auto">
          <a:xfrm>
            <a:off x="0" y="116632"/>
            <a:ext cx="9036496" cy="7920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2389"/>
            <a:ext cx="450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ДЕРЖАВНІ МУЗЕЇ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2" y="2430425"/>
            <a:ext cx="3984104" cy="2988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2"/>
          <a:stretch/>
        </p:blipFill>
        <p:spPr>
          <a:xfrm>
            <a:off x="3562061" y="1052736"/>
            <a:ext cx="3528392" cy="275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57" y="4089915"/>
            <a:ext cx="3708935" cy="2610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846181"/>
            <a:ext cx="4905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Дирекція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художніх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виставок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3" y="1106986"/>
            <a:ext cx="3454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- 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гончарства в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Опішному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7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7707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Всеукраїнська</a:t>
            </a:r>
            <a:r>
              <a:rPr lang="ru-RU" sz="2800" b="1" i="1" dirty="0"/>
              <a:t> </a:t>
            </a:r>
            <a:r>
              <a:rPr lang="ru-RU" sz="2800" b="1" i="1" dirty="0" err="1"/>
              <a:t>акція</a:t>
            </a:r>
            <a:r>
              <a:rPr lang="ru-RU" sz="2800" b="1" i="1" dirty="0"/>
              <a:t> </a:t>
            </a:r>
            <a:r>
              <a:rPr lang="ru-RU" sz="2800" b="1" i="1" dirty="0" smtClean="0"/>
              <a:t>«</a:t>
            </a:r>
            <a:r>
              <a:rPr lang="ru-RU" sz="2800" b="1" i="1" dirty="0" err="1" smtClean="0"/>
              <a:t>Сім</a:t>
            </a:r>
            <a:r>
              <a:rPr lang="ru-RU" sz="2800" b="1" i="1" dirty="0" smtClean="0"/>
              <a:t> чудес» </a:t>
            </a:r>
            <a:r>
              <a:rPr lang="ru-RU" sz="2800" b="1" i="1" dirty="0" err="1" smtClean="0"/>
              <a:t>стартувала</a:t>
            </a:r>
            <a:r>
              <a:rPr lang="ru-RU" sz="2800" b="1" i="1" dirty="0" smtClean="0"/>
              <a:t> </a:t>
            </a:r>
            <a:r>
              <a:rPr lang="ru-RU" sz="2800" b="1" i="1" dirty="0"/>
              <a:t>у </a:t>
            </a:r>
            <a:r>
              <a:rPr lang="ru-RU" sz="2800" b="1" i="1" dirty="0" err="1"/>
              <a:t>травні</a:t>
            </a:r>
            <a:r>
              <a:rPr lang="ru-RU" sz="2800" b="1" i="1" dirty="0"/>
              <a:t> 2007 року. </a:t>
            </a:r>
            <a:r>
              <a:rPr lang="ru-RU" sz="2800" b="1" i="1" dirty="0" err="1" smtClean="0"/>
              <a:t>Тоді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регіональні</a:t>
            </a:r>
            <a:r>
              <a:rPr lang="ru-RU" sz="2800" b="1" i="1" dirty="0"/>
              <a:t> </a:t>
            </a:r>
            <a:r>
              <a:rPr lang="ru-RU" sz="2800" b="1" i="1" dirty="0" err="1"/>
              <a:t>оргкомітети</a:t>
            </a:r>
            <a:r>
              <a:rPr lang="ru-RU" sz="2800" b="1" i="1" dirty="0"/>
              <a:t> представили </a:t>
            </a:r>
            <a:r>
              <a:rPr lang="ru-RU" sz="2800" b="1" i="1" dirty="0" err="1"/>
              <a:t>своїх</a:t>
            </a:r>
            <a:r>
              <a:rPr lang="ru-RU" sz="2800" b="1" i="1" dirty="0"/>
              <a:t> </a:t>
            </a:r>
            <a:r>
              <a:rPr lang="ru-RU" sz="2800" b="1" i="1" dirty="0" err="1"/>
              <a:t>претендентів</a:t>
            </a:r>
            <a:r>
              <a:rPr lang="ru-RU" sz="2800" b="1" i="1" dirty="0"/>
              <a:t> на </a:t>
            </a:r>
            <a:r>
              <a:rPr lang="ru-RU" sz="2800" b="1" i="1" dirty="0" err="1"/>
              <a:t>звання</a:t>
            </a:r>
            <a:r>
              <a:rPr lang="ru-RU" sz="2800" b="1" i="1" dirty="0"/>
              <a:t> Семи чудес.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З </a:t>
            </a:r>
            <a:r>
              <a:rPr lang="ru-RU" sz="2800" b="1" i="1" dirty="0"/>
              <a:t>них </a:t>
            </a:r>
            <a:r>
              <a:rPr lang="ru-RU" sz="2800" b="1" i="1" dirty="0" err="1"/>
              <a:t>був</a:t>
            </a:r>
            <a:r>
              <a:rPr lang="ru-RU" sz="2800" b="1" i="1" dirty="0"/>
              <a:t> </a:t>
            </a:r>
            <a:r>
              <a:rPr lang="ru-RU" sz="2800" b="1" i="1" dirty="0" err="1"/>
              <a:t>складений</a:t>
            </a:r>
            <a:r>
              <a:rPr lang="ru-RU" sz="2800" b="1" i="1" dirty="0"/>
              <a:t> список 100 </a:t>
            </a:r>
            <a:r>
              <a:rPr lang="ru-RU" sz="2800" b="1" i="1" dirty="0" err="1" smtClean="0"/>
              <a:t>претендентів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881">
            <a:off x="4667565" y="718673"/>
            <a:ext cx="3954016" cy="2762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84319"/>
            <a:ext cx="4464496" cy="2382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6063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RibbonSharp"/>
          <p:cNvSpPr>
            <a:spLocks noEditPoints="1" noChangeArrowheads="1"/>
          </p:cNvSpPr>
          <p:nvPr/>
        </p:nvSpPr>
        <p:spPr bwMode="auto">
          <a:xfrm>
            <a:off x="0" y="116632"/>
            <a:ext cx="9036496" cy="79208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2389"/>
            <a:ext cx="450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ДЕРЖАВНІ МУЗЕЇ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3403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" y="3584484"/>
            <a:ext cx="4752528" cy="20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08720"/>
            <a:ext cx="2443480" cy="304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5505"/>
            <a:ext cx="216217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369" y="1700808"/>
            <a:ext cx="2441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галерея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5877272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у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Львові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Андрея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Шептицького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3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548680"/>
            <a:ext cx="8640960" cy="288032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57150">
            <a:solidFill>
              <a:schemeClr val="accent6">
                <a:lumMod val="50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260648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briola" pitchFamily="82" charset="0"/>
              </a:rPr>
              <a:t>Пам</a:t>
            </a:r>
            <a:r>
              <a:rPr lang="en-US" sz="9600" b="1" cap="none" spc="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briola" pitchFamily="82" charset="0"/>
              </a:rPr>
              <a:t>’</a:t>
            </a:r>
            <a:r>
              <a:rPr lang="uk-UA" sz="9600" b="1" cap="none" spc="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abriola" pitchFamily="82" charset="0"/>
              </a:rPr>
              <a:t>ятки культури нашого міста</a:t>
            </a:r>
            <a:endParaRPr lang="ru-RU" sz="9600" b="1" cap="none" spc="0" dirty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17" y="3027045"/>
            <a:ext cx="3006625" cy="38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ортківська рату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7807"/>
            <a:ext cx="4629429" cy="3573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40879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Годинникова вежа (Ратуша)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uk-UA" sz="2000" dirty="0"/>
          </a:p>
          <a:p>
            <a:r>
              <a:rPr lang="uk-UA" sz="2000" dirty="0" smtClean="0"/>
              <a:t>унікальна архітектурна споруда, що побудована з ініціативи бургомістра Чорткова </a:t>
            </a:r>
          </a:p>
          <a:p>
            <a:r>
              <a:rPr lang="uk-UA" sz="2000" dirty="0" err="1" smtClean="0"/>
              <a:t>Людвіка</a:t>
            </a:r>
            <a:r>
              <a:rPr lang="uk-UA" sz="2000" dirty="0" smtClean="0"/>
              <a:t> </a:t>
            </a:r>
            <a:r>
              <a:rPr lang="uk-UA" sz="2000" dirty="0" err="1" smtClean="0"/>
              <a:t>Носса</a:t>
            </a:r>
            <a:r>
              <a:rPr lang="uk-UA" sz="2000" dirty="0" smtClean="0"/>
              <a:t>.</a:t>
            </a:r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09119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Вежу можна назвати серцем міста чи своєрідним її символом. Вона знаходиться в центрі Чорткова. </a:t>
            </a:r>
            <a:endParaRPr lang="uk-UA" sz="2000" dirty="0" smtClean="0">
              <a:solidFill>
                <a:prstClr val="black"/>
              </a:solidFill>
            </a:endParaRPr>
          </a:p>
          <a:p>
            <a:pPr lvl="0"/>
            <a:r>
              <a:rPr lang="uk-UA" sz="2000" dirty="0" smtClean="0">
                <a:solidFill>
                  <a:prstClr val="black"/>
                </a:solidFill>
              </a:rPr>
              <a:t>Сюди </a:t>
            </a:r>
            <a:r>
              <a:rPr lang="uk-UA" sz="2000" dirty="0">
                <a:solidFill>
                  <a:prstClr val="black"/>
                </a:solidFill>
              </a:rPr>
              <a:t>сходяться дороги з усіх головних міських напрямків.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>
          <a:xfrm>
            <a:off x="296108" y="548680"/>
            <a:ext cx="5324322" cy="339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220072" y="683404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Чортківський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замок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endParaRPr lang="uk-UA" sz="2000" dirty="0" smtClean="0"/>
          </a:p>
          <a:p>
            <a:r>
              <a:rPr lang="uk-UA" sz="2000" dirty="0" smtClean="0"/>
              <a:t>споруджений з ініціативи власника </a:t>
            </a:r>
            <a:r>
              <a:rPr lang="uk-UA" sz="2000" dirty="0" err="1" smtClean="0"/>
              <a:t>чортківських</a:t>
            </a:r>
            <a:r>
              <a:rPr lang="uk-UA" sz="2000" dirty="0" smtClean="0"/>
              <a:t> земель </a:t>
            </a:r>
            <a:r>
              <a:rPr lang="uk-UA" sz="2000" dirty="0" err="1" smtClean="0"/>
              <a:t>Єжи</a:t>
            </a:r>
            <a:r>
              <a:rPr lang="uk-UA" sz="2000" dirty="0" smtClean="0"/>
              <a:t> </a:t>
            </a:r>
            <a:r>
              <a:rPr lang="uk-UA" sz="2000" dirty="0" err="1" smtClean="0"/>
              <a:t>Чартковського</a:t>
            </a:r>
            <a:r>
              <a:rPr lang="uk-UA" sz="2000" dirty="0" smtClean="0"/>
              <a:t>, притулився до підніжжя </a:t>
            </a:r>
            <a:r>
              <a:rPr lang="uk-UA" sz="2000" dirty="0" err="1" smtClean="0"/>
              <a:t>Вигнанської</a:t>
            </a:r>
            <a:r>
              <a:rPr lang="uk-UA" sz="2000" dirty="0" smtClean="0"/>
              <a:t> гори. 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15719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У дворі знаходився палац і господарські добудови, а зовнішні стіни слугували оборонними мурами і бійницями.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314" y="422108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Спочатку замок був дерев</a:t>
            </a:r>
            <a:r>
              <a:rPr lang="en-US" sz="2000" dirty="0">
                <a:solidFill>
                  <a:prstClr val="black"/>
                </a:solidFill>
              </a:rPr>
              <a:t>’</a:t>
            </a:r>
            <a:r>
              <a:rPr lang="uk-UA" sz="2000" dirty="0" err="1">
                <a:solidFill>
                  <a:prstClr val="black"/>
                </a:solidFill>
              </a:rPr>
              <a:t>яним</a:t>
            </a:r>
            <a:r>
              <a:rPr lang="uk-UA" sz="2000" dirty="0">
                <a:solidFill>
                  <a:prstClr val="black"/>
                </a:solidFill>
              </a:rPr>
              <a:t>. В 1610 році він згорів під час одного з нападу турків, після чого був відбудований у камені.</a:t>
            </a:r>
          </a:p>
        </p:txBody>
      </p:sp>
    </p:spTree>
    <p:extLst>
      <p:ext uri="{BB962C8B-B14F-4D97-AF65-F5344CB8AC3E}">
        <p14:creationId xmlns:p14="http://schemas.microsoft.com/office/powerpoint/2010/main" val="1126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Чортків(косте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19400" cy="378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60648"/>
            <a:ext cx="57702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Домініканський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костел св.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Станіслава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000" dirty="0" smtClean="0"/>
              <a:t>один </a:t>
            </a:r>
            <a:r>
              <a:rPr lang="ru-RU" sz="2000" dirty="0"/>
              <a:t>з </a:t>
            </a:r>
            <a:r>
              <a:rPr lang="ru-RU" sz="2000" dirty="0" err="1"/>
              <a:t>найвеличніших</a:t>
            </a:r>
            <a:r>
              <a:rPr lang="ru-RU" sz="2000" dirty="0"/>
              <a:t> </a:t>
            </a:r>
            <a:r>
              <a:rPr lang="ru-RU" sz="2000" dirty="0" err="1"/>
              <a:t>католицьких</a:t>
            </a:r>
            <a:r>
              <a:rPr lang="ru-RU" sz="2000" dirty="0"/>
              <a:t> </a:t>
            </a:r>
            <a:r>
              <a:rPr lang="ru-RU" sz="2000" dirty="0" err="1"/>
              <a:t>храмів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Костел </a:t>
            </a:r>
            <a:r>
              <a:rPr lang="ru-RU" sz="2000" dirty="0" err="1"/>
              <a:t>Матері</a:t>
            </a:r>
            <a:r>
              <a:rPr lang="ru-RU" sz="2000" dirty="0"/>
              <a:t> </a:t>
            </a:r>
            <a:r>
              <a:rPr lang="ru-RU" sz="2000" dirty="0" err="1"/>
              <a:t>Божої</a:t>
            </a:r>
            <a:r>
              <a:rPr lang="ru-RU" sz="2000" dirty="0"/>
              <a:t>, святого </a:t>
            </a:r>
            <a:r>
              <a:rPr lang="ru-RU" sz="2000" dirty="0" err="1"/>
              <a:t>Розарія</a:t>
            </a:r>
            <a:r>
              <a:rPr lang="ru-RU" sz="2000" dirty="0"/>
              <a:t> і святого </a:t>
            </a:r>
            <a:r>
              <a:rPr lang="ru-RU" sz="2000" dirty="0" err="1"/>
              <a:t>Станіслава</a:t>
            </a:r>
            <a:r>
              <a:rPr lang="ru-RU" sz="2000" dirty="0"/>
              <a:t> (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таку</a:t>
            </a:r>
            <a:r>
              <a:rPr lang="ru-RU" sz="2000" dirty="0"/>
              <a:t> </a:t>
            </a:r>
            <a:r>
              <a:rPr lang="ru-RU" sz="2000" dirty="0" err="1"/>
              <a:t>повну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храм) </a:t>
            </a:r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зведено</a:t>
            </a:r>
            <a:r>
              <a:rPr lang="ru-RU" sz="2000" dirty="0"/>
              <a:t> у 1610 </a:t>
            </a:r>
            <a:r>
              <a:rPr lang="ru-RU" sz="2000" dirty="0" smtClean="0"/>
              <a:t>року.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2571866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давні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/>
              <a:t>оточений</a:t>
            </a:r>
            <a:r>
              <a:rPr lang="ru-RU" sz="2000" dirty="0"/>
              <a:t>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/>
              <a:t>оборонними</a:t>
            </a:r>
            <a:r>
              <a:rPr lang="ru-RU" sz="2000" dirty="0"/>
              <a:t> </a:t>
            </a:r>
            <a:r>
              <a:rPr lang="ru-RU" sz="2000" dirty="0" err="1"/>
              <a:t>мурами</a:t>
            </a:r>
            <a:r>
              <a:rPr lang="ru-RU" sz="2000" dirty="0"/>
              <a:t> з </a:t>
            </a:r>
            <a:r>
              <a:rPr lang="ru-RU" sz="2000" dirty="0" err="1" smtClean="0"/>
              <a:t>баштами</a:t>
            </a:r>
            <a:r>
              <a:rPr lang="ru-RU" sz="2000" dirty="0" smtClean="0"/>
              <a:t>. То </a:t>
            </a:r>
            <a:r>
              <a:rPr lang="ru-RU" sz="2000" dirty="0"/>
              <a:t>ж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численних</a:t>
            </a:r>
            <a:r>
              <a:rPr lang="ru-RU" sz="2000" dirty="0"/>
              <a:t> </a:t>
            </a:r>
            <a:r>
              <a:rPr lang="ru-RU" sz="2000" dirty="0" err="1"/>
              <a:t>нападів</a:t>
            </a:r>
            <a:r>
              <a:rPr lang="ru-RU" sz="2000" dirty="0"/>
              <a:t> татар за </a:t>
            </a:r>
            <a:r>
              <a:rPr lang="ru-RU" sz="2000" dirty="0" err="1"/>
              <a:t>храмовими</a:t>
            </a:r>
            <a:r>
              <a:rPr lang="ru-RU" sz="2000" dirty="0"/>
              <a:t> </a:t>
            </a:r>
            <a:r>
              <a:rPr lang="ru-RU" sz="2000" dirty="0" err="1"/>
              <a:t>мурами</a:t>
            </a:r>
            <a:r>
              <a:rPr lang="ru-RU" sz="2000" dirty="0"/>
              <a:t> </a:t>
            </a:r>
            <a:r>
              <a:rPr lang="ru-RU" sz="2000" dirty="0" err="1"/>
              <a:t>переховувалося</a:t>
            </a:r>
            <a:r>
              <a:rPr lang="ru-RU" sz="2000" dirty="0"/>
              <a:t> </a:t>
            </a:r>
            <a:r>
              <a:rPr lang="ru-RU" sz="2000" dirty="0" err="1"/>
              <a:t>місцеве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210" y="4063821"/>
            <a:ext cx="63850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/>
              <a:t>костел </a:t>
            </a:r>
            <a:r>
              <a:rPr lang="ru-RU" sz="2000" dirty="0" err="1"/>
              <a:t>вже</a:t>
            </a:r>
            <a:r>
              <a:rPr lang="ru-RU" sz="2000" dirty="0"/>
              <a:t> не </a:t>
            </a:r>
            <a:r>
              <a:rPr lang="ru-RU" sz="2000" dirty="0" err="1"/>
              <a:t>вміщував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парафіян</a:t>
            </a:r>
            <a:r>
              <a:rPr lang="ru-RU" sz="2000" dirty="0"/>
              <a:t>,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зростала</a:t>
            </a:r>
            <a:r>
              <a:rPr lang="ru-RU" sz="2000" dirty="0"/>
              <a:t>. </a:t>
            </a:r>
            <a:r>
              <a:rPr lang="ru-RU" sz="2000" dirty="0" err="1"/>
              <a:t>Виникла</a:t>
            </a:r>
            <a:r>
              <a:rPr lang="ru-RU" sz="2000" dirty="0"/>
              <a:t> потреба у новому,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просторому</a:t>
            </a:r>
            <a:r>
              <a:rPr lang="ru-RU" sz="2000" dirty="0"/>
              <a:t> </a:t>
            </a:r>
            <a:r>
              <a:rPr lang="ru-RU" sz="2000" dirty="0" err="1"/>
              <a:t>храмі</a:t>
            </a:r>
            <a:r>
              <a:rPr lang="ru-RU" sz="2000" dirty="0"/>
              <a:t>. </a:t>
            </a:r>
            <a:r>
              <a:rPr lang="ru-RU" sz="2000" dirty="0" err="1"/>
              <a:t>Старий</a:t>
            </a:r>
            <a:r>
              <a:rPr lang="ru-RU" sz="2000" dirty="0"/>
              <a:t> костел з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мурів</a:t>
            </a:r>
            <a:r>
              <a:rPr lang="ru-RU" sz="2000" dirty="0"/>
              <a:t> 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розібрали</a:t>
            </a:r>
            <a:r>
              <a:rPr lang="ru-RU" sz="2000" dirty="0"/>
              <a:t>, а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місці</a:t>
            </a:r>
            <a:r>
              <a:rPr lang="ru-RU" sz="2000" dirty="0"/>
              <a:t> </a:t>
            </a:r>
            <a:r>
              <a:rPr lang="ru-RU" sz="2000" dirty="0" smtClean="0"/>
              <a:t>на початку ХХ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постав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величний</a:t>
            </a:r>
            <a:r>
              <a:rPr lang="ru-RU" sz="2000" dirty="0"/>
              <a:t> храм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210" y="574653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Вражає</a:t>
            </a:r>
            <a:r>
              <a:rPr lang="ru-RU" sz="2000" dirty="0" smtClean="0"/>
              <a:t> костел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інтер’єром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Чортківською</a:t>
            </a:r>
            <a:r>
              <a:rPr lang="ru-RU" sz="2000" dirty="0"/>
              <a:t> чудотворною </a:t>
            </a:r>
            <a:r>
              <a:rPr lang="ru-RU" sz="2000" dirty="0" err="1"/>
              <a:t>іконою</a:t>
            </a:r>
            <a:r>
              <a:rPr lang="ru-RU" sz="2000" dirty="0"/>
              <a:t> </a:t>
            </a:r>
            <a:r>
              <a:rPr lang="ru-RU" sz="2000" dirty="0" err="1"/>
              <a:t>Божої</a:t>
            </a:r>
            <a:r>
              <a:rPr lang="ru-RU" sz="2000" dirty="0"/>
              <a:t> </a:t>
            </a:r>
            <a:r>
              <a:rPr lang="ru-RU" sz="2000" dirty="0" err="1"/>
              <a:t>Матері</a:t>
            </a:r>
            <a:r>
              <a:rPr lang="ru-RU" sz="2000" dirty="0"/>
              <a:t>, а й </a:t>
            </a:r>
            <a:r>
              <a:rPr lang="ru-RU" sz="2000" dirty="0" err="1" smtClean="0"/>
              <a:t>незабутнім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звучанням</a:t>
            </a:r>
            <a:r>
              <a:rPr lang="ru-RU" sz="2000" dirty="0" smtClean="0"/>
              <a:t> </a:t>
            </a:r>
            <a:r>
              <a:rPr lang="ru-RU" sz="2000" dirty="0"/>
              <a:t>органу.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6591" r="10729" b="10248"/>
          <a:stretch/>
        </p:blipFill>
        <p:spPr>
          <a:xfrm>
            <a:off x="6660232" y="3850850"/>
            <a:ext cx="2385846" cy="2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5" y="332656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08889" y="362239"/>
            <a:ext cx="3923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 </a:t>
            </a:r>
            <a:r>
              <a:rPr lang="uk-UA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Успіння</a:t>
            </a:r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Пресвятої Богородиці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sz="2000" dirty="0"/>
          </a:p>
          <a:p>
            <a:r>
              <a:rPr lang="uk-UA" sz="2000" dirty="0" smtClean="0"/>
              <a:t>будувалася з 1581 по 1584 рік. Тричі зазнавала страшних руйнувань під час нападів турків і татар, але кожного разу люди відновлювали її.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Цей храм – цінна </a:t>
            </a:r>
            <a:r>
              <a:rPr lang="uk-UA" sz="2000" dirty="0" err="1">
                <a:solidFill>
                  <a:prstClr val="black"/>
                </a:solidFill>
              </a:rPr>
              <a:t>пам</a:t>
            </a:r>
            <a:r>
              <a:rPr lang="en-US" sz="2000" dirty="0">
                <a:solidFill>
                  <a:prstClr val="black"/>
                </a:solidFill>
              </a:rPr>
              <a:t>’</a:t>
            </a:r>
            <a:r>
              <a:rPr lang="uk-UA" sz="2000" dirty="0">
                <a:solidFill>
                  <a:prstClr val="black"/>
                </a:solidFill>
              </a:rPr>
              <a:t>ятка архітектури, до того ж одна з найдавніших не тільки на </a:t>
            </a:r>
            <a:r>
              <a:rPr lang="uk-UA" sz="2000" dirty="0" err="1">
                <a:solidFill>
                  <a:prstClr val="black"/>
                </a:solidFill>
              </a:rPr>
              <a:t>Чортківщині</a:t>
            </a:r>
            <a:r>
              <a:rPr lang="uk-UA" sz="2000" dirty="0">
                <a:solidFill>
                  <a:prstClr val="black"/>
                </a:solidFill>
              </a:rPr>
              <a:t>, а й на Поділлі.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2488" cy="3620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65678" y="476672"/>
            <a:ext cx="4371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Вознесенська церква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uk-UA" dirty="0" smtClean="0"/>
          </a:p>
          <a:p>
            <a:r>
              <a:rPr lang="uk-UA" sz="2000" dirty="0" smtClean="0"/>
              <a:t>споруджена </a:t>
            </a:r>
            <a:r>
              <a:rPr lang="uk-UA" sz="2000" dirty="0" err="1" smtClean="0"/>
              <a:t>чортківськими</a:t>
            </a:r>
            <a:r>
              <a:rPr lang="uk-UA" sz="2000" dirty="0" smtClean="0"/>
              <a:t> народними майстрами без жодного цвяха.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05063"/>
            <a:ext cx="7920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Як і місто, вона зазнавала жахливих руйнувань під час нападу  на нашу землю турків і татар. Повністю і остаточно церкву було відбудовано в 1717 році. Тоді й відбулося посвячення.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sz="2000" dirty="0">
                <a:solidFill>
                  <a:prstClr val="black"/>
                </a:solidFill>
              </a:rPr>
              <a:t>Загальний стиль церви відображає дерев</a:t>
            </a:r>
            <a:r>
              <a:rPr lang="en-US" sz="2000" dirty="0">
                <a:solidFill>
                  <a:prstClr val="black"/>
                </a:solidFill>
              </a:rPr>
              <a:t>’</a:t>
            </a:r>
            <a:r>
              <a:rPr lang="uk-UA" sz="2000" dirty="0" err="1">
                <a:solidFill>
                  <a:prstClr val="black"/>
                </a:solidFill>
              </a:rPr>
              <a:t>яне</a:t>
            </a:r>
            <a:r>
              <a:rPr lang="uk-UA" sz="2000" dirty="0">
                <a:solidFill>
                  <a:prstClr val="black"/>
                </a:solidFill>
              </a:rPr>
              <a:t> будівництво козацької доби.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92696"/>
            <a:ext cx="3816425" cy="5157330"/>
          </a:xfrm>
          <a:prstGeom prst="ellipse">
            <a:avLst/>
          </a:prstGeom>
          <a:ln w="63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67944" y="476672"/>
            <a:ext cx="48965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Церква св. Покрови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dirty="0"/>
          </a:p>
          <a:p>
            <a:r>
              <a:rPr lang="uk-UA" sz="2000" dirty="0" smtClean="0"/>
              <a:t>під </a:t>
            </a:r>
            <a:r>
              <a:rPr lang="uk-UA" sz="2000" dirty="0" err="1" smtClean="0"/>
              <a:t>Вигнанською</a:t>
            </a:r>
            <a:r>
              <a:rPr lang="uk-UA" sz="2000" dirty="0" smtClean="0"/>
              <a:t> горою у Чорткові вражає ошатністю території.</a:t>
            </a:r>
          </a:p>
          <a:p>
            <a:endParaRPr lang="uk-UA" sz="1200" dirty="0"/>
          </a:p>
          <a:p>
            <a:r>
              <a:rPr lang="uk-UA" sz="2000" dirty="0" smtClean="0"/>
              <a:t>Побудована церква в 1903 – 1905 роках на кошти українців міста Чорткова, колишньої Долішньої Вигнанки, Горішньої Вигнанки, присілків Переходи, Чорний Ліс, Зелена, Бердо, </a:t>
            </a:r>
            <a:r>
              <a:rPr lang="uk-UA" sz="2000" dirty="0" err="1" smtClean="0"/>
              <a:t>Синяково</a:t>
            </a:r>
            <a:r>
              <a:rPr lang="uk-UA" sz="2000" dirty="0" smtClean="0"/>
              <a:t>, села Пастуше.</a:t>
            </a:r>
          </a:p>
          <a:p>
            <a:endParaRPr lang="uk-UA" sz="1200" dirty="0"/>
          </a:p>
          <a:p>
            <a:r>
              <a:rPr lang="uk-UA" sz="2000" dirty="0" smtClean="0"/>
              <a:t>Біля церкви Святої Покрови є капличка Божої Матері, яка пережила разом із церквою воєнне лихоліття. У ніч з 6 на 7 липня 1944 р. капличку було зруйновано фашистською бомбою, однак скульптурне зображення Матері Божої вціліло, не зазнавши найменших ушкоджень.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30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5000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4" y="776495"/>
            <a:ext cx="3880217" cy="54130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3415" y="776496"/>
            <a:ext cx="4809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людному місці на березі Серету зведена 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капличка Чудотворної Матері Божої з </a:t>
            </a:r>
            <a:r>
              <a:rPr lang="uk-UA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Люрду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uk-UA" sz="2000" dirty="0" smtClean="0"/>
          </a:p>
          <a:p>
            <a:r>
              <a:rPr lang="uk-UA" sz="2000" dirty="0" smtClean="0"/>
              <a:t>Оригінальна архітектура, краса навколишньої природи, особлива атмосфера, що панують тут, - все сприяє тому, що біля каплички завжди людно.</a:t>
            </a:r>
          </a:p>
          <a:p>
            <a:endParaRPr lang="uk-UA" sz="2000" dirty="0"/>
          </a:p>
          <a:p>
            <a:r>
              <a:rPr lang="uk-UA" sz="2000" dirty="0" smtClean="0"/>
              <a:t>Регулярно біля каплички відправляються урочисті молебні.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35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3" y="116632"/>
            <a:ext cx="4750842" cy="3571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84642" y="354327"/>
            <a:ext cx="39518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Монастир сестер Пресвятої родини, «</a:t>
            </a:r>
            <a:r>
              <a:rPr lang="uk-UA" sz="2000" dirty="0" err="1" smtClean="0"/>
              <a:t>Карітас</a:t>
            </a:r>
            <a:r>
              <a:rPr lang="uk-UA" sz="2000" dirty="0" smtClean="0"/>
              <a:t>» - це колишні будівлі римо-католицького монастиря сестер милосердя. Заснований монастир з ініціативи власника Чорткова графа </a:t>
            </a:r>
            <a:r>
              <a:rPr lang="uk-UA" sz="2000" dirty="0"/>
              <a:t>С</a:t>
            </a:r>
            <a:r>
              <a:rPr lang="uk-UA" sz="2000" dirty="0" smtClean="0"/>
              <a:t>таніслава Потоцького в 1697 р. Стіни монастиря спочатку були дерев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яні</a:t>
            </a:r>
            <a:r>
              <a:rPr lang="uk-UA" sz="2000" dirty="0" smtClean="0"/>
              <a:t>, поруч знаходилась невелика капличка.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8818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другій половині ХХ ст. з ініціативи іншого власника міста </a:t>
            </a:r>
            <a:r>
              <a:rPr lang="uk-UA" sz="2000" dirty="0" err="1" smtClean="0"/>
              <a:t>Гієроніма</a:t>
            </a:r>
            <a:r>
              <a:rPr lang="uk-UA" sz="2000" dirty="0" smtClean="0"/>
              <a:t> Садовського жіночий римо-католицький монастир було перебудовано і тоді ж споруджено костел, що нині є 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церквою Непорочного </a:t>
            </a:r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Зачаття Пресвятої Діви Марії</a:t>
            </a:r>
            <a:r>
              <a:rPr lang="uk-UA" dirty="0"/>
              <a:t> </a:t>
            </a:r>
            <a:r>
              <a:rPr lang="uk-UA" dirty="0" smtClean="0"/>
              <a:t>.</a:t>
            </a:r>
          </a:p>
          <a:p>
            <a:endParaRPr lang="uk-UA" sz="1200" dirty="0"/>
          </a:p>
          <a:p>
            <a:r>
              <a:rPr lang="uk-UA" sz="2000" dirty="0" smtClean="0"/>
              <a:t>З 1944 р. функціонує благодійна служба «</a:t>
            </a:r>
            <a:r>
              <a:rPr lang="uk-UA" sz="2000" dirty="0" err="1" smtClean="0"/>
              <a:t>Карітас</a:t>
            </a:r>
            <a:r>
              <a:rPr lang="uk-UA" sz="2000" dirty="0" smtClean="0"/>
              <a:t>», яка опікується людьми похилого віку, одинокими та дітьми-інвалідами.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17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04" y="4077298"/>
            <a:ext cx="3201105" cy="2296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8" y="1347923"/>
            <a:ext cx="2882731" cy="383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09" y="2650013"/>
            <a:ext cx="3050493" cy="228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69471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Пам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’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ятки культури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Тернопілля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, </a:t>
            </a:r>
          </a:p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що увійшли до 100 кращих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7" y="1292493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406208" y="3608109"/>
            <a:ext cx="2241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Печера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Вертеба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6857" y="6457890"/>
            <a:ext cx="1995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</a:t>
            </a:r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Богит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367217"/>
            <a:ext cx="24224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Бучацька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ратуша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57516" y="5120996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Зарваницький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духовний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</a:p>
        </p:txBody>
      </p:sp>
    </p:spTree>
    <p:extLst>
      <p:ext uri="{BB962C8B-B14F-4D97-AF65-F5344CB8AC3E}">
        <p14:creationId xmlns:p14="http://schemas.microsoft.com/office/powerpoint/2010/main" val="7187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524" y="584474"/>
            <a:ext cx="8393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 часів радянської влади підвальні приміщення монастиря були перетворені у катівню, де зазнавали тортур українські патріоти.</a:t>
            </a:r>
          </a:p>
          <a:p>
            <a:r>
              <a:rPr lang="uk-UA" sz="2000" dirty="0" smtClean="0"/>
              <a:t>Сьогодні в одній </a:t>
            </a:r>
            <a:r>
              <a:rPr lang="uk-UA" sz="2000" dirty="0"/>
              <a:t>із кімнат «</a:t>
            </a:r>
            <a:r>
              <a:rPr lang="uk-UA" sz="2000" dirty="0" err="1"/>
              <a:t>Карітасу</a:t>
            </a:r>
            <a:r>
              <a:rPr lang="uk-UA" sz="2000" dirty="0"/>
              <a:t>» розмістився </a:t>
            </a:r>
            <a:endParaRPr lang="uk-UA" sz="3600" dirty="0">
              <a:ln w="10541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6" y="1844824"/>
            <a:ext cx="3002363" cy="4515554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91969" y="2160703"/>
            <a:ext cx="55081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Громадський музей більшовицького терору, </a:t>
            </a:r>
            <a:r>
              <a:rPr lang="uk-UA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політв</a:t>
            </a:r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’</a:t>
            </a:r>
            <a:r>
              <a:rPr lang="uk-UA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язнів</a:t>
            </a:r>
            <a:r>
              <a:rPr lang="uk-UA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 і репресованих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4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21127"/>
            <a:ext cx="3678801" cy="2759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3" descr="Синаго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823158" cy="3134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701" y="5300756"/>
            <a:ext cx="4704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/>
              <a:t>радянських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у </a:t>
            </a:r>
            <a:r>
              <a:rPr lang="ru-RU" sz="2000" dirty="0" err="1"/>
              <a:t>одній</a:t>
            </a:r>
            <a:r>
              <a:rPr lang="ru-RU" sz="2000" dirty="0"/>
              <a:t> з </a:t>
            </a:r>
            <a:r>
              <a:rPr lang="ru-RU" sz="2000" dirty="0" err="1"/>
              <a:t>найяскравіших</a:t>
            </a:r>
            <a:r>
              <a:rPr lang="ru-RU" sz="2000" dirty="0"/>
              <a:t> </a:t>
            </a:r>
            <a:r>
              <a:rPr lang="ru-RU" sz="2000" dirty="0" err="1"/>
              <a:t>будівель</a:t>
            </a:r>
            <a:r>
              <a:rPr lang="ru-RU" sz="2000" dirty="0"/>
              <a:t> старого Чорткова </a:t>
            </a:r>
            <a:r>
              <a:rPr lang="ru-RU" sz="2000" dirty="0" err="1"/>
              <a:t>розмішується</a:t>
            </a:r>
            <a:r>
              <a:rPr lang="ru-RU" sz="2000" dirty="0"/>
              <a:t> школа </a:t>
            </a:r>
            <a:r>
              <a:rPr lang="ru-RU" sz="2000" dirty="0" err="1"/>
              <a:t>юних</a:t>
            </a:r>
            <a:r>
              <a:rPr lang="ru-RU" sz="2000" dirty="0"/>
              <a:t> </a:t>
            </a:r>
            <a:r>
              <a:rPr lang="ru-RU" sz="2000" dirty="0" err="1"/>
              <a:t>техніків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1705" y="321127"/>
            <a:ext cx="53222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перша синагога в </a:t>
            </a:r>
            <a:r>
              <a:rPr lang="ru-RU" sz="2000" dirty="0" err="1"/>
              <a:t>Чорткові</a:t>
            </a:r>
            <a:r>
              <a:rPr lang="ru-RU" sz="2000" dirty="0"/>
              <a:t> </a:t>
            </a:r>
            <a:r>
              <a:rPr lang="ru-RU" sz="2000" dirty="0" err="1"/>
              <a:t>побудована</a:t>
            </a:r>
            <a:r>
              <a:rPr lang="ru-RU" sz="2000" dirty="0"/>
              <a:t> у 1682-1686 роках за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польського</a:t>
            </a:r>
            <a:r>
              <a:rPr lang="ru-RU" sz="2000" dirty="0"/>
              <a:t> короля Яна </a:t>
            </a:r>
            <a:r>
              <a:rPr lang="ru-RU" sz="2000" dirty="0" err="1" smtClean="0"/>
              <a:t>Собєського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Старовинну</a:t>
            </a:r>
            <a:r>
              <a:rPr lang="ru-RU" sz="2000" dirty="0" smtClean="0"/>
              <a:t> </a:t>
            </a:r>
            <a:r>
              <a:rPr lang="ru-RU" sz="2000" dirty="0" err="1"/>
              <a:t>божницю</a:t>
            </a:r>
            <a:r>
              <a:rPr lang="ru-RU" sz="2000" dirty="0"/>
              <a:t> й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побачити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коледжу</a:t>
            </a:r>
            <a:r>
              <a:rPr lang="ru-RU" sz="2000" dirty="0" smtClean="0"/>
              <a:t>. Та </a:t>
            </a:r>
            <a:r>
              <a:rPr lang="ru-RU" sz="2000" dirty="0"/>
              <a:t>в </a:t>
            </a:r>
            <a:r>
              <a:rPr lang="ru-RU" sz="2000" dirty="0" err="1"/>
              <a:t>одноповерховій</a:t>
            </a:r>
            <a:r>
              <a:rPr lang="ru-RU" sz="2000" dirty="0"/>
              <a:t> </a:t>
            </a:r>
            <a:r>
              <a:rPr lang="ru-RU" sz="2000" dirty="0" err="1"/>
              <a:t>будівлі</a:t>
            </a:r>
            <a:r>
              <a:rPr lang="ru-RU" sz="2000" dirty="0"/>
              <a:t> з </a:t>
            </a:r>
            <a:r>
              <a:rPr lang="ru-RU" sz="2000" dirty="0" err="1"/>
              <a:t>товстими</a:t>
            </a:r>
            <a:r>
              <a:rPr lang="ru-RU" sz="2000" dirty="0"/>
              <a:t> </a:t>
            </a:r>
            <a:r>
              <a:rPr lang="ru-RU" sz="2000" dirty="0" err="1"/>
              <a:t>стінами</a:t>
            </a:r>
            <a:r>
              <a:rPr lang="ru-RU" sz="2000" dirty="0"/>
              <a:t> синагоги </a:t>
            </a:r>
            <a:r>
              <a:rPr lang="ru-RU" sz="2000" dirty="0" err="1"/>
              <a:t>вже</a:t>
            </a:r>
            <a:r>
              <a:rPr lang="ru-RU" sz="2000" dirty="0"/>
              <a:t> давно </a:t>
            </a:r>
            <a:r>
              <a:rPr lang="ru-RU" sz="2000" dirty="0" err="1"/>
              <a:t>немає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318" y="3861048"/>
            <a:ext cx="518461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Збудована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впродовж</a:t>
            </a:r>
            <a:r>
              <a:rPr lang="ru-RU" sz="2000" dirty="0">
                <a:solidFill>
                  <a:prstClr val="black"/>
                </a:solidFill>
              </a:rPr>
              <a:t> 1905–1909 </a:t>
            </a:r>
            <a:r>
              <a:rPr lang="ru-RU" sz="2000" dirty="0" err="1">
                <a:solidFill>
                  <a:prstClr val="black"/>
                </a:solidFill>
              </a:rPr>
              <a:t>років</a:t>
            </a:r>
            <a:r>
              <a:rPr lang="ru-RU" sz="2000" dirty="0">
                <a:solidFill>
                  <a:prstClr val="black"/>
                </a:solidFill>
              </a:rPr>
              <a:t>, вона </a:t>
            </a:r>
            <a:r>
              <a:rPr lang="ru-RU" sz="2000" dirty="0" err="1" smtClean="0">
                <a:solidFill>
                  <a:prstClr val="black"/>
                </a:solidFill>
              </a:rPr>
              <a:t>отримала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назву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«Нова синагога»</a:t>
            </a: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18" y="3167339"/>
            <a:ext cx="8942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початку ХХ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євреї</a:t>
            </a:r>
            <a:r>
              <a:rPr lang="ru-RU" sz="2000" dirty="0"/>
              <a:t> </a:t>
            </a:r>
            <a:r>
              <a:rPr lang="ru-RU" sz="2000" dirty="0" err="1"/>
              <a:t>складали</a:t>
            </a:r>
            <a:r>
              <a:rPr lang="ru-RU" sz="2000" dirty="0"/>
              <a:t> </a:t>
            </a:r>
            <a:r>
              <a:rPr lang="ru-RU" sz="2000" dirty="0" err="1"/>
              <a:t>третину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то ж </a:t>
            </a:r>
            <a:r>
              <a:rPr lang="ru-RU" sz="2000" dirty="0" err="1"/>
              <a:t>з’явилася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у </a:t>
            </a:r>
            <a:r>
              <a:rPr lang="ru-RU" sz="2000" dirty="0" err="1"/>
              <a:t>будівництві</a:t>
            </a:r>
            <a:r>
              <a:rPr lang="ru-RU" sz="2000" dirty="0"/>
              <a:t> </a:t>
            </a:r>
            <a:r>
              <a:rPr lang="ru-RU" sz="2000" dirty="0" err="1"/>
              <a:t>нової</a:t>
            </a:r>
            <a:r>
              <a:rPr lang="ru-RU" sz="2000" dirty="0"/>
              <a:t> синагоги.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6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3608" y="0"/>
            <a:ext cx="7200800" cy="3564396"/>
          </a:xfrm>
          <a:prstGeom prst="horizontalScroll">
            <a:avLst/>
          </a:prstGeom>
          <a:gradFill flip="none" rotWithShape="1">
            <a:gsLst>
              <a:gs pos="0">
                <a:srgbClr val="DDEBCF">
                  <a:lumMod val="0"/>
                  <a:lumOff val="100000"/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97055" y="548680"/>
            <a:ext cx="6552729" cy="28717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Чортківськи</a:t>
            </a:r>
            <a:r>
              <a:rPr lang="ru-RU" sz="54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й</a:t>
            </a:r>
            <a:r>
              <a:rPr lang="ru-RU" sz="54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dirty="0" err="1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краєзнавчий</a:t>
            </a:r>
            <a:r>
              <a:rPr lang="ru-RU" sz="5400" b="1" dirty="0" smtClean="0">
                <a:ln w="315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музей</a:t>
            </a:r>
            <a:endParaRPr lang="ru-RU" sz="5400" b="1" cap="none" spc="0" dirty="0">
              <a:ln w="3155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3401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Monotype Corsiva" pitchFamily="66" charset="0"/>
              </a:rPr>
              <a:t>	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Музей – гордість нашого міста. У ньому можна простежити усю історію </a:t>
            </a:r>
            <a:r>
              <a:rPr lang="uk-UA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Чортківщини</a:t>
            </a:r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від найдавніших часів до наших днів. Кожен, хто завітає сюди, ніби побуває в різних епохах, подихає повітрям тих далеких часів.</a:t>
            </a:r>
          </a:p>
          <a:p>
            <a:r>
              <a:rPr lang="uk-U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У краєзнавчому музеї зібрано рідкісні експонати, цінні археологічні знахідки, унікальні раритети. Все це неможливо переоцінити, бо належить до духовних скарбів народу.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162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79" y="2204864"/>
            <a:ext cx="6227621" cy="46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08"/>
            <a:ext cx="5839882" cy="43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620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517" y="1786380"/>
            <a:ext cx="4347103" cy="579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07" y="-3314"/>
            <a:ext cx="5248493" cy="393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0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" y="1340768"/>
            <a:ext cx="5616624" cy="1649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089" r="4747" b="9813"/>
          <a:stretch/>
        </p:blipFill>
        <p:spPr>
          <a:xfrm>
            <a:off x="161059" y="4005064"/>
            <a:ext cx="6067126" cy="131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69471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Пам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’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ятки культури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Тернопілля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, </a:t>
            </a:r>
          </a:p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що увійшли до 100 кращих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12" y="1225830"/>
            <a:ext cx="2838561" cy="187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66" y="4183684"/>
            <a:ext cx="2418807" cy="181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63377" y="3165802"/>
            <a:ext cx="3040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Почаївська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лавра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6894" y="3068523"/>
            <a:ext cx="502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Вишневецький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палацовий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7220" y="6178917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Табір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418" y="5471031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історико-архітектурний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«Замки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Тернопілля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5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188639"/>
            <a:ext cx="892899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ЗАПОВІДНИК «КАМ</a:t>
            </a:r>
            <a:r>
              <a:rPr lang="en-US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’</a:t>
            </a:r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ЯНЕЦЬ</a:t>
            </a:r>
            <a:r>
              <a:rPr lang="ru-RU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»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5" y="1340768"/>
            <a:ext cx="4776192" cy="31866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679504" y="1340768"/>
            <a:ext cx="414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</a:t>
            </a:r>
            <a:r>
              <a:rPr lang="uk-UA" b="1" i="1" dirty="0" err="1" smtClean="0">
                <a:latin typeface="Century Gothic" pitchFamily="34" charset="0"/>
              </a:rPr>
              <a:t>Кам</a:t>
            </a:r>
            <a:r>
              <a:rPr lang="en-US" b="1" i="1" dirty="0" smtClean="0">
                <a:latin typeface="Century Gothic" pitchFamily="34" charset="0"/>
              </a:rPr>
              <a:t>’</a:t>
            </a:r>
            <a:r>
              <a:rPr lang="uk-UA" b="1" i="1" dirty="0" err="1" smtClean="0">
                <a:latin typeface="Century Gothic" pitchFamily="34" charset="0"/>
              </a:rPr>
              <a:t>янець</a:t>
            </a:r>
            <a:r>
              <a:rPr lang="uk-UA" b="1" i="1" dirty="0" smtClean="0">
                <a:latin typeface="Century Gothic" pitchFamily="34" charset="0"/>
              </a:rPr>
              <a:t> – Подільський, Хмельницька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435" y="4941168"/>
            <a:ext cx="8749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  <a:latin typeface="Century Schoolbook" pitchFamily="18" charset="0"/>
              </a:rPr>
              <a:t>В </a:t>
            </a:r>
            <a:r>
              <a:rPr lang="ru-RU" i="1" dirty="0" err="1" smtClean="0">
                <a:solidFill>
                  <a:prstClr val="black"/>
                </a:solidFill>
                <a:latin typeface="Century Schoolbook" pitchFamily="18" charset="0"/>
              </a:rPr>
              <a:t>місті</a:t>
            </a:r>
            <a:r>
              <a:rPr lang="ru-RU" i="1" dirty="0" smtClean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175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будівель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перебувають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на державному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обліку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як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пам'ятки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архітектури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та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мають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національне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(121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пам'ятка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)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або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регіональне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(54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пам'ятки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)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значення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. За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цим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показником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Кам'янець-Подільський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посідає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третє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місце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в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Україні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(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після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Києва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та Львова).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9993" y="2420888"/>
            <a:ext cx="4436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Площа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заповідника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становить 121 </a:t>
            </a:r>
            <a:r>
              <a:rPr lang="ru-RU" i="1" dirty="0" smtClean="0">
                <a:solidFill>
                  <a:prstClr val="black"/>
                </a:solidFill>
                <a:latin typeface="Century Schoolbook" pitchFamily="18" charset="0"/>
              </a:rPr>
              <a:t>гектар.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Це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передусім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Старе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місто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,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затиснене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в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петлі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річки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Смотрич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, а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також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прилеглий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каньйон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Смотрича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,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Замковий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міст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, комплекс Старого й Нового </a:t>
            </a:r>
            <a:r>
              <a:rPr lang="ru-RU" i="1" dirty="0" err="1">
                <a:solidFill>
                  <a:prstClr val="black"/>
                </a:solidFill>
                <a:latin typeface="Century Schoolbook" pitchFamily="18" charset="0"/>
              </a:rPr>
              <a:t>замків</a:t>
            </a:r>
            <a:r>
              <a:rPr lang="ru-RU" i="1" dirty="0">
                <a:solidFill>
                  <a:prstClr val="black"/>
                </a:solidFill>
                <a:latin typeface="Century Schoolbook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4648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39"/>
            <a:ext cx="892899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КИЄВО-ПЕЧЕРСЬКА ЛАВРА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2" y="1196752"/>
            <a:ext cx="4340352" cy="2926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8109" y="1196752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Київ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25" y="18503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latin typeface="Century Schoolbook" pitchFamily="18" charset="0"/>
              </a:rPr>
              <a:t>Успенська Києво-Печерська лавра </a:t>
            </a:r>
            <a:endParaRPr lang="uk-UA" b="1" i="1" dirty="0" smtClean="0">
              <a:latin typeface="Century Schoolbook" pitchFamily="18" charset="0"/>
            </a:endParaRPr>
          </a:p>
          <a:p>
            <a:r>
              <a:rPr lang="uk-UA" i="1" dirty="0" smtClean="0">
                <a:latin typeface="Century Schoolbook" pitchFamily="18" charset="0"/>
              </a:rPr>
              <a:t>одна </a:t>
            </a:r>
            <a:r>
              <a:rPr lang="uk-UA" i="1" dirty="0">
                <a:latin typeface="Century Schoolbook" pitchFamily="18" charset="0"/>
              </a:rPr>
              <a:t>з найбільших православних святинь України, визначна пам'ятка історії та архітектури, а також діючий монастир Української православної церкви Московського патріархату зі статусом лаври</a:t>
            </a:r>
            <a:r>
              <a:rPr lang="uk-UA" i="1" dirty="0" smtClean="0">
                <a:latin typeface="Century Schoolbook" pitchFamily="18" charset="0"/>
              </a:rPr>
              <a:t>.</a:t>
            </a:r>
            <a:endParaRPr lang="uk-UA" i="1" dirty="0"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109" y="4122832"/>
            <a:ext cx="8588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latin typeface="Century Schoolbook" pitchFamily="18" charset="0"/>
              </a:rPr>
              <a:t>Основні </a:t>
            </a:r>
            <a:r>
              <a:rPr lang="uk-UA" b="1" i="1" u="sng" dirty="0" err="1" smtClean="0">
                <a:latin typeface="Century Schoolbook" pitchFamily="18" charset="0"/>
              </a:rPr>
              <a:t>пам</a:t>
            </a:r>
            <a:r>
              <a:rPr lang="en-US" b="1" i="1" u="sng" dirty="0" smtClean="0">
                <a:latin typeface="Century Schoolbook" pitchFamily="18" charset="0"/>
              </a:rPr>
              <a:t>’</a:t>
            </a:r>
            <a:r>
              <a:rPr lang="uk-UA" b="1" i="1" u="sng" dirty="0" smtClean="0">
                <a:latin typeface="Century Schoolbook" pitchFamily="18" charset="0"/>
              </a:rPr>
              <a:t>ятки і споруди:</a:t>
            </a:r>
            <a:endParaRPr lang="ru-RU" b="1" i="1" u="sng" dirty="0" smtClean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smtClean="0">
                <a:latin typeface="Century Schoolbook" pitchFamily="18" charset="0"/>
              </a:rPr>
              <a:t>Велика </a:t>
            </a:r>
            <a:r>
              <a:rPr lang="ru-RU" i="1" dirty="0" err="1">
                <a:latin typeface="Century Schoolbook" pitchFamily="18" charset="0"/>
              </a:rPr>
              <a:t>Лаврська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дзвіниця</a:t>
            </a:r>
            <a:r>
              <a:rPr lang="ru-RU" i="1" dirty="0" smtClean="0">
                <a:latin typeface="Century Schoolbook" pitchFamily="18" charset="0"/>
              </a:rPr>
              <a:t>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Троїцька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Надбрамна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церква</a:t>
            </a:r>
            <a:r>
              <a:rPr lang="ru-RU" i="1" dirty="0" smtClean="0">
                <a:latin typeface="Century Schoolbook" pitchFamily="18" charset="0"/>
              </a:rPr>
              <a:t>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Монастирські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печери</a:t>
            </a:r>
            <a:r>
              <a:rPr lang="ru-RU" i="1" dirty="0" smtClean="0">
                <a:latin typeface="Century Schoolbook" pitchFamily="18" charset="0"/>
              </a:rPr>
              <a:t> (</a:t>
            </a:r>
            <a:r>
              <a:rPr lang="ru-RU" i="1" dirty="0" err="1" smtClean="0">
                <a:latin typeface="Century Schoolbook" pitchFamily="18" charset="0"/>
              </a:rPr>
              <a:t>Ближні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печери</a:t>
            </a:r>
            <a:r>
              <a:rPr lang="ru-RU" i="1" dirty="0">
                <a:latin typeface="Century Schoolbook" pitchFamily="18" charset="0"/>
              </a:rPr>
              <a:t> та </a:t>
            </a:r>
            <a:r>
              <a:rPr lang="ru-RU" i="1" dirty="0" err="1">
                <a:latin typeface="Century Schoolbook" pitchFamily="18" charset="0"/>
              </a:rPr>
              <a:t>Дальні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печери</a:t>
            </a:r>
            <a:r>
              <a:rPr lang="ru-RU" i="1" dirty="0" smtClean="0">
                <a:latin typeface="Century Schoolbook" pitchFamily="18" charset="0"/>
              </a:rPr>
              <a:t>);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Успенський</a:t>
            </a:r>
            <a:r>
              <a:rPr lang="ru-RU" i="1" dirty="0" smtClean="0">
                <a:latin typeface="Century Schoolbook" pitchFamily="18" charset="0"/>
              </a:rPr>
              <a:t> собор;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Трапезна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церква</a:t>
            </a:r>
            <a:r>
              <a:rPr lang="ru-RU" i="1" dirty="0">
                <a:latin typeface="Century Schoolbook" pitchFamily="18" charset="0"/>
              </a:rPr>
              <a:t> Св. </a:t>
            </a:r>
            <a:r>
              <a:rPr lang="ru-RU" i="1" dirty="0" err="1">
                <a:latin typeface="Century Schoolbook" pitchFamily="18" charset="0"/>
              </a:rPr>
              <a:t>Антонія</a:t>
            </a:r>
            <a:r>
              <a:rPr lang="ru-RU" i="1" dirty="0">
                <a:latin typeface="Century Schoolbook" pitchFamily="18" charset="0"/>
              </a:rPr>
              <a:t> і </a:t>
            </a:r>
            <a:r>
              <a:rPr lang="ru-RU" i="1" dirty="0" err="1" smtClean="0">
                <a:latin typeface="Century Schoolbook" pitchFamily="18" charset="0"/>
              </a:rPr>
              <a:t>Феодосія</a:t>
            </a:r>
            <a:r>
              <a:rPr lang="ru-RU" i="1" dirty="0" smtClean="0">
                <a:latin typeface="Century Schoolbook" pitchFamily="18" charset="0"/>
              </a:rPr>
              <a:t>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smtClean="0">
                <a:latin typeface="Century Schoolbook" pitchFamily="18" charset="0"/>
              </a:rPr>
              <a:t>Некрополь </a:t>
            </a:r>
            <a:r>
              <a:rPr lang="ru-RU" i="1" dirty="0" err="1">
                <a:latin typeface="Century Schoolbook" pitchFamily="18" charset="0"/>
              </a:rPr>
              <a:t>Києво-Печерської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лаври</a:t>
            </a:r>
            <a:r>
              <a:rPr lang="ru-RU" i="1" dirty="0" smtClean="0">
                <a:latin typeface="Century Schoolbook" pitchFamily="18" charset="0"/>
              </a:rPr>
              <a:t>;</a:t>
            </a:r>
            <a:endParaRPr lang="ru-RU" i="1" dirty="0">
              <a:latin typeface="Century Schoolbook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i="1" dirty="0" err="1" smtClean="0">
                <a:latin typeface="Century Schoolbook" pitchFamily="18" charset="0"/>
              </a:rPr>
              <a:t>Фортечні</a:t>
            </a: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i="1" dirty="0" err="1" smtClean="0">
                <a:latin typeface="Century Schoolbook" pitchFamily="18" charset="0"/>
              </a:rPr>
              <a:t>мури</a:t>
            </a:r>
            <a:r>
              <a:rPr lang="ru-RU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96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39"/>
            <a:ext cx="892899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ДЕНДРОПАРК «СОФІЇВКА»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" y="958080"/>
            <a:ext cx="4412976" cy="58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50151" y="1124744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Умань, Черкаська 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0151" y="3279384"/>
            <a:ext cx="45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entury Schoolbook" pitchFamily="18" charset="0"/>
              </a:rPr>
              <a:t>«</a:t>
            </a:r>
            <a:r>
              <a:rPr lang="ru-RU" i="1" dirty="0" err="1" smtClean="0">
                <a:latin typeface="Century Schoolbook" pitchFamily="18" charset="0"/>
              </a:rPr>
              <a:t>Софіївка</a:t>
            </a:r>
            <a:r>
              <a:rPr lang="ru-RU" i="1" dirty="0" smtClean="0">
                <a:latin typeface="Century Schoolbook" pitchFamily="18" charset="0"/>
              </a:rPr>
              <a:t>» є </a:t>
            </a:r>
            <a:r>
              <a:rPr lang="ru-RU" i="1" dirty="0" err="1">
                <a:latin typeface="Century Schoolbook" pitchFamily="18" charset="0"/>
              </a:rPr>
              <a:t>пам'ятником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краєвидного</a:t>
            </a:r>
            <a:r>
              <a:rPr lang="ru-RU" i="1" dirty="0">
                <a:latin typeface="Century Schoolbook" pitchFamily="18" charset="0"/>
              </a:rPr>
              <a:t> типу </a:t>
            </a:r>
            <a:r>
              <a:rPr lang="ru-RU" i="1" dirty="0" err="1">
                <a:latin typeface="Century Schoolbook" pitchFamily="18" charset="0"/>
              </a:rPr>
              <a:t>світового</a:t>
            </a:r>
            <a:r>
              <a:rPr lang="ru-RU" i="1" dirty="0">
                <a:latin typeface="Century Schoolbook" pitchFamily="18" charset="0"/>
              </a:rPr>
              <a:t> садово-паркового </a:t>
            </a:r>
            <a:r>
              <a:rPr lang="ru-RU" i="1" dirty="0" err="1">
                <a:latin typeface="Century Schoolbook" pitchFamily="18" charset="0"/>
              </a:rPr>
              <a:t>мистецтва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кінця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en-US" i="1" dirty="0">
                <a:latin typeface="Century Schoolbook" pitchFamily="18" charset="0"/>
              </a:rPr>
              <a:t>XVIII — </a:t>
            </a:r>
            <a:r>
              <a:rPr lang="ru-RU" i="1" dirty="0" err="1">
                <a:latin typeface="Century Schoolbook" pitchFamily="18" charset="0"/>
              </a:rPr>
              <a:t>першої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половини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en-US" i="1" dirty="0">
                <a:latin typeface="Century Schoolbook" pitchFamily="18" charset="0"/>
              </a:rPr>
              <a:t>XIX </a:t>
            </a:r>
            <a:r>
              <a:rPr lang="ru-RU" i="1" dirty="0" err="1">
                <a:latin typeface="Century Schoolbook" pitchFamily="18" charset="0"/>
              </a:rPr>
              <a:t>століть</a:t>
            </a:r>
            <a:r>
              <a:rPr lang="ru-RU" i="1" dirty="0">
                <a:latin typeface="Century Schoolbook" pitchFamily="18" charset="0"/>
              </a:rPr>
              <a:t>. Тут росте </a:t>
            </a:r>
            <a:r>
              <a:rPr lang="ru-RU" i="1" dirty="0" err="1">
                <a:latin typeface="Century Schoolbook" pitchFamily="18" charset="0"/>
              </a:rPr>
              <a:t>понад</a:t>
            </a:r>
            <a:r>
              <a:rPr lang="ru-RU" i="1" dirty="0">
                <a:latin typeface="Century Schoolbook" pitchFamily="18" charset="0"/>
              </a:rPr>
              <a:t> 2000 </a:t>
            </a:r>
            <a:r>
              <a:rPr lang="ru-RU" i="1" dirty="0" err="1">
                <a:latin typeface="Century Schoolbook" pitchFamily="18" charset="0"/>
              </a:rPr>
              <a:t>видів</a:t>
            </a:r>
            <a:r>
              <a:rPr lang="ru-RU" i="1" dirty="0">
                <a:latin typeface="Century Schoolbook" pitchFamily="18" charset="0"/>
              </a:rPr>
              <a:t> дерев і </a:t>
            </a:r>
            <a:r>
              <a:rPr lang="ru-RU" i="1" dirty="0" err="1">
                <a:latin typeface="Century Schoolbook" pitchFamily="18" charset="0"/>
              </a:rPr>
              <a:t>кущів</a:t>
            </a:r>
            <a:r>
              <a:rPr lang="ru-RU" i="1" dirty="0">
                <a:latin typeface="Century Schoolbook" pitchFamily="18" charset="0"/>
              </a:rPr>
              <a:t> (</a:t>
            </a:r>
            <a:r>
              <a:rPr lang="ru-RU" i="1" dirty="0" err="1">
                <a:latin typeface="Century Schoolbook" pitchFamily="18" charset="0"/>
              </a:rPr>
              <a:t>місцевих</a:t>
            </a:r>
            <a:r>
              <a:rPr lang="ru-RU" i="1" dirty="0">
                <a:latin typeface="Century Schoolbook" pitchFamily="18" charset="0"/>
              </a:rPr>
              <a:t> і </a:t>
            </a:r>
            <a:r>
              <a:rPr lang="ru-RU" i="1" dirty="0" err="1">
                <a:latin typeface="Century Schoolbook" pitchFamily="18" charset="0"/>
              </a:rPr>
              <a:t>екзотичних</a:t>
            </a:r>
            <a:r>
              <a:rPr lang="ru-RU" i="1" dirty="0" smtClean="0">
                <a:latin typeface="Century Schoolbook" pitchFamily="18" charset="0"/>
              </a:rPr>
              <a:t>).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0047" y="1801852"/>
            <a:ext cx="4666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Century Schoolbook" pitchFamily="18" charset="0"/>
              </a:rPr>
              <a:t>Національний дендропарк «Софіївка» - </a:t>
            </a:r>
            <a:r>
              <a:rPr lang="uk-UA" i="1" dirty="0" smtClean="0">
                <a:latin typeface="Century Schoolbook" pitchFamily="18" charset="0"/>
              </a:rPr>
              <a:t>парк, науково – дослідний інститут Національної академії наук України. На сьогодні – це місце відпочинку. Площа – 179,2 га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249" y="5229200"/>
            <a:ext cx="4613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Century Schoolbook" pitchFamily="18" charset="0"/>
              </a:rPr>
              <a:t>Парк «Софіївка» заснований власником міста Умані магнатом Станіславом </a:t>
            </a:r>
            <a:r>
              <a:rPr lang="uk-UA" i="1" dirty="0" err="1" smtClean="0">
                <a:latin typeface="Century Schoolbook" pitchFamily="18" charset="0"/>
              </a:rPr>
              <a:t>Щенсним</a:t>
            </a:r>
            <a:r>
              <a:rPr lang="uk-UA" i="1" dirty="0" smtClean="0">
                <a:latin typeface="Century Schoolbook" pitchFamily="18" charset="0"/>
              </a:rPr>
              <a:t> Потоцьким і названий на честь його дружини Софії </a:t>
            </a:r>
            <a:r>
              <a:rPr lang="uk-UA" i="1" dirty="0" err="1" smtClean="0">
                <a:latin typeface="Century Schoolbook" pitchFamily="18" charset="0"/>
              </a:rPr>
              <a:t>Вітт</a:t>
            </a:r>
            <a:r>
              <a:rPr lang="uk-UA" i="1" dirty="0" smtClean="0">
                <a:latin typeface="Century Schoolbook" pitchFamily="18" charset="0"/>
              </a:rPr>
              <a:t> – </a:t>
            </a:r>
            <a:r>
              <a:rPr lang="uk-UA" i="1" dirty="0" err="1" smtClean="0">
                <a:latin typeface="Century Schoolbook" pitchFamily="18" charset="0"/>
              </a:rPr>
              <a:t>Потоцької</a:t>
            </a:r>
            <a:r>
              <a:rPr lang="uk-UA" i="1" dirty="0" smtClean="0">
                <a:latin typeface="Century Schoolbook" pitchFamily="18" charset="0"/>
              </a:rPr>
              <a:t>.</a:t>
            </a:r>
            <a:endParaRPr lang="ru-RU" i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81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17"/>
            <a:ext cx="862416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СОФІЯ КИЇВСЬКА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80658"/>
            <a:ext cx="3257346" cy="434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780658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Київ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476680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entury Schoolbook" pitchFamily="18" charset="0"/>
              </a:rPr>
              <a:t>Собор </a:t>
            </a:r>
            <a:r>
              <a:rPr lang="ru-RU" b="1" i="1" dirty="0" err="1">
                <a:latin typeface="Century Schoolbook" pitchFamily="18" charset="0"/>
              </a:rPr>
              <a:t>святої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Софії</a:t>
            </a:r>
            <a:r>
              <a:rPr lang="ru-RU" b="1" i="1" dirty="0">
                <a:latin typeface="Century Schoolbook" pitchFamily="18" charset="0"/>
              </a:rPr>
              <a:t> — </a:t>
            </a:r>
            <a:r>
              <a:rPr lang="ru-RU" b="1" i="1" dirty="0" err="1">
                <a:latin typeface="Century Schoolbook" pitchFamily="18" charset="0"/>
              </a:rPr>
              <a:t>Премудрості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Божої</a:t>
            </a:r>
            <a:r>
              <a:rPr lang="ru-RU" b="1" i="1" dirty="0">
                <a:latin typeface="Century Schoolbook" pitchFamily="18" charset="0"/>
              </a:rPr>
              <a:t>, </a:t>
            </a:r>
            <a:r>
              <a:rPr lang="ru-RU" b="1" i="1" dirty="0" err="1">
                <a:latin typeface="Century Schoolbook" pitchFamily="18" charset="0"/>
              </a:rPr>
              <a:t>Софія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Київська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або</a:t>
            </a:r>
            <a:r>
              <a:rPr lang="ru-RU" b="1" i="1" dirty="0">
                <a:latin typeface="Century Schoolbook" pitchFamily="18" charset="0"/>
              </a:rPr>
              <a:t> </a:t>
            </a:r>
            <a:r>
              <a:rPr lang="ru-RU" b="1" i="1" dirty="0" err="1">
                <a:latin typeface="Century Schoolbook" pitchFamily="18" charset="0"/>
              </a:rPr>
              <a:t>Софійський</a:t>
            </a:r>
            <a:r>
              <a:rPr lang="ru-RU" b="1" i="1" dirty="0">
                <a:latin typeface="Century Schoolbook" pitchFamily="18" charset="0"/>
              </a:rPr>
              <a:t> Собор</a:t>
            </a:r>
            <a:r>
              <a:rPr lang="ru-RU" i="1" dirty="0">
                <a:latin typeface="Century Schoolbook" pitchFamily="18" charset="0"/>
              </a:rPr>
              <a:t> — </a:t>
            </a:r>
            <a:r>
              <a:rPr lang="ru-RU" i="1" dirty="0" err="1">
                <a:latin typeface="Century Schoolbook" pitchFamily="18" charset="0"/>
              </a:rPr>
              <a:t>християнський</a:t>
            </a:r>
            <a:r>
              <a:rPr lang="ru-RU" i="1" dirty="0">
                <a:latin typeface="Century Schoolbook" pitchFamily="18" charset="0"/>
              </a:rPr>
              <a:t> собор в </a:t>
            </a:r>
            <a:r>
              <a:rPr lang="ru-RU" i="1" dirty="0" err="1">
                <a:latin typeface="Century Schoolbook" pitchFamily="18" charset="0"/>
              </a:rPr>
              <a:t>центрі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Києва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пам'ятка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української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архітектури</a:t>
            </a:r>
            <a:r>
              <a:rPr lang="ru-RU" i="1" dirty="0">
                <a:latin typeface="Century Schoolbook" pitchFamily="18" charset="0"/>
              </a:rPr>
              <a:t> та монументального </a:t>
            </a:r>
            <a:r>
              <a:rPr lang="ru-RU" i="1" dirty="0" err="1">
                <a:latin typeface="Century Schoolbook" pitchFamily="18" charset="0"/>
              </a:rPr>
              <a:t>живопису</a:t>
            </a:r>
            <a:r>
              <a:rPr lang="ru-RU" i="1" dirty="0">
                <a:latin typeface="Century Schoolbook" pitchFamily="18" charset="0"/>
              </a:rPr>
              <a:t> 11—18 </a:t>
            </a:r>
            <a:r>
              <a:rPr lang="ru-RU" i="1" dirty="0" err="1">
                <a:latin typeface="Century Schoolbook" pitchFamily="18" charset="0"/>
              </a:rPr>
              <a:t>століть</a:t>
            </a:r>
            <a:r>
              <a:rPr lang="ru-RU" i="1" dirty="0">
                <a:latin typeface="Century Schoolbook" pitchFamily="18" charset="0"/>
              </a:rPr>
              <a:t>, одна з </a:t>
            </a:r>
            <a:r>
              <a:rPr lang="ru-RU" i="1" dirty="0" err="1">
                <a:latin typeface="Century Schoolbook" pitchFamily="18" charset="0"/>
              </a:rPr>
              <a:t>небагатьох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уцілілих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споруд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часів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Київської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Русі</a:t>
            </a:r>
            <a:r>
              <a:rPr lang="ru-RU" i="1" dirty="0">
                <a:latin typeface="Century Schoolbook" pitchFamily="18" charset="0"/>
              </a:rPr>
              <a:t>. Одна з </a:t>
            </a:r>
            <a:r>
              <a:rPr lang="ru-RU" i="1" dirty="0" err="1">
                <a:latin typeface="Century Schoolbook" pitchFamily="18" charset="0"/>
              </a:rPr>
              <a:t>найголовніших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християнських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святинь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Східної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Європи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історичний</a:t>
            </a:r>
            <a:r>
              <a:rPr lang="ru-RU" i="1" dirty="0">
                <a:latin typeface="Century Schoolbook" pitchFamily="18" charset="0"/>
              </a:rPr>
              <a:t> центр </a:t>
            </a:r>
            <a:r>
              <a:rPr lang="ru-RU" i="1" dirty="0" err="1">
                <a:latin typeface="Century Schoolbook" pitchFamily="18" charset="0"/>
              </a:rPr>
              <a:t>Київської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митрополії</a:t>
            </a:r>
            <a:r>
              <a:rPr lang="ru-RU" i="1" dirty="0">
                <a:latin typeface="Century Schoolbook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104219"/>
            <a:ext cx="5651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itchFamily="18" charset="0"/>
              </a:rPr>
              <a:t>Міститься</a:t>
            </a:r>
            <a:r>
              <a:rPr lang="ru-RU" i="1" dirty="0">
                <a:latin typeface="Century Schoolbook" pitchFamily="18" charset="0"/>
              </a:rPr>
              <a:t> на </a:t>
            </a:r>
            <a:r>
              <a:rPr lang="ru-RU" i="1" dirty="0" err="1">
                <a:latin typeface="Century Schoolbook" pitchFamily="18" charset="0"/>
              </a:rPr>
              <a:t>території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Софійського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монастиря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en-US" i="1" dirty="0" err="1">
                <a:latin typeface="Century Schoolbook" pitchFamily="18" charset="0"/>
              </a:rPr>
              <a:t>i</a:t>
            </a:r>
            <a:r>
              <a:rPr lang="en-US" i="1" dirty="0">
                <a:latin typeface="Century Schoolbook" pitchFamily="18" charset="0"/>
              </a:rPr>
              <a:t> </a:t>
            </a:r>
            <a:r>
              <a:rPr lang="ru-RU" i="1" dirty="0">
                <a:latin typeface="Century Schoolbook" pitchFamily="18" charset="0"/>
              </a:rPr>
              <a:t>є </a:t>
            </a:r>
            <a:r>
              <a:rPr lang="ru-RU" i="1" dirty="0" err="1">
                <a:latin typeface="Century Schoolbook" pitchFamily="18" charset="0"/>
              </a:rPr>
              <a:t>складовою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Національного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заповідника</a:t>
            </a:r>
            <a:r>
              <a:rPr lang="ru-RU" i="1" dirty="0">
                <a:latin typeface="Century Schoolbook" pitchFamily="18" charset="0"/>
              </a:rPr>
              <a:t> «</a:t>
            </a:r>
            <a:r>
              <a:rPr lang="ru-RU" i="1" dirty="0" err="1">
                <a:latin typeface="Century Schoolbook" pitchFamily="18" charset="0"/>
              </a:rPr>
              <a:t>Софія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Київська</a:t>
            </a:r>
            <a:r>
              <a:rPr lang="ru-RU" i="1" dirty="0" smtClean="0">
                <a:latin typeface="Century Schoolbook" pitchFamily="18" charset="0"/>
              </a:rPr>
              <a:t>»</a:t>
            </a:r>
            <a:endParaRPr lang="ru-RU" i="1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55" y="5250973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itchFamily="18" charset="0"/>
              </a:rPr>
              <a:t>Собор як </a:t>
            </a:r>
            <a:r>
              <a:rPr lang="ru-RU" i="1" dirty="0" err="1">
                <a:latin typeface="Century Schoolbook" pitchFamily="18" charset="0"/>
              </a:rPr>
              <a:t>головний</a:t>
            </a:r>
            <a:r>
              <a:rPr lang="ru-RU" i="1" dirty="0">
                <a:latin typeface="Century Schoolbook" pitchFamily="18" charset="0"/>
              </a:rPr>
              <a:t> храм </a:t>
            </a:r>
            <a:r>
              <a:rPr lang="ru-RU" i="1" dirty="0" err="1">
                <a:latin typeface="Century Schoolbook" pitchFamily="18" charset="0"/>
              </a:rPr>
              <a:t>держави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відігравав</a:t>
            </a:r>
            <a:r>
              <a:rPr lang="ru-RU" i="1" dirty="0">
                <a:latin typeface="Century Schoolbook" pitchFamily="18" charset="0"/>
              </a:rPr>
              <a:t> роль духовного, </a:t>
            </a:r>
            <a:r>
              <a:rPr lang="ru-RU" i="1" dirty="0" err="1">
                <a:latin typeface="Century Schoolbook" pitchFamily="18" charset="0"/>
              </a:rPr>
              <a:t>політичного</a:t>
            </a:r>
            <a:r>
              <a:rPr lang="ru-RU" i="1" dirty="0">
                <a:latin typeface="Century Schoolbook" pitchFamily="18" charset="0"/>
              </a:rPr>
              <a:t> та культурного центру. </a:t>
            </a:r>
            <a:r>
              <a:rPr lang="ru-RU" i="1" dirty="0" err="1">
                <a:latin typeface="Century Schoolbook" pitchFamily="18" charset="0"/>
              </a:rPr>
              <a:t>Під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склепінням</a:t>
            </a:r>
            <a:r>
              <a:rPr lang="ru-RU" i="1" dirty="0">
                <a:latin typeface="Century Schoolbook" pitchFamily="18" charset="0"/>
              </a:rPr>
              <a:t> Св. </a:t>
            </a:r>
            <a:r>
              <a:rPr lang="ru-RU" i="1" dirty="0" err="1">
                <a:latin typeface="Century Schoolbook" pitchFamily="18" charset="0"/>
              </a:rPr>
              <a:t>Софії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відбувалися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урочисті</a:t>
            </a:r>
            <a:r>
              <a:rPr lang="ru-RU" i="1" dirty="0">
                <a:latin typeface="Century Schoolbook" pitchFamily="18" charset="0"/>
              </a:rPr>
              <a:t> «</a:t>
            </a:r>
            <a:r>
              <a:rPr lang="ru-RU" i="1" dirty="0" err="1">
                <a:latin typeface="Century Schoolbook" pitchFamily="18" charset="0"/>
              </a:rPr>
              <a:t>посадження</a:t>
            </a:r>
            <a:r>
              <a:rPr lang="ru-RU" i="1" dirty="0">
                <a:latin typeface="Century Schoolbook" pitchFamily="18" charset="0"/>
              </a:rPr>
              <a:t>» на </a:t>
            </a:r>
            <a:r>
              <a:rPr lang="ru-RU" i="1" dirty="0" err="1">
                <a:latin typeface="Century Schoolbook" pitchFamily="18" charset="0"/>
              </a:rPr>
              <a:t>великокняжий</a:t>
            </a:r>
            <a:r>
              <a:rPr lang="ru-RU" i="1" dirty="0">
                <a:latin typeface="Century Schoolbook" pitchFamily="18" charset="0"/>
              </a:rPr>
              <a:t> престол, </a:t>
            </a:r>
            <a:r>
              <a:rPr lang="ru-RU" i="1" dirty="0" err="1">
                <a:latin typeface="Century Schoolbook" pitchFamily="18" charset="0"/>
              </a:rPr>
              <a:t>церковні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собори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прийоми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послів</a:t>
            </a:r>
            <a:r>
              <a:rPr lang="ru-RU" i="1" dirty="0">
                <a:latin typeface="Century Schoolbook" pitchFamily="18" charset="0"/>
              </a:rPr>
              <a:t>, </a:t>
            </a:r>
            <a:r>
              <a:rPr lang="ru-RU" i="1" dirty="0" err="1">
                <a:latin typeface="Century Schoolbook" pitchFamily="18" charset="0"/>
              </a:rPr>
              <a:t>затвердження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політичних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угод</a:t>
            </a:r>
            <a:r>
              <a:rPr lang="ru-RU" i="1" dirty="0">
                <a:latin typeface="Century Schoolbook" pitchFamily="18" charset="0"/>
              </a:rPr>
              <a:t>. При </a:t>
            </a:r>
            <a:r>
              <a:rPr lang="ru-RU" i="1" dirty="0" err="1">
                <a:latin typeface="Century Schoolbook" pitchFamily="18" charset="0"/>
              </a:rPr>
              <a:t>соборі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велося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літописання</a:t>
            </a:r>
            <a:r>
              <a:rPr lang="ru-RU" i="1" dirty="0">
                <a:latin typeface="Century Schoolbook" pitchFamily="18" charset="0"/>
              </a:rPr>
              <a:t> і </a:t>
            </a:r>
            <a:r>
              <a:rPr lang="ru-RU" i="1" dirty="0" err="1">
                <a:latin typeface="Century Schoolbook" pitchFamily="18" charset="0"/>
              </a:rPr>
              <a:t>були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створені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перші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відомі</a:t>
            </a:r>
            <a:r>
              <a:rPr lang="ru-RU" i="1" dirty="0">
                <a:latin typeface="Century Schoolbook" pitchFamily="18" charset="0"/>
              </a:rPr>
              <a:t> на </a:t>
            </a:r>
            <a:r>
              <a:rPr lang="ru-RU" i="1" dirty="0" err="1">
                <a:latin typeface="Century Schoolbook" pitchFamily="18" charset="0"/>
              </a:rPr>
              <a:t>Русі</a:t>
            </a:r>
            <a:r>
              <a:rPr lang="ru-RU" i="1" dirty="0">
                <a:latin typeface="Century Schoolbook" pitchFamily="18" charset="0"/>
              </a:rPr>
              <a:t> </a:t>
            </a:r>
            <a:r>
              <a:rPr lang="ru-RU" i="1" dirty="0" err="1">
                <a:latin typeface="Century Schoolbook" pitchFamily="18" charset="0"/>
              </a:rPr>
              <a:t>бібліотека</a:t>
            </a:r>
            <a:r>
              <a:rPr lang="ru-RU" i="1" dirty="0">
                <a:latin typeface="Century Schoolbook" pitchFamily="18" charset="0"/>
              </a:rPr>
              <a:t> та школа.</a:t>
            </a:r>
          </a:p>
        </p:txBody>
      </p:sp>
    </p:spTree>
    <p:extLst>
      <p:ext uri="{BB962C8B-B14F-4D97-AF65-F5344CB8AC3E}">
        <p14:creationId xmlns:p14="http://schemas.microsoft.com/office/powerpoint/2010/main" val="3225404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50882"/>
            <a:ext cx="4067944" cy="3050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886" y="95839"/>
            <a:ext cx="8624167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ХЕРСОНЕС ТАВРІЙСЬКИЙ</a:t>
            </a:r>
            <a:endParaRPr lang="ru-RU" sz="4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86" y="1006113"/>
            <a:ext cx="4140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Місце розташування:</a:t>
            </a:r>
            <a:r>
              <a:rPr lang="uk-UA" sz="2000" dirty="0" smtClean="0"/>
              <a:t> </a:t>
            </a:r>
          </a:p>
          <a:p>
            <a:r>
              <a:rPr lang="uk-UA" b="1" i="1" dirty="0">
                <a:latin typeface="Century Gothic" pitchFamily="34" charset="0"/>
              </a:rPr>
              <a:t>м</a:t>
            </a:r>
            <a:r>
              <a:rPr lang="uk-UA" b="1" i="1" dirty="0" smtClean="0">
                <a:latin typeface="Century Gothic" pitchFamily="34" charset="0"/>
              </a:rPr>
              <a:t>. Севастополь, АР Крим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32" y="1882394"/>
            <a:ext cx="4932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Херсонес Таврійський був заснований 422–421 рр. до н. е. </a:t>
            </a:r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як 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грецька колонія на північному узбережжі Чорного моря і за античної доби став важливим торговельним, ремісничим і політичним центром південно-західного узбережжя Криму.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86" y="3931243"/>
            <a:ext cx="9114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Дослідження 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руїн колишнього Херсонесу розпочато з 1827 р., а систематичні розкопи — з 1876 р. </a:t>
            </a:r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При 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розкопах виявлено залишки грецьких, римських і візантійських оборонних мурів, житлових кварталів, </a:t>
            </a:r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домів з різними 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устаткуваннями, господарчих і ремісничих споруд; понад 50 християнських </a:t>
            </a:r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церков тощо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. За мурами міста розкопано чимало поховань з багатим інвентарем</a:t>
            </a:r>
            <a:r>
              <a:rPr lang="uk-UA" i="1" dirty="0" smtClean="0">
                <a:solidFill>
                  <a:prstClr val="black"/>
                </a:solidFill>
                <a:latin typeface="Century Schoolbook" pitchFamily="18" charset="0"/>
              </a:rPr>
              <a:t>.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 Найдавніші археологічні знахідки в Херсонесі — уламки </a:t>
            </a:r>
            <a:r>
              <a:rPr lang="uk-UA" i="1" dirty="0" err="1">
                <a:solidFill>
                  <a:prstClr val="black"/>
                </a:solidFill>
                <a:latin typeface="Century Schoolbook" pitchFamily="18" charset="0"/>
              </a:rPr>
              <a:t>чорнофігурної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 кераміки — датуються </a:t>
            </a:r>
            <a:r>
              <a:rPr lang="en-US" i="1" dirty="0">
                <a:solidFill>
                  <a:prstClr val="black"/>
                </a:solidFill>
                <a:latin typeface="Century Schoolbook" pitchFamily="18" charset="0"/>
              </a:rPr>
              <a:t>VI </a:t>
            </a:r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століттям до н. е.</a:t>
            </a:r>
          </a:p>
          <a:p>
            <a:pPr lvl="0"/>
            <a:endParaRPr lang="uk-UA" i="1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86" y="6021288"/>
            <a:ext cx="915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>
                <a:solidFill>
                  <a:prstClr val="black"/>
                </a:solidFill>
                <a:latin typeface="Century Schoolbook" pitchFamily="18" charset="0"/>
              </a:rPr>
              <a:t>На території Херсонесу міститься Херсонеський історико-археологічний музей-заповідник.</a:t>
            </a:r>
          </a:p>
        </p:txBody>
      </p:sp>
    </p:spTree>
    <p:extLst>
      <p:ext uri="{BB962C8B-B14F-4D97-AF65-F5344CB8AC3E}">
        <p14:creationId xmlns:p14="http://schemas.microsoft.com/office/powerpoint/2010/main" val="724483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927</TotalTime>
  <Words>1784</Words>
  <Application>Microsoft Office PowerPoint</Application>
  <PresentationFormat>Екран (4:3)</PresentationFormat>
  <Paragraphs>181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8" baseType="lpstr">
      <vt:lpstr>Arial Black</vt:lpstr>
      <vt:lpstr>Batang</vt:lpstr>
      <vt:lpstr>Bookman Old Style</vt:lpstr>
      <vt:lpstr>Cambria</vt:lpstr>
      <vt:lpstr>Century Gothic</vt:lpstr>
      <vt:lpstr>Century Schoolbook</vt:lpstr>
      <vt:lpstr>Franklin Gothic Heavy</vt:lpstr>
      <vt:lpstr>Gabriola</vt:lpstr>
      <vt:lpstr>Georgia</vt:lpstr>
      <vt:lpstr>Monotype Corsiva</vt:lpstr>
      <vt:lpstr>Trebuchet MS</vt:lpstr>
      <vt:lpstr>Wingdings</vt:lpstr>
      <vt:lpstr>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RePack by Diakov</cp:lastModifiedBy>
  <cp:revision>113</cp:revision>
  <dcterms:created xsi:type="dcterms:W3CDTF">2013-03-14T12:10:29Z</dcterms:created>
  <dcterms:modified xsi:type="dcterms:W3CDTF">2018-02-05T18:49:15Z</dcterms:modified>
</cp:coreProperties>
</file>