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6" r:id="rId3"/>
    <p:sldId id="267" r:id="rId4"/>
    <p:sldId id="268" r:id="rId5"/>
    <p:sldId id="269" r:id="rId6"/>
    <p:sldId id="264" r:id="rId7"/>
    <p:sldId id="265" r:id="rId8"/>
    <p:sldId id="275" r:id="rId9"/>
    <p:sldId id="261" r:id="rId10"/>
    <p:sldId id="257" r:id="rId11"/>
    <p:sldId id="258" r:id="rId12"/>
    <p:sldId id="260" r:id="rId13"/>
    <p:sldId id="259" r:id="rId14"/>
    <p:sldId id="271" r:id="rId15"/>
    <p:sldId id="270" r:id="rId16"/>
    <p:sldId id="272" r:id="rId17"/>
    <p:sldId id="276" r:id="rId18"/>
    <p:sldId id="277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34" autoAdjust="0"/>
  </p:normalViewPr>
  <p:slideViewPr>
    <p:cSldViewPr snapToGrid="0">
      <p:cViewPr varScale="1">
        <p:scale>
          <a:sx n="60" d="100"/>
          <a:sy n="60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46117-43B2-4455-876A-44E6B0DA9CD2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185F8-9BE9-40C7-8A2D-7141C57AFE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91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843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48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0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386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37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887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531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039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50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3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44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BC85C-E9ED-4A6F-A53F-CE8482BF6CE1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02B90-0F9A-4AA4-BC79-B7F4004F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407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jp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27991" y="3064042"/>
            <a:ext cx="503227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Дмитро</a:t>
            </a:r>
            <a:r>
              <a:rPr lang="ru-RU" sz="48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Білоус</a:t>
            </a:r>
            <a:endParaRPr lang="ru-RU" sz="4800" b="1" dirty="0" smtClean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uk-UA" sz="48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«Злитки золоті», </a:t>
            </a:r>
          </a:p>
          <a:p>
            <a:pPr algn="ctr"/>
            <a:r>
              <a:rPr lang="uk-UA" sz="48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«Зарубай на </a:t>
            </a:r>
            <a:r>
              <a:rPr lang="uk-UA" sz="48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но</a:t>
            </a:r>
            <a:r>
              <a:rPr lang="uk-UA" sz="48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̀</a:t>
            </a:r>
            <a:r>
              <a:rPr lang="uk-UA" sz="48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сі</a:t>
            </a:r>
            <a:r>
              <a:rPr lang="uk-UA" sz="48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»</a:t>
            </a:r>
            <a:endParaRPr lang="ru-RU" sz="48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637" y="213805"/>
            <a:ext cx="1981226" cy="28502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48068" y="6027003"/>
            <a:ext cx="8143932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  <a:latin typeface="Georgia" pitchFamily="18" charset="0"/>
                <a:ea typeface="Batang" pitchFamily="18" charset="-127"/>
                <a:cs typeface="FrankRuehl" pitchFamily="34" charset="-79"/>
              </a:rPr>
              <a:t>Підготувала </a:t>
            </a:r>
            <a:r>
              <a:rPr lang="uk-UA" sz="2400" b="1" cap="none" spc="0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  <a:latin typeface="Georgia" pitchFamily="18" charset="0"/>
                <a:ea typeface="Batang" pitchFamily="18" charset="-127"/>
                <a:cs typeface="FrankRuehl" pitchFamily="34" charset="-79"/>
              </a:rPr>
              <a:t>Бариленко</a:t>
            </a:r>
            <a:r>
              <a:rPr lang="uk-UA" sz="2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  <a:latin typeface="Georgia" pitchFamily="18" charset="0"/>
                <a:ea typeface="Batang" pitchFamily="18" charset="-127"/>
                <a:cs typeface="FrankRuehl" pitchFamily="34" charset="-79"/>
              </a:rPr>
              <a:t> Оксана Анатоліївна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Georgia" pitchFamily="18" charset="0"/>
                <a:ea typeface="Batang" pitchFamily="18" charset="-127"/>
                <a:cs typeface="FrankRuehl" pitchFamily="34" charset="-79"/>
              </a:rPr>
              <a:t>вчитель початкових класів НВК №42, м. Суми</a:t>
            </a:r>
            <a:endParaRPr lang="ru-RU" sz="2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3517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 useBgFill="1"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0"/>
            <a:ext cx="12015536" cy="6858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1749" name="Text Box 9"/>
          <p:cNvSpPr txBox="1">
            <a:spLocks noChangeArrowheads="1"/>
          </p:cNvSpPr>
          <p:nvPr/>
        </p:nvSpPr>
        <p:spPr bwMode="auto">
          <a:xfrm>
            <a:off x="9525000" y="0"/>
            <a:ext cx="990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6600" b="1">
                <a:solidFill>
                  <a:schemeClr val="accent2"/>
                </a:solidFill>
              </a:rPr>
              <a:t>Р</a:t>
            </a:r>
            <a:endParaRPr lang="ru-RU" altLang="ru-RU" sz="6600" b="1">
              <a:solidFill>
                <a:schemeClr val="accent2"/>
              </a:solidFill>
            </a:endParaRPr>
          </a:p>
        </p:txBody>
      </p:sp>
      <p:sp>
        <p:nvSpPr>
          <p:cNvPr id="31750" name="Text Box 10"/>
          <p:cNvSpPr txBox="1">
            <a:spLocks noChangeArrowheads="1"/>
          </p:cNvSpPr>
          <p:nvPr/>
        </p:nvSpPr>
        <p:spPr bwMode="auto">
          <a:xfrm>
            <a:off x="1828800" y="1524001"/>
            <a:ext cx="617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uk-UA" altLang="ru-RU"/>
          </a:p>
        </p:txBody>
      </p:sp>
      <p:sp>
        <p:nvSpPr>
          <p:cNvPr id="31751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1752" name="Text Box 12"/>
          <p:cNvSpPr txBox="1">
            <a:spLocks noChangeArrowheads="1"/>
          </p:cNvSpPr>
          <p:nvPr/>
        </p:nvSpPr>
        <p:spPr bwMode="auto">
          <a:xfrm>
            <a:off x="1981200" y="4724400"/>
            <a:ext cx="838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 u="sng">
                <a:solidFill>
                  <a:srgbClr val="0000CC"/>
                </a:solidFill>
              </a:rPr>
              <a:t>ар - ар - ар – готує їжу кухар</a:t>
            </a:r>
            <a:endParaRPr lang="uk-UA" altLang="ru-RU" sz="5400">
              <a:solidFill>
                <a:srgbClr val="0000CC"/>
              </a:solidFill>
            </a:endParaRPr>
          </a:p>
        </p:txBody>
      </p:sp>
      <p:pic>
        <p:nvPicPr>
          <p:cNvPr id="3175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1" y="457201"/>
            <a:ext cx="3148013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12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 useBgFill="1"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12079705" cy="6858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3797" name="Text Box 9"/>
          <p:cNvSpPr txBox="1">
            <a:spLocks noChangeArrowheads="1"/>
          </p:cNvSpPr>
          <p:nvPr/>
        </p:nvSpPr>
        <p:spPr bwMode="auto">
          <a:xfrm>
            <a:off x="9525000" y="0"/>
            <a:ext cx="990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6600" b="1">
                <a:solidFill>
                  <a:schemeClr val="accent2"/>
                </a:solidFill>
              </a:rPr>
              <a:t>Р</a:t>
            </a:r>
            <a:endParaRPr lang="ru-RU" altLang="ru-RU" sz="6600" b="1">
              <a:solidFill>
                <a:schemeClr val="accent2"/>
              </a:solidFill>
            </a:endParaRPr>
          </a:p>
        </p:txBody>
      </p:sp>
      <p:sp>
        <p:nvSpPr>
          <p:cNvPr id="33798" name="Text Box 10"/>
          <p:cNvSpPr txBox="1">
            <a:spLocks noChangeArrowheads="1"/>
          </p:cNvSpPr>
          <p:nvPr/>
        </p:nvSpPr>
        <p:spPr bwMode="auto">
          <a:xfrm>
            <a:off x="1828800" y="1524001"/>
            <a:ext cx="617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uk-UA" altLang="ru-RU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altLang="ru-RU"/>
          </a:p>
        </p:txBody>
      </p:sp>
      <p:sp>
        <p:nvSpPr>
          <p:cNvPr id="33800" name="Text Box 12"/>
          <p:cNvSpPr txBox="1">
            <a:spLocks noChangeArrowheads="1"/>
          </p:cNvSpPr>
          <p:nvPr/>
        </p:nvSpPr>
        <p:spPr bwMode="auto">
          <a:xfrm>
            <a:off x="1981200" y="4495800"/>
            <a:ext cx="838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 u="sng">
                <a:solidFill>
                  <a:srgbClr val="0000CC"/>
                </a:solidFill>
              </a:rPr>
              <a:t>ар - ар - ар – вправний перукар</a:t>
            </a:r>
            <a:endParaRPr lang="uk-UA" altLang="ru-RU" sz="5400">
              <a:solidFill>
                <a:srgbClr val="0000CC"/>
              </a:solidFill>
            </a:endParaRPr>
          </a:p>
        </p:txBody>
      </p:sp>
      <p:pic>
        <p:nvPicPr>
          <p:cNvPr id="33804" name="Picture 12" descr="ANd9GcSBj-pVTPlYkJfh5Dp_yjdBtuvXVYI0hTMw56LRUi2NyXXtZcYvZLQ5OQ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3257550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78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0"/>
            <a:ext cx="1204762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9525000" y="0"/>
            <a:ext cx="990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6600" b="1">
                <a:solidFill>
                  <a:schemeClr val="accent2"/>
                </a:solidFill>
              </a:rPr>
              <a:t>Р</a:t>
            </a:r>
            <a:endParaRPr lang="ru-RU" altLang="ru-RU" sz="6600" b="1">
              <a:solidFill>
                <a:schemeClr val="accent2"/>
              </a:solidFill>
            </a:endParaRPr>
          </a:p>
        </p:txBody>
      </p:sp>
      <p:sp>
        <p:nvSpPr>
          <p:cNvPr id="21510" name="Text Box 10"/>
          <p:cNvSpPr txBox="1">
            <a:spLocks noChangeArrowheads="1"/>
          </p:cNvSpPr>
          <p:nvPr/>
        </p:nvSpPr>
        <p:spPr bwMode="auto">
          <a:xfrm>
            <a:off x="1828800" y="1524001"/>
            <a:ext cx="617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uk-UA" altLang="ru-RU"/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2" name="Text Box 12"/>
          <p:cNvSpPr txBox="1">
            <a:spLocks noChangeArrowheads="1"/>
          </p:cNvSpPr>
          <p:nvPr/>
        </p:nvSpPr>
        <p:spPr bwMode="auto">
          <a:xfrm>
            <a:off x="1905000" y="4953000"/>
            <a:ext cx="838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 u="sng" dirty="0">
                <a:solidFill>
                  <a:srgbClr val="0000CC"/>
                </a:solidFill>
              </a:rPr>
              <a:t>ор - ор - ор – </a:t>
            </a:r>
            <a:r>
              <a:rPr lang="ru-RU" altLang="ru-RU" sz="5400" b="1" u="sng" dirty="0" err="1">
                <a:solidFill>
                  <a:srgbClr val="0000CC"/>
                </a:solidFill>
              </a:rPr>
              <a:t>новий</a:t>
            </a:r>
            <a:r>
              <a:rPr lang="ru-RU" altLang="ru-RU" sz="5400" b="1" u="sng" dirty="0">
                <a:solidFill>
                  <a:srgbClr val="0000CC"/>
                </a:solidFill>
              </a:rPr>
              <a:t> мотор</a:t>
            </a:r>
            <a:endParaRPr lang="uk-UA" altLang="ru-RU" sz="5400" dirty="0">
              <a:solidFill>
                <a:srgbClr val="0000CC"/>
              </a:solidFill>
            </a:endParaRPr>
          </a:p>
        </p:txBody>
      </p:sp>
      <p:pic>
        <p:nvPicPr>
          <p:cNvPr id="10" name="Picture 2" descr="D:\мое\р\1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685801"/>
            <a:ext cx="5556250" cy="4168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670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 useBgFill="1"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uk-UA" altLang="ru-RU" dirty="0" smtClean="0"/>
          </a:p>
        </p:txBody>
      </p:sp>
      <p:sp useBgFill="1"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12039600" cy="6858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5845" name="Text Box 9"/>
          <p:cNvSpPr txBox="1">
            <a:spLocks noChangeArrowheads="1"/>
          </p:cNvSpPr>
          <p:nvPr/>
        </p:nvSpPr>
        <p:spPr bwMode="auto">
          <a:xfrm>
            <a:off x="9525000" y="0"/>
            <a:ext cx="990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6600" b="1">
                <a:solidFill>
                  <a:schemeClr val="accent2"/>
                </a:solidFill>
              </a:rPr>
              <a:t>Р</a:t>
            </a:r>
            <a:endParaRPr lang="ru-RU" altLang="ru-RU" sz="6600" b="1">
              <a:solidFill>
                <a:schemeClr val="accent2"/>
              </a:solidFill>
            </a:endParaRPr>
          </a:p>
        </p:txBody>
      </p:sp>
      <p:sp>
        <p:nvSpPr>
          <p:cNvPr id="35846" name="Text Box 10"/>
          <p:cNvSpPr txBox="1">
            <a:spLocks noChangeArrowheads="1"/>
          </p:cNvSpPr>
          <p:nvPr/>
        </p:nvSpPr>
        <p:spPr bwMode="auto">
          <a:xfrm>
            <a:off x="1828800" y="1524001"/>
            <a:ext cx="617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uk-UA" altLang="ru-RU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9" name="Text Box 10"/>
          <p:cNvSpPr txBox="1">
            <a:spLocks noChangeArrowheads="1"/>
          </p:cNvSpPr>
          <p:nvPr/>
        </p:nvSpPr>
        <p:spPr bwMode="auto">
          <a:xfrm>
            <a:off x="2133600" y="4724400"/>
            <a:ext cx="83058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ru-RU" sz="5400" b="1" u="sng">
                <a:solidFill>
                  <a:srgbClr val="0000CC"/>
                </a:solidFill>
              </a:rPr>
              <a:t>ер – ер – машину веде шофер</a:t>
            </a:r>
            <a:r>
              <a:rPr lang="uk-UA" altLang="ru-RU"/>
              <a:t> </a:t>
            </a:r>
          </a:p>
        </p:txBody>
      </p:sp>
      <p:pic>
        <p:nvPicPr>
          <p:cNvPr id="35850" name="Рисунок 9" descr="Рисунок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143001"/>
            <a:ext cx="4267200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543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1553" y="-178803"/>
            <a:ext cx="11360816" cy="1868478"/>
          </a:xfrm>
        </p:spPr>
        <p:txBody>
          <a:bodyPr/>
          <a:lstStyle/>
          <a:p>
            <a:pPr algn="ctr"/>
            <a:r>
              <a:rPr lang="uk-UA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Дмитро  Білоус</a:t>
            </a:r>
            <a:r>
              <a:rPr lang="ru-RU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r>
              <a:rPr lang="uk-UA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( 24 квітня </a:t>
            </a:r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1920   </a:t>
            </a:r>
            <a:r>
              <a:rPr lang="uk-UA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– 12 жовтня 2004 )</a:t>
            </a:r>
            <a:r>
              <a:rPr lang="ru-RU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2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Picture 2" descr="mso415F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2000"/>
          </a:blip>
          <a:srcRect l="12406" t="6009" r="14735" b="59575"/>
          <a:stretch>
            <a:fillRect/>
          </a:stretch>
        </p:blipFill>
        <p:spPr bwMode="auto">
          <a:xfrm>
            <a:off x="7408443" y="999092"/>
            <a:ext cx="407196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46" y="2162409"/>
            <a:ext cx="1905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2392" y="1371834"/>
            <a:ext cx="18097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3947" r="9210"/>
          <a:stretch>
            <a:fillRect/>
          </a:stretch>
        </p:blipFill>
        <p:spPr bwMode="auto">
          <a:xfrm>
            <a:off x="2792392" y="3928050"/>
            <a:ext cx="1785950" cy="254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1075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2273"/>
            <a:ext cx="12192000" cy="602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Словникова робота</a:t>
            </a:r>
            <a:endParaRPr lang="ru-RU" sz="40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зли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тки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намисти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калино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упе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рше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заду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мувавсь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найменува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ння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наймення</a:t>
            </a:r>
            <a:r>
              <a:rPr lang="uk-UA" sz="4000" dirty="0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endParaRPr lang="ru-RU" sz="4000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" marR="47625" indent="312420" algn="ctr">
              <a:lnSpc>
                <a:spcPct val="107000"/>
              </a:lnSpc>
              <a:spcAft>
                <a:spcPts val="0"/>
              </a:spcAft>
            </a:pPr>
            <a:r>
              <a:rPr lang="uk-UA" sz="4000" dirty="0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 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натхне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̀</a:t>
            </a:r>
            <a:r>
              <a:rPr lang="uk-UA" sz="4000" dirty="0" err="1" smtClean="0">
                <a:effectLst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ння</a:t>
            </a:r>
            <a:endParaRPr lang="ru-RU" sz="4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Результат пошуку зображень за запитом &quot;злитки золоті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95" y="336884"/>
            <a:ext cx="2638894" cy="197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995" y="4055477"/>
            <a:ext cx="2351339" cy="235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9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305" y="2759365"/>
            <a:ext cx="6292022" cy="29676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60885" y="517176"/>
            <a:ext cx="78416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Дмитро Білоус</a:t>
            </a:r>
          </a:p>
          <a:p>
            <a:pPr algn="ctr"/>
            <a:r>
              <a:rPr lang="uk-UA" sz="4000" b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«Зарубай на носі»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0702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14736" y="594785"/>
            <a:ext cx="47645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іменник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14736" y="1292430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прикметник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23283" y="1908177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дієслово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4735" y="2548361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прислівник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4735" y="3246006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займенник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4735" y="3819759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прийменник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4734" y="4497649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сполучник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14733" y="5113396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частка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23282" y="5815046"/>
            <a:ext cx="6063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вигук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2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80292" y="183067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spc="-1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шу</a:t>
            </a:r>
            <a:r>
              <a:rPr lang="uk-UA" sz="3200" b="1" spc="-100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200" b="1" spc="-1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рхнув</a:t>
            </a:r>
            <a:r>
              <a:rPr lang="uk-UA" sz="3200" b="1" spc="-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з ковзанами</a:t>
            </a:r>
            <a:r>
              <a:rPr lang="uk-UA" sz="3200" b="1" spc="-100" dirty="0" smtClean="0"/>
              <a:t> </a:t>
            </a:r>
            <a:r>
              <a:rPr lang="uk-UA" sz="2800" b="1" dirty="0"/>
              <a:t>- 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82943" y="176217"/>
            <a:ext cx="2880000" cy="18000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8590" y="183067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5972" y="2385500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щечки</a:t>
            </a:r>
            <a:r>
              <a:rPr lang="uk-UA" sz="3600" b="1" dirty="0" smtClean="0"/>
              <a:t>- 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5972" y="2378650"/>
            <a:ext cx="2880000" cy="1800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6986" y="2378650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71759" y="161427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правіки</a:t>
            </a:r>
            <a:r>
              <a:rPr lang="uk-UA" sz="3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endParaRPr lang="ru-RU" sz="32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80057" y="154299"/>
            <a:ext cx="2880000" cy="180000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80057" y="154299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8252" y="2329915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лички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68252" y="2337043"/>
            <a:ext cx="2880000" cy="18000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59266" y="2342199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985500" y="168807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затя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r>
              <a:rPr lang="uk-UA" sz="3200" b="1" dirty="0" smtClean="0"/>
              <a:t>-</a:t>
            </a:r>
            <a:r>
              <a:rPr lang="uk-UA" b="1" dirty="0" smtClean="0"/>
              <a:t> 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977202" y="161427"/>
            <a:ext cx="2880000" cy="1800000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977202" y="168807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977202" y="2321039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ви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</a:t>
            </a:r>
            <a:endParaRPr lang="ru-RU" sz="36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968216" y="2321039"/>
            <a:ext cx="2880000" cy="1800000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968216" y="2313659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5972" y="4491023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чита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чу</a:t>
            </a:r>
            <a:r>
              <a:rPr lang="uk-UA" b="1" dirty="0" smtClean="0"/>
              <a:t>- </a:t>
            </a:r>
            <a:endParaRPr lang="ru-RU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2985" y="4495210"/>
            <a:ext cx="2880000" cy="1800000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80263" y="4491023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87599" y="4473271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смі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шно</a:t>
            </a:r>
            <a:endParaRPr lang="ru-RU" sz="36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901890" y="4473271"/>
            <a:ext cx="2880000" cy="1800000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901890" y="4478427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977202" y="4491023"/>
            <a:ext cx="2880000" cy="1800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літгурто</a:t>
            </a:r>
            <a:r>
              <a:rPr lang="uk-UA" sz="36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̀</a:t>
            </a:r>
            <a:r>
              <a:rPr lang="uk-UA" sz="3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</a:t>
            </a:r>
            <a:endParaRPr lang="ru-RU" sz="36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8985500" y="4491023"/>
            <a:ext cx="2880000" cy="1800000"/>
          </a:xfrm>
          <a:prstGeom prst="roundRect">
            <a:avLst/>
          </a:prstGeom>
          <a:blipFill>
            <a:blip r:embed="rId10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993798" y="4491023"/>
            <a:ext cx="2880000" cy="180000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80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9289"/>
            <a:ext cx="12925681" cy="1325563"/>
          </a:xfrm>
        </p:spPr>
        <p:txBody>
          <a:bodyPr/>
          <a:lstStyle/>
          <a:p>
            <a:r>
              <a:rPr lang="uk-UA" dirty="0" smtClean="0"/>
              <a:t>   </a:t>
            </a:r>
            <a:r>
              <a:rPr lang="uk-UA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Зарубайте на носі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– </a:t>
            </a:r>
            <a:r>
              <a:rPr lang="uk-UA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запам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’</a:t>
            </a:r>
            <a:r>
              <a:rPr lang="uk-UA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ятайте</a:t>
            </a:r>
            <a:r>
              <a:rPr lang="uk-UA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543" y="3166227"/>
            <a:ext cx="6694404" cy="36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38" y="1874669"/>
            <a:ext cx="4541433" cy="341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3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483" y="157991"/>
            <a:ext cx="5217458" cy="56253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633881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Вбити двох зайців </a:t>
            </a: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</a:p>
          <a:p>
            <a:pPr algn="ctr"/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одночасно виконати дві справи.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4007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дерти носа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07" y="129589"/>
            <a:ext cx="3590549" cy="279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8232" y="352926"/>
            <a:ext cx="3814700" cy="255651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118749" y="5993882"/>
            <a:ext cx="6179091" cy="10913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/>
              <a:t>   </a:t>
            </a:r>
            <a:r>
              <a:rPr lang="uk-UA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крутити носом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0" y="2909444"/>
            <a:ext cx="6179091" cy="10913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/>
              <a:t>   </a:t>
            </a:r>
            <a:r>
              <a:rPr lang="uk-UA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клювати носом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230917" y="2919755"/>
            <a:ext cx="6179091" cy="109136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/>
              <a:t>   </a:t>
            </a:r>
            <a:r>
              <a:rPr lang="uk-UA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задирати носа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516" y="3465437"/>
            <a:ext cx="1977084" cy="253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5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224553"/>
            <a:ext cx="12192000" cy="1099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Погнався за двома зайцями </a:t>
            </a: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взявся за дві роботи, але жодної не виконав.</a:t>
            </a:r>
            <a:endParaRPr lang="ru-RU" sz="3200" b="1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042" y="630612"/>
            <a:ext cx="6524064" cy="401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8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561" y="165489"/>
            <a:ext cx="6225393" cy="57178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65572" y="5489993"/>
            <a:ext cx="768511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Заяча душа — </a:t>
            </a:r>
            <a:endParaRPr lang="uk-UA" sz="3200" b="1" dirty="0" smtClean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uk-UA" sz="32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боягуза, нерішучу людину.</a:t>
            </a:r>
            <a:endParaRPr lang="ru-RU" sz="3200" b="1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51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483" y="0"/>
            <a:ext cx="7664658" cy="62083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2893" y="5879957"/>
            <a:ext cx="9879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Проїхався зайцем — не оплатив проїзду.</a:t>
            </a:r>
            <a:endParaRPr lang="ru-RU" sz="3200" b="1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39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зультат пошуку зображень за запитом &quot;показать где раки зимуюю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226" y="124172"/>
            <a:ext cx="5578798" cy="510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224553"/>
            <a:ext cx="12192000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Показати де раки зимують—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провчити кого-небудь, завдаючи йому прикрощів, неприємностей.</a:t>
            </a:r>
            <a:endParaRPr lang="ru-RU" sz="3200" b="1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16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138" y="0"/>
            <a:ext cx="4986007" cy="50572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224553"/>
            <a:ext cx="12192000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 рак на горі свисне—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 те, що ніколи не відбудеться.</a:t>
            </a:r>
            <a:endParaRPr lang="ru-RU" sz="3200" b="1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02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D:\mama\школа\фони презентації\голубая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-243408"/>
            <a:ext cx="9144000" cy="7101408"/>
          </a:xfrm>
          <a:prstGeom prst="rect">
            <a:avLst/>
          </a:prstGeom>
          <a:noFill/>
        </p:spPr>
      </p:pic>
      <p:graphicFrame>
        <p:nvGraphicFramePr>
          <p:cNvPr id="80" name="Таблица 79"/>
          <p:cNvGraphicFramePr>
            <a:graphicFrameLocks noGrp="1"/>
          </p:cNvGraphicFramePr>
          <p:nvPr/>
        </p:nvGraphicFramePr>
        <p:xfrm>
          <a:off x="2351583" y="1"/>
          <a:ext cx="8316418" cy="6858001"/>
        </p:xfrm>
        <a:graphic>
          <a:graphicData uri="http://schemas.openxmlformats.org/drawingml/2006/table">
            <a:tbl>
              <a:tblPr/>
              <a:tblGrid>
                <a:gridCol w="784568"/>
                <a:gridCol w="1019937"/>
                <a:gridCol w="1019937"/>
                <a:gridCol w="1019937"/>
                <a:gridCol w="941482"/>
                <a:gridCol w="863025"/>
                <a:gridCol w="863025"/>
                <a:gridCol w="832906"/>
                <a:gridCol w="971601"/>
              </a:tblGrid>
              <a:tr h="1208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03712" y="404665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23592" y="1772816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>
                <a:latin typeface="Times New Roman" pitchFamily="18" charset="0"/>
                <a:cs typeface="Times New Roman" pitchFamily="18" charset="0"/>
              </a:rPr>
              <a:t>ПЛ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79576" y="2780928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>
                <a:latin typeface="Times New Roman" pitchFamily="18" charset="0"/>
                <a:cs typeface="Times New Roman" pitchFamily="18" charset="0"/>
              </a:rPr>
              <a:t>ПР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79576" y="3861048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err="1">
                <a:latin typeface="Times New Roman" pitchFamily="18" charset="0"/>
                <a:cs typeface="Times New Roman" pitchFamily="18" charset="0"/>
              </a:rPr>
              <a:t>ПТ</a:t>
            </a:r>
            <a:endParaRPr lang="uk-UA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79576" y="465313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ПШ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79576" y="6021288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>
                <a:latin typeface="Times New Roman" pitchFamily="18" charset="0"/>
                <a:cs typeface="Times New Roman" pitchFamily="18" charset="0"/>
              </a:rPr>
              <a:t>РВ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99656" y="1844825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ПЛА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439816" y="404665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519936" y="404665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384032" y="332657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176120" y="332657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93968" y="321044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51784" y="1196753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ПЛО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087888" y="1772817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ПЛУ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951984" y="1196753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ПЛЕ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888088" y="1844825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ПЛИ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7896200" y="1196753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ПЛІ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976320" y="332657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9947920" y="260649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760296" y="1844825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ПЛЯ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9587880" y="1340769"/>
            <a:ext cx="1080120" cy="50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ПЛЮ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999656" y="2924945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ПРА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999656" y="4005065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ПТА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999656" y="5157193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ПША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999656" y="6093297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РВА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4007768" y="2348881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ПРО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4079776" y="3501009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ПТО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079776" y="4653137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ПШО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007768" y="5661249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РВО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87888" y="2852937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ПРУ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87888" y="4077073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ПТУ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087888" y="5157193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ПШУ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59896" y="6093297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РВУ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51984" y="2348881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ПРЕ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951984" y="3501009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ПТЕ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023992" y="4581129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ПШЕ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023992" y="5733257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РВЕ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888088" y="2852937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ПРИ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032104" y="4077073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>
                <a:latin typeface="Times New Roman" pitchFamily="18" charset="0"/>
                <a:cs typeface="Times New Roman" pitchFamily="18" charset="0"/>
              </a:rPr>
              <a:t>ПТИ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960096" y="5157193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ПШИ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60096" y="6093297"/>
            <a:ext cx="12961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РВИ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96200" y="2420889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ПРІ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968208" y="3501009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ПТІ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96200" y="4725145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ПШІ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896200" y="5733257"/>
            <a:ext cx="1043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РВІ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760296" y="2924945"/>
            <a:ext cx="97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ПРЯ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760296" y="4077073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ПТЯ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9552384" y="2420889"/>
            <a:ext cx="11156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ПРЮ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624392" y="3429000"/>
            <a:ext cx="1296144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>
                <a:latin typeface="Times New Roman" pitchFamily="18" charset="0"/>
                <a:cs typeface="Times New Roman" pitchFamily="18" charset="0"/>
              </a:rPr>
              <a:t>ПТЮ</a:t>
            </a:r>
          </a:p>
        </p:txBody>
      </p:sp>
    </p:spTree>
    <p:extLst>
      <p:ext uri="{BB962C8B-B14F-4D97-AF65-F5344CB8AC3E}">
        <p14:creationId xmlns:p14="http://schemas.microsoft.com/office/powerpoint/2010/main" val="428381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529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F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91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419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7A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039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F53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allAtOnce"/>
      <p:bldP spid="8" grpId="0"/>
      <p:bldP spid="8" grpId="1"/>
      <p:bldP spid="9" grpId="0"/>
      <p:bldP spid="9" grpId="1"/>
      <p:bldP spid="10" grpId="0"/>
      <p:bldP spid="10" grpId="1"/>
      <p:bldP spid="36" grpId="0"/>
      <p:bldP spid="36" grpId="1"/>
      <p:bldP spid="36" grpId="2"/>
      <p:bldP spid="36" grpId="3"/>
      <p:bldP spid="64" grpId="0"/>
      <p:bldP spid="64" grpId="1"/>
      <p:bldP spid="64" grpId="2"/>
      <p:bldP spid="64" grpId="3"/>
      <p:bldP spid="71" grpId="0"/>
      <p:bldP spid="71" grpId="1"/>
      <p:bldP spid="71" grpId="2"/>
      <p:bldP spid="71" grpId="3"/>
      <p:bldP spid="89" grpId="0"/>
      <p:bldP spid="89" grpId="1"/>
      <p:bldP spid="89" grpId="2"/>
      <p:bldP spid="89" grpId="3"/>
      <p:bldP spid="96" grpId="0"/>
      <p:bldP spid="96" grpId="1"/>
      <p:bldP spid="96" grpId="2"/>
      <p:bldP spid="96" grpId="3"/>
      <p:bldP spid="103" grpId="0"/>
      <p:bldP spid="103" grpId="1"/>
      <p:bldP spid="103" grpId="2"/>
      <p:bldP spid="103" grpId="3"/>
      <p:bldP spid="86" grpId="0"/>
      <p:bldP spid="86" grpId="1"/>
      <p:bldP spid="86" grpId="2"/>
      <p:bldP spid="86" grpId="3"/>
      <p:bldP spid="87" grpId="0"/>
      <p:bldP spid="87" grpId="1"/>
      <p:bldP spid="87" grpId="2"/>
      <p:bldP spid="87" grpId="3"/>
      <p:bldP spid="118" grpId="0"/>
      <p:bldP spid="118" grpId="1"/>
      <p:bldP spid="118" grpId="2"/>
      <p:bldP spid="118" grpId="3"/>
      <p:bldP spid="119" grpId="0"/>
      <p:bldP spid="119" grpId="1"/>
      <p:bldP spid="119" grpId="2"/>
      <p:bldP spid="119" grpId="3"/>
      <p:bldP spid="120" grpId="0"/>
      <p:bldP spid="120" grpId="1"/>
      <p:bldP spid="120" grpId="2"/>
      <p:bldP spid="120" grpId="3"/>
      <p:bldP spid="121" grpId="0"/>
      <p:bldP spid="121" grpId="1"/>
      <p:bldP spid="121" grpId="2"/>
      <p:bldP spid="121" grpId="3"/>
      <p:bldP spid="122" grpId="0"/>
      <p:bldP spid="122" grpId="1"/>
      <p:bldP spid="122" grpId="2"/>
      <p:bldP spid="122" grpId="3"/>
      <p:bldP spid="123" grpId="0"/>
      <p:bldP spid="123" grpId="1"/>
      <p:bldP spid="123" grpId="2"/>
      <p:bldP spid="123" grpId="3"/>
      <p:bldP spid="124" grpId="0"/>
      <p:bldP spid="124" grpId="1"/>
      <p:bldP spid="124" grpId="2"/>
      <p:bldP spid="124" grpId="3"/>
      <p:bldP spid="125" grpId="0"/>
      <p:bldP spid="125" grpId="1"/>
      <p:bldP spid="125" grpId="2"/>
      <p:bldP spid="125" grpId="3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5" grpId="0"/>
      <p:bldP spid="45" grpId="1"/>
      <p:bldP spid="45" grpId="2"/>
      <p:bldP spid="45" grpId="3"/>
      <p:bldP spid="46" grpId="0"/>
      <p:bldP spid="46" grpId="1"/>
      <p:bldP spid="46" grpId="2"/>
      <p:bldP spid="46" grpId="3"/>
      <p:bldP spid="47" grpId="0"/>
      <p:bldP spid="47" grpId="1"/>
      <p:bldP spid="47" grpId="2"/>
      <p:bldP spid="47" grpId="3"/>
      <p:bldP spid="48" grpId="0"/>
      <p:bldP spid="48" grpId="1"/>
      <p:bldP spid="48" grpId="2"/>
      <p:bldP spid="48" grpId="3"/>
      <p:bldP spid="49" grpId="0"/>
      <p:bldP spid="49" grpId="1"/>
      <p:bldP spid="49" grpId="2"/>
      <p:bldP spid="49" grpId="3"/>
      <p:bldP spid="50" grpId="0"/>
      <p:bldP spid="50" grpId="1"/>
      <p:bldP spid="50" grpId="2"/>
      <p:bldP spid="50" grpId="3"/>
      <p:bldP spid="51" grpId="0"/>
      <p:bldP spid="51" grpId="1"/>
      <p:bldP spid="51" grpId="2"/>
      <p:bldP spid="51" grpId="3"/>
      <p:bldP spid="52" grpId="0"/>
      <p:bldP spid="52" grpId="1"/>
      <p:bldP spid="52" grpId="2"/>
      <p:bldP spid="52" grpId="3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6" grpId="3"/>
      <p:bldP spid="57" grpId="0"/>
      <p:bldP spid="57" grpId="1"/>
      <p:bldP spid="57" grpId="2"/>
      <p:bldP spid="57" grpId="3"/>
      <p:bldP spid="58" grpId="0"/>
      <p:bldP spid="58" grpId="1"/>
      <p:bldP spid="58" grpId="2"/>
      <p:bldP spid="58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alt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uk-UA" altLang="ru-RU" dirty="0" smtClean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120396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9525000" y="0"/>
            <a:ext cx="990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6600" b="1">
                <a:solidFill>
                  <a:schemeClr val="accent2"/>
                </a:solidFill>
              </a:rPr>
              <a:t>Р</a:t>
            </a:r>
            <a:endParaRPr lang="ru-RU" altLang="ru-RU" sz="6600" b="1">
              <a:solidFill>
                <a:schemeClr val="accent2"/>
              </a:solidFill>
            </a:endParaRPr>
          </a:p>
        </p:txBody>
      </p:sp>
      <p:sp>
        <p:nvSpPr>
          <p:cNvPr id="13318" name="Text Box 10"/>
          <p:cNvSpPr txBox="1">
            <a:spLocks noChangeArrowheads="1"/>
          </p:cNvSpPr>
          <p:nvPr/>
        </p:nvSpPr>
        <p:spPr bwMode="auto">
          <a:xfrm>
            <a:off x="1828800" y="1524001"/>
            <a:ext cx="617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uk-UA" altLang="ru-RU"/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altLang="ru-RU"/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1905000" y="4495800"/>
            <a:ext cx="8382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 u="sng" dirty="0" err="1">
                <a:solidFill>
                  <a:srgbClr val="0000CC"/>
                </a:solidFill>
              </a:rPr>
              <a:t>ри</a:t>
            </a:r>
            <a:r>
              <a:rPr lang="ru-RU" altLang="ru-RU" sz="5400" b="1" u="sng" dirty="0">
                <a:solidFill>
                  <a:srgbClr val="0000CC"/>
                </a:solidFill>
              </a:rPr>
              <a:t> - </a:t>
            </a:r>
            <a:r>
              <a:rPr lang="ru-RU" altLang="ru-RU" sz="5400" b="1" u="sng" dirty="0" err="1">
                <a:solidFill>
                  <a:srgbClr val="0000CC"/>
                </a:solidFill>
              </a:rPr>
              <a:t>ри</a:t>
            </a:r>
            <a:r>
              <a:rPr lang="ru-RU" altLang="ru-RU" sz="5400" b="1" u="sng" dirty="0">
                <a:solidFill>
                  <a:srgbClr val="0000CC"/>
                </a:solidFill>
              </a:rPr>
              <a:t> - </a:t>
            </a:r>
            <a:r>
              <a:rPr lang="ru-RU" altLang="ru-RU" sz="5400" b="1" u="sng" dirty="0" err="1">
                <a:solidFill>
                  <a:srgbClr val="0000CC"/>
                </a:solidFill>
              </a:rPr>
              <a:t>ри</a:t>
            </a:r>
            <a:r>
              <a:rPr lang="ru-RU" altLang="ru-RU" sz="5400" b="1" u="sng" dirty="0">
                <a:solidFill>
                  <a:srgbClr val="0000CC"/>
                </a:solidFill>
              </a:rPr>
              <a:t> – звуки говори</a:t>
            </a:r>
            <a:endParaRPr lang="uk-UA" altLang="ru-RU" sz="5400" dirty="0">
              <a:solidFill>
                <a:srgbClr val="0000CC"/>
              </a:solidFill>
            </a:endParaRPr>
          </a:p>
        </p:txBody>
      </p:sp>
      <p:pic>
        <p:nvPicPr>
          <p:cNvPr id="13325" name="Picture 13" descr="/Files/images/логопед images.jpg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762000"/>
            <a:ext cx="5715000" cy="36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9" name="Picture 17" descr="images_13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2514600" cy="171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59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250</Words>
  <Application>Microsoft Office PowerPoint</Application>
  <PresentationFormat>Широкоэкранный</PresentationFormat>
  <Paragraphs>109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Arial Black</vt:lpstr>
      <vt:lpstr>Batang</vt:lpstr>
      <vt:lpstr>Calibri</vt:lpstr>
      <vt:lpstr>Calibri Light</vt:lpstr>
      <vt:lpstr>FrankRuehl</vt:lpstr>
      <vt:lpstr>Georgia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Дмитро  Білоус ( 24 квітня 1920   – 12 жовтня 2004 ) </vt:lpstr>
      <vt:lpstr>Презентация PowerPoint</vt:lpstr>
      <vt:lpstr>Презентация PowerPoint</vt:lpstr>
      <vt:lpstr>Презентация PowerPoint</vt:lpstr>
      <vt:lpstr>Презентация PowerPoint</vt:lpstr>
      <vt:lpstr>   Зарубайте на носі –  запам’ятайте.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31</cp:revision>
  <dcterms:created xsi:type="dcterms:W3CDTF">2018-02-22T16:59:13Z</dcterms:created>
  <dcterms:modified xsi:type="dcterms:W3CDTF">2018-02-26T12:32:49Z</dcterms:modified>
</cp:coreProperties>
</file>