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72" r:id="rId4"/>
    <p:sldId id="271" r:id="rId5"/>
    <p:sldId id="270" r:id="rId6"/>
    <p:sldId id="261" r:id="rId7"/>
    <p:sldId id="260" r:id="rId8"/>
    <p:sldId id="259" r:id="rId9"/>
    <p:sldId id="268" r:id="rId10"/>
    <p:sldId id="269" r:id="rId11"/>
    <p:sldId id="267" r:id="rId12"/>
    <p:sldId id="265" r:id="rId13"/>
    <p:sldId id="279" r:id="rId14"/>
    <p:sldId id="264" r:id="rId15"/>
    <p:sldId id="274" r:id="rId16"/>
    <p:sldId id="258" r:id="rId17"/>
    <p:sldId id="281" r:id="rId18"/>
    <p:sldId id="280" r:id="rId19"/>
    <p:sldId id="282" r:id="rId20"/>
    <p:sldId id="263" r:id="rId21"/>
    <p:sldId id="283" r:id="rId22"/>
    <p:sldId id="275" r:id="rId23"/>
    <p:sldId id="262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2832" autoAdjust="0"/>
  </p:normalViewPr>
  <p:slideViewPr>
    <p:cSldViewPr>
      <p:cViewPr>
        <p:scale>
          <a:sx n="70" d="100"/>
          <a:sy n="70" d="100"/>
        </p:scale>
        <p:origin x="-133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974DD-9D5A-4472-8C41-FBE92D62D0E6}" type="datetimeFigureOut">
              <a:rPr lang="ru-RU" smtClean="0"/>
              <a:pPr/>
              <a:t>12.02.2018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39A4-BBB4-4E9D-83F5-97185FC21D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gif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gif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0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Спеціалізована школа № 24 ім. О.Білаша</a:t>
            </a:r>
          </a:p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поглибленим вивченням іноземних мов</a:t>
            </a:r>
          </a:p>
          <a:p>
            <a:pPr algn="ctr"/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Шевченківського району міста Києва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1844824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досвіду роботи</a:t>
            </a: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Вчителя початкових класів</a:t>
            </a:r>
          </a:p>
          <a:p>
            <a:pPr algn="ctr"/>
            <a:r>
              <a:rPr lang="uk-UA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Пелешук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Лариси Миколаївни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7" name="Picture 1" descr="H:\Атестація\Фото 2017\DSC_3106.jpg"/>
          <p:cNvPicPr>
            <a:picLocks noChangeAspect="1" noChangeArrowheads="1"/>
          </p:cNvPicPr>
          <p:nvPr/>
        </p:nvPicPr>
        <p:blipFill>
          <a:blip r:embed="rId3" cstate="print"/>
          <a:srcRect l="17006" t="-2016" r="27440"/>
          <a:stretch>
            <a:fillRect/>
          </a:stretch>
        </p:blipFill>
        <p:spPr bwMode="auto">
          <a:xfrm>
            <a:off x="400130" y="1268760"/>
            <a:ext cx="4504348" cy="465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92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0"/>
            <a:ext cx="7848872" cy="23391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Моє 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педагогічне кредо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  <a:endParaRPr lang="uk-UA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Індивідуальний підхід у навчанні з урахуванням психофізичного розвитку кожного учня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F:\Атестація\Фото 2017\IMG_96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3334"/>
            <a:ext cx="338437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4"/>
          <a:stretch/>
        </p:blipFill>
        <p:spPr bwMode="auto">
          <a:xfrm>
            <a:off x="4211961" y="2133334"/>
            <a:ext cx="4127556" cy="26035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085184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Основна мета</a:t>
            </a:r>
            <a:r>
              <a:rPr lang="uk-UA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Створення умов для  творчого, інтелектуального, духовного розвитку особистості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учня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188640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Досвідом своєї роботи ділилася</a:t>
            </a:r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124744"/>
            <a:ext cx="7272808" cy="43704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Виступи на педрадах</a:t>
            </a:r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uk-UA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«Інформаційно-комунікативні технології та методи креативної педагогіки – запорука успішного впровадження нових державних стандартів освіти в початкових класах»;</a:t>
            </a: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«Закон України «Про освіту». Зміни та реформи в початковій школі»;</a:t>
            </a:r>
          </a:p>
          <a:p>
            <a:pPr>
              <a:buFont typeface="Wingdings" pitchFamily="2" charset="2"/>
              <a:buChar char="Ø"/>
            </a:pPr>
            <a:endParaRPr lang="uk-UA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брала активну участь </a:t>
            </a:r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роботі шкільного методичного об’єднання;</a:t>
            </a:r>
            <a:endParaRPr lang="uk-UA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виступала на </a:t>
            </a:r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міському семінарі вчителів початкової школи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була </a:t>
            </a:r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інструктором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 ЗНО ;</a:t>
            </a:r>
          </a:p>
          <a:p>
            <a:pPr>
              <a:buFont typeface="Wingdings" pitchFamily="2" charset="2"/>
              <a:buChar char="Ø"/>
            </a:pPr>
            <a:r>
              <a:rPr lang="uk-UA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членом журі </a:t>
            </a:r>
            <a:r>
              <a:rPr lang="uk-UA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районних олімпіад з української мови.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40627">
            <a:off x="6839744" y="4149080"/>
            <a:ext cx="2304256" cy="2178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Відкритий урок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F:\Атестація\Фото 2017\IMG_95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15225"/>
            <a:ext cx="273630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:\Атестація\Фото 2017\IMG_9539.JPG"/>
          <p:cNvPicPr/>
          <p:nvPr/>
        </p:nvPicPr>
        <p:blipFill>
          <a:blip r:embed="rId4" cstate="print"/>
          <a:srcRect l="10332" t="13770" r="1842"/>
          <a:stretch>
            <a:fillRect/>
          </a:stretch>
        </p:blipFill>
        <p:spPr bwMode="auto">
          <a:xfrm>
            <a:off x="2051720" y="2307289"/>
            <a:ext cx="3960440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Атестація\Фото 2017\IMG_953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3789040"/>
            <a:ext cx="385242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563888" y="260648"/>
            <a:ext cx="55801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 «</a:t>
            </a:r>
            <a:r>
              <a:rPr lang="uk-UA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Лисика-сестричка</a:t>
            </a:r>
            <a:r>
              <a:rPr lang="uk-UA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 Вчинок героя казки. Що таке повтор?</a:t>
            </a:r>
            <a:endParaRPr lang="ru-RU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8"/>
            <a:ext cx="60486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Відкритий урок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F:\Атестація\Фото 2017\IMG_95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17306"/>
            <a:ext cx="3168352" cy="2397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Атестація\Фото 2017\IMG_954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152564"/>
            <a:ext cx="3456384" cy="2372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563888" y="260648"/>
            <a:ext cx="558011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 «</a:t>
            </a:r>
            <a:r>
              <a:rPr lang="uk-UA" sz="32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Лисика-сестричка</a:t>
            </a:r>
            <a:r>
              <a:rPr lang="uk-UA" sz="32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 Вчинок героя казки. Що таке повтор?</a:t>
            </a:r>
            <a:endParaRPr lang="ru-RU" sz="32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F:\Атестація\Фото 2017\IMG_95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187" y="4152563"/>
            <a:ext cx="3121036" cy="2340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Атестація\Фото 2017\IMG_95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376" y="1354569"/>
            <a:ext cx="2970911" cy="22283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F:\Атестація\Фото 2017\IMG_952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4" t="3742" r="13601" b="26277"/>
          <a:stretch/>
        </p:blipFill>
        <p:spPr bwMode="auto">
          <a:xfrm>
            <a:off x="2995313" y="1988840"/>
            <a:ext cx="3153373" cy="2322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5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067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0"/>
            <a:ext cx="835292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Самоосвіта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816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F:\Атестація\Фото 2017\DSC_3152.jpg"/>
          <p:cNvPicPr/>
          <p:nvPr/>
        </p:nvPicPr>
        <p:blipFill rotWithShape="1">
          <a:blip r:embed="rId3" cstate="print"/>
          <a:srcRect l="25285"/>
          <a:stretch/>
        </p:blipFill>
        <p:spPr bwMode="auto">
          <a:xfrm>
            <a:off x="104962" y="511813"/>
            <a:ext cx="338946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Атестація\Фото 2017\DSC_315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888672"/>
            <a:ext cx="4620213" cy="2981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F:\Атестація\Фото 2017\DSC_32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4153" y="2825573"/>
            <a:ext cx="352839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Атестація\Фото 2017\DSC_3210.jpg"/>
          <p:cNvPicPr/>
          <p:nvPr/>
        </p:nvPicPr>
        <p:blipFill>
          <a:blip r:embed="rId6" cstate="print"/>
          <a:srcRect l="17068" r="21773"/>
          <a:stretch>
            <a:fillRect/>
          </a:stretch>
        </p:blipFill>
        <p:spPr bwMode="auto">
          <a:xfrm>
            <a:off x="251520" y="4085713"/>
            <a:ext cx="266429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:\Атестація\Фото 2017\DSC_3156.jpg"/>
          <p:cNvPicPr/>
          <p:nvPr/>
        </p:nvPicPr>
        <p:blipFill>
          <a:blip r:embed="rId7" cstate="print"/>
          <a:srcRect l="9503" b="4251"/>
          <a:stretch>
            <a:fillRect/>
          </a:stretch>
        </p:blipFill>
        <p:spPr bwMode="auto">
          <a:xfrm>
            <a:off x="2785841" y="4581128"/>
            <a:ext cx="280831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87147"/>
            <a:ext cx="14859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Результат пошуку зображень за запитом &quot;Уроки праці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59" cy="6858000"/>
          </a:xfrm>
          <a:prstGeom prst="rect">
            <a:avLst/>
          </a:prstGeom>
          <a:noFill/>
        </p:spPr>
      </p:pic>
      <p:pic>
        <p:nvPicPr>
          <p:cNvPr id="16389" name="Picture 5" descr="H:\Атестація\Фото 2017\IMG_9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3420888" cy="2565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:\Атестація\Фото 2017\IMG_93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05064"/>
            <a:ext cx="3559212" cy="266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H:\Атестація\Фото 2017\IMG_93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2492896"/>
            <a:ext cx="4080461" cy="3060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:\Атестація\Фото 2017\IMG_939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28" y="1340768"/>
            <a:ext cx="3511106" cy="2633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7" descr="H:\Атестація\Фото 2017\IMG_938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2564904"/>
            <a:ext cx="3096344" cy="2322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H:\Атестація\Фото 2017\IMG_93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64864" y="4653136"/>
            <a:ext cx="2939583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79513" y="0"/>
            <a:ext cx="4032448" cy="132343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Творча робота на уроках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15616" y="6237313"/>
            <a:ext cx="599753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Готуємо проекти до уроків</a:t>
            </a:r>
            <a:endParaRPr lang="ru-RU" sz="36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4628006" cy="2603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 descr="H:\Атестація\Фото 2017\IMG_9653.JPG"/>
          <p:cNvPicPr>
            <a:picLocks noChangeAspect="1" noChangeArrowheads="1"/>
          </p:cNvPicPr>
          <p:nvPr/>
        </p:nvPicPr>
        <p:blipFill>
          <a:blip r:embed="rId4" cstate="print"/>
          <a:srcRect t="5333" r="14894"/>
          <a:stretch>
            <a:fillRect/>
          </a:stretch>
        </p:blipFill>
        <p:spPr bwMode="auto">
          <a:xfrm>
            <a:off x="251520" y="188640"/>
            <a:ext cx="2880320" cy="2403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H:\Атестація\Фото 2017\IMG_96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692696"/>
            <a:ext cx="2400074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176464" cy="3132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:\Атестація\Фото 2017\IMG_93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204864"/>
            <a:ext cx="2376264" cy="178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:\Атестація\Фото 2017\IMG_9374.JPG"/>
          <p:cNvPicPr>
            <a:picLocks noChangeAspect="1" noChangeArrowheads="1"/>
          </p:cNvPicPr>
          <p:nvPr/>
        </p:nvPicPr>
        <p:blipFill>
          <a:blip r:embed="rId8" cstate="print"/>
          <a:srcRect l="10811" t="5148" r="8108" b="4769"/>
          <a:stretch>
            <a:fillRect/>
          </a:stretch>
        </p:blipFill>
        <p:spPr bwMode="auto">
          <a:xfrm>
            <a:off x="5580112" y="3284984"/>
            <a:ext cx="302433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7301" y="277939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Творча робота на уроках: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3" descr="H:\Атестація\Фото 2017\IMG_9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05" y="784104"/>
            <a:ext cx="3707904" cy="2781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H:\Атестація\Фото 2017\IMG_9454.JPG"/>
          <p:cNvPicPr>
            <a:picLocks noChangeAspect="1" noChangeArrowheads="1"/>
          </p:cNvPicPr>
          <p:nvPr/>
        </p:nvPicPr>
        <p:blipFill>
          <a:blip r:embed="rId4" cstate="print"/>
          <a:srcRect l="9021" t="-2405" r="11596" b="23028"/>
          <a:stretch>
            <a:fillRect/>
          </a:stretch>
        </p:blipFill>
        <p:spPr bwMode="auto">
          <a:xfrm>
            <a:off x="5333117" y="224397"/>
            <a:ext cx="3810881" cy="28581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7" descr="H:\Атестація\Фото 2017\IMG_94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643" y="3789040"/>
            <a:ext cx="3711403" cy="2783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 descr="H:\Атестація\Фото 2017\IMG_94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3831" y="3414712"/>
            <a:ext cx="4050875" cy="30384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H:\Атестація\Фото 2017\IMG_943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54324" y="2057168"/>
            <a:ext cx="3835351" cy="2876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917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28" y="-18753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7301" y="277939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Творча робота на уроках: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4" name="Рисунок 13" descr="F:\Атестація\Фото 2017\IMG_94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1924"/>
            <a:ext cx="3456384" cy="2551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F:\Атестація\Фото 2017\IMG_945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21052"/>
            <a:ext cx="3933315" cy="2771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Администратор\Desktop\Фото школа 172\IMG_906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" y="3068960"/>
            <a:ext cx="4018916" cy="27363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6"/>
          <a:stretch>
            <a:fillRect/>
          </a:stretch>
        </p:blipFill>
        <p:spPr>
          <a:xfrm rot="16200000">
            <a:off x="3946719" y="139097"/>
            <a:ext cx="2369494" cy="36432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F:\Атестація\Фото 2017\IMG_962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078" y="4869160"/>
            <a:ext cx="1900573" cy="1639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F:\Атестація\Фото 2017\IMG_962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5986">
            <a:off x="6573012" y="28605"/>
            <a:ext cx="2517928" cy="19446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01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347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87301" y="277939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Творча робота на уроках: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" name="Рисунок 19" descr="C:\Users\Администратор\Desktop\Фото телефон школа 24\100ANDRO\DSC_263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37" y="570105"/>
            <a:ext cx="2732624" cy="22108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F:\Атестація\Фото 2017\IMG_935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593" y="3058977"/>
            <a:ext cx="3040701" cy="26948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F:\Атестація\Фото 2017\IMG_935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166" y="4406418"/>
            <a:ext cx="3224119" cy="236021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F:\Атестація\Фото 2017\IMG_935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215" y="3717032"/>
            <a:ext cx="2880320" cy="2448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F:\Атестація\Фото 2017\IMG_935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114111"/>
            <a:ext cx="3205479" cy="2602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F:\Атестація\Фото 2017\IMG_93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8958" y="2420888"/>
            <a:ext cx="3027178" cy="2239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 descr="F:\Атестація\Фото 2017\IMG_9355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06609"/>
            <a:ext cx="2964398" cy="22256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39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764704"/>
            <a:ext cx="7704856" cy="48320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 початкових класів</a:t>
            </a: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Вчитель вищої категорії</a:t>
            </a: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Старший вчитель</a:t>
            </a:r>
          </a:p>
          <a:p>
            <a:endParaRPr lang="uk-UA" sz="2800" b="1" spc="50" dirty="0" smtClean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Освіта  - вища</a:t>
            </a:r>
          </a:p>
          <a:p>
            <a:pPr>
              <a:buFont typeface="Arial" pitchFamily="34" charset="0"/>
              <a:buChar char="•"/>
            </a:pP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Закінчила </a:t>
            </a:r>
            <a:r>
              <a:rPr lang="uk-UA" sz="2800" b="1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Київський державний педагогічний інститут ім</a:t>
            </a: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r>
              <a:rPr lang="uk-UA" sz="2800" b="1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О. </a:t>
            </a: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Горького</a:t>
            </a: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Загальний стаж – 30 років</a:t>
            </a:r>
            <a:endParaRPr lang="en-US" sz="2800" b="1" spc="50" dirty="0" smtClean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Маю </a:t>
            </a:r>
            <a:r>
              <a:rPr lang="uk-UA" sz="2800" b="1" spc="50" dirty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педагогічний стаж </a:t>
            </a: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 26 </a:t>
            </a:r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років </a:t>
            </a:r>
            <a:endParaRPr lang="uk-UA" sz="2800" b="1" spc="50" dirty="0" smtClean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uk-UA" sz="2800" b="1" spc="50" dirty="0" smtClean="0">
                <a:ln w="11430">
                  <a:noFill/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Стаж роботи в СШ № 24 –  2 роки</a:t>
            </a:r>
            <a:endParaRPr lang="ru-RU" sz="2800" b="1" spc="50" dirty="0">
              <a:ln w="11430">
                <a:noFill/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Позакласна робота: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4" descr="H:\Атестація\Фото 2017\IMG_9368.JPG"/>
          <p:cNvPicPr>
            <a:picLocks noChangeAspect="1" noChangeArrowheads="1"/>
          </p:cNvPicPr>
          <p:nvPr/>
        </p:nvPicPr>
        <p:blipFill>
          <a:blip r:embed="rId3" cstate="print"/>
          <a:srcRect t="5212" r="12369"/>
          <a:stretch>
            <a:fillRect/>
          </a:stretch>
        </p:blipFill>
        <p:spPr bwMode="auto">
          <a:xfrm>
            <a:off x="170902" y="806130"/>
            <a:ext cx="3609010" cy="2928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888" y="3734215"/>
            <a:ext cx="3600400" cy="270051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53146"/>
            <a:ext cx="3372675" cy="2529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 descr="Фото Даши Макейчик.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t="10829"/>
          <a:stretch/>
        </p:blipFill>
        <p:spPr bwMode="auto">
          <a:xfrm>
            <a:off x="170902" y="3488174"/>
            <a:ext cx="2240732" cy="2834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Фото Даши Макейчик.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65973"/>
            <a:ext cx="2067818" cy="2757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Фото Даши Макейчик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074" y="1772816"/>
            <a:ext cx="3215095" cy="24113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10" name="Picture 5" descr="H:\Атестація\Фото 2017\IMG_9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00365"/>
            <a:ext cx="2931818" cy="219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H:\Атестація\Фото 2017\IMG_94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2399" y="3944649"/>
            <a:ext cx="2736304" cy="2052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361" y="1080955"/>
            <a:ext cx="4879892" cy="2744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3" t="4286" r="9960" b="9349"/>
          <a:stretch/>
        </p:blipFill>
        <p:spPr bwMode="auto">
          <a:xfrm>
            <a:off x="467544" y="812628"/>
            <a:ext cx="4484572" cy="3390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252" y="3946311"/>
            <a:ext cx="2739147" cy="2054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67544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Позакласна робота: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304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679" y="757520"/>
            <a:ext cx="2520280" cy="2092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8" y="1153528"/>
            <a:ext cx="3400902" cy="2261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F:\Атестація\Фото 2017\DSC_018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999" y="3784554"/>
            <a:ext cx="3472289" cy="2731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711" y="985095"/>
            <a:ext cx="3112133" cy="2397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 descr="F:\Атестація\Фото 2017\IMG_961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3127190"/>
            <a:ext cx="3062173" cy="2241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Администратор\Desktop\Фото школа 172\IMG_8424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48" y="4344596"/>
            <a:ext cx="3034112" cy="2151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67544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Позакласна робота: 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655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з батьками: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 descr="H:\Атестація\Фото 2017\IMG_9462.JPG"/>
          <p:cNvPicPr>
            <a:picLocks noChangeAspect="1" noChangeArrowheads="1"/>
          </p:cNvPicPr>
          <p:nvPr/>
        </p:nvPicPr>
        <p:blipFill>
          <a:blip r:embed="rId3" cstate="print"/>
          <a:srcRect t="14414" r="15423"/>
          <a:stretch>
            <a:fillRect/>
          </a:stretch>
        </p:blipFill>
        <p:spPr bwMode="auto">
          <a:xfrm rot="271816">
            <a:off x="2843808" y="3086826"/>
            <a:ext cx="4968552" cy="3771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H:\Атестація\Фото 2017\IMG_94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9304">
            <a:off x="4309140" y="537491"/>
            <a:ext cx="336010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H:\Атестація\Фото 2017\IMG_94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70473">
            <a:off x="102279" y="1047860"/>
            <a:ext cx="4278234" cy="3208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483768" y="1988840"/>
            <a:ext cx="6192688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УВАГУ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7056784" cy="14157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Моє професійне зростання</a:t>
            </a:r>
          </a:p>
          <a:p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15809" t="6749" r="17124" b="12264"/>
          <a:stretch>
            <a:fillRect/>
          </a:stretch>
        </p:blipFill>
        <p:spPr bwMode="auto">
          <a:xfrm>
            <a:off x="223732" y="4319156"/>
            <a:ext cx="3321408" cy="2256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C:\Users\Администратор\AppData\Local\Microsoft\Windows\Temporary Internet Files\Content.Word\IMG_20180204_13531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9" t="20861" r="23834" b="6282"/>
          <a:stretch/>
        </p:blipFill>
        <p:spPr bwMode="auto">
          <a:xfrm>
            <a:off x="179512" y="707886"/>
            <a:ext cx="3409849" cy="2121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C:\Users\Администратор\AppData\Local\Microsoft\Windows\Temporary Internet Files\Content.Word\IMG_20180204_13542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8" t="11970" r="21056" b="13922"/>
          <a:stretch/>
        </p:blipFill>
        <p:spPr bwMode="auto">
          <a:xfrm rot="10800000">
            <a:off x="2123728" y="2037895"/>
            <a:ext cx="3856333" cy="2191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Users\Администратор\AppData\Local\Microsoft\Windows\Temporary Internet Files\Content.Word\IMG_20180204_140616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4" t="10147" r="18802" b="10530"/>
          <a:stretch/>
        </p:blipFill>
        <p:spPr bwMode="auto">
          <a:xfrm>
            <a:off x="4778663" y="3585977"/>
            <a:ext cx="3451724" cy="2368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Картинки по запросу анимация пирамид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64035"/>
            <a:ext cx="2238340" cy="192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02" y="332656"/>
            <a:ext cx="275833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Нагороди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20" name="Рисунок 19" descr="F:\Атестація\Фото 2017\IMG_96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" t="9448" r="5042" b="6204"/>
          <a:stretch/>
        </p:blipFill>
        <p:spPr bwMode="auto">
          <a:xfrm rot="5400000">
            <a:off x="2898746" y="793386"/>
            <a:ext cx="3187890" cy="2470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H:\Атестація\Фото 2017\IMG_9620.JPG"/>
          <p:cNvPicPr/>
          <p:nvPr/>
        </p:nvPicPr>
        <p:blipFill>
          <a:blip r:embed="rId4" cstate="print"/>
          <a:srcRect l="4702" t="2010" r="6717" b="7629"/>
          <a:stretch>
            <a:fillRect/>
          </a:stretch>
        </p:blipFill>
        <p:spPr bwMode="auto">
          <a:xfrm rot="6539843">
            <a:off x="4187352" y="1203359"/>
            <a:ext cx="3038106" cy="2084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H:\Атестація\Фото 2017\IMG_9621.JPG"/>
          <p:cNvPicPr/>
          <p:nvPr/>
        </p:nvPicPr>
        <p:blipFill>
          <a:blip r:embed="rId5" cstate="print"/>
          <a:srcRect l="8242" t="5581" b="13306"/>
          <a:stretch>
            <a:fillRect/>
          </a:stretch>
        </p:blipFill>
        <p:spPr bwMode="auto">
          <a:xfrm rot="4059033">
            <a:off x="1405752" y="1248281"/>
            <a:ext cx="3013138" cy="1985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H:\Атестація\Фото 2017\IMG_962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418869">
            <a:off x="5320169" y="1790542"/>
            <a:ext cx="2839477" cy="21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H:\Атестація\Фото 2017\IMG_9622.JPG"/>
          <p:cNvPicPr/>
          <p:nvPr/>
        </p:nvPicPr>
        <p:blipFill>
          <a:blip r:embed="rId7" cstate="print"/>
          <a:srcRect l="2491" t="4960" r="368" b="8650"/>
          <a:stretch>
            <a:fillRect/>
          </a:stretch>
        </p:blipFill>
        <p:spPr bwMode="auto">
          <a:xfrm rot="2763626">
            <a:off x="721371" y="1919051"/>
            <a:ext cx="2808312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F:\Атестація\Фото 2017\IMG_9618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9" b="5100"/>
          <a:stretch/>
        </p:blipFill>
        <p:spPr bwMode="auto">
          <a:xfrm rot="8885347">
            <a:off x="6067143" y="2607320"/>
            <a:ext cx="2784823" cy="2080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 descr="H:\Атестація\Фото 2017\IMG_9617.JPG"/>
          <p:cNvPicPr/>
          <p:nvPr/>
        </p:nvPicPr>
        <p:blipFill>
          <a:blip r:embed="rId9" cstate="print"/>
          <a:srcRect l="6693" t="8623" r="9365" b="6511"/>
          <a:stretch>
            <a:fillRect/>
          </a:stretch>
        </p:blipFill>
        <p:spPr bwMode="auto">
          <a:xfrm rot="2100628">
            <a:off x="-26145" y="2746956"/>
            <a:ext cx="2733633" cy="1882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 descr="H:\Атестація\Фото 2017\IMG_9664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8493" y="2592258"/>
            <a:ext cx="3435580" cy="2110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8" descr="Похожее изображение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529" y="3861048"/>
            <a:ext cx="1471595" cy="247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Картинки по запросу анимация кубок"/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649" y="3903557"/>
            <a:ext cx="1124905" cy="226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Картинки по запросу анимация кубок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86" y="3965492"/>
            <a:ext cx="1115628" cy="2383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0"/>
            <a:ext cx="7776864" cy="36009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Проблема над якою працює школа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endParaRPr lang="ru-RU" sz="3200" b="1" i="1" dirty="0" smtClean="0"/>
          </a:p>
          <a:p>
            <a:pPr algn="ctr"/>
            <a:endParaRPr lang="ru-RU" sz="2400" b="1" i="1" dirty="0"/>
          </a:p>
          <a:p>
            <a:pPr algn="ctr"/>
            <a:r>
              <a:rPr lang="ru-RU" sz="2400" b="1" i="1" dirty="0" smtClean="0"/>
              <a:t>“</a:t>
            </a:r>
            <a:r>
              <a:rPr lang="ru-RU" sz="2400" b="1" i="1" dirty="0" err="1"/>
              <a:t>Розвиток</a:t>
            </a:r>
            <a:r>
              <a:rPr lang="ru-RU" sz="2400" b="1" i="1" dirty="0"/>
              <a:t> </a:t>
            </a:r>
            <a:r>
              <a:rPr lang="ru-RU" sz="2400" b="1" i="1" dirty="0" err="1"/>
              <a:t>життєвої</a:t>
            </a:r>
            <a:r>
              <a:rPr lang="ru-RU" sz="2400" b="1" i="1" dirty="0"/>
              <a:t> </a:t>
            </a:r>
            <a:r>
              <a:rPr lang="ru-RU" sz="2400" b="1" i="1" dirty="0" err="1"/>
              <a:t>компетентності</a:t>
            </a:r>
            <a:r>
              <a:rPr lang="ru-RU" sz="2400" b="1" i="1" dirty="0"/>
              <a:t> та </a:t>
            </a:r>
            <a:r>
              <a:rPr lang="ru-RU" sz="2400" b="1" i="1" dirty="0" err="1"/>
              <a:t>успіху</a:t>
            </a:r>
            <a:r>
              <a:rPr lang="ru-RU" sz="2400" b="1" i="1" dirty="0"/>
              <a:t> </a:t>
            </a:r>
            <a:r>
              <a:rPr lang="ru-RU" sz="2400" b="1" i="1" dirty="0" err="1"/>
              <a:t>учнів</a:t>
            </a:r>
            <a:r>
              <a:rPr lang="ru-RU" sz="2400" b="1" i="1" dirty="0"/>
              <a:t> у </a:t>
            </a:r>
            <a:r>
              <a:rPr lang="ru-RU" sz="2400" b="1" i="1" dirty="0" err="1"/>
              <a:t>динамічній</a:t>
            </a:r>
            <a:r>
              <a:rPr lang="ru-RU" sz="2400" b="1" i="1" dirty="0"/>
              <a:t> </a:t>
            </a:r>
            <a:r>
              <a:rPr lang="ru-RU" sz="2400" b="1" i="1" dirty="0" err="1"/>
              <a:t>школі</a:t>
            </a:r>
            <a:r>
              <a:rPr lang="ru-RU" sz="2400" b="1" i="1" dirty="0"/>
              <a:t> в </a:t>
            </a:r>
            <a:r>
              <a:rPr lang="ru-RU" sz="2400" b="1" i="1" dirty="0" err="1"/>
              <a:t>світлі</a:t>
            </a:r>
            <a:r>
              <a:rPr lang="ru-RU" sz="2400" b="1" i="1" dirty="0"/>
              <a:t> </a:t>
            </a:r>
            <a:r>
              <a:rPr lang="ru-RU" sz="2400" b="1" i="1" dirty="0" err="1"/>
              <a:t>акмеологічного</a:t>
            </a:r>
            <a:r>
              <a:rPr lang="ru-RU" sz="2400" b="1" i="1" dirty="0"/>
              <a:t> </a:t>
            </a:r>
            <a:r>
              <a:rPr lang="ru-RU" sz="2400" b="1" i="1" dirty="0" err="1"/>
              <a:t>підходу</a:t>
            </a:r>
            <a:r>
              <a:rPr lang="ru-RU" sz="2400" b="1" i="1" dirty="0"/>
              <a:t> як </a:t>
            </a:r>
            <a:r>
              <a:rPr lang="ru-RU" sz="2400" b="1" i="1" dirty="0" err="1"/>
              <a:t>основної</a:t>
            </a:r>
            <a:r>
              <a:rPr lang="ru-RU" sz="2400" b="1" i="1" dirty="0"/>
              <a:t> </a:t>
            </a:r>
            <a:r>
              <a:rPr lang="ru-RU" sz="2400" b="1" i="1" dirty="0" err="1"/>
              <a:t>умови</a:t>
            </a:r>
            <a:r>
              <a:rPr lang="ru-RU" sz="2400" b="1" i="1" dirty="0"/>
              <a:t> </a:t>
            </a:r>
            <a:r>
              <a:rPr lang="ru-RU" sz="2400" b="1" i="1" dirty="0" err="1"/>
              <a:t>підвищення</a:t>
            </a:r>
            <a:r>
              <a:rPr lang="ru-RU" sz="2400" b="1" i="1" dirty="0"/>
              <a:t> </a:t>
            </a:r>
            <a:r>
              <a:rPr lang="ru-RU" sz="2400" b="1" i="1" dirty="0" err="1"/>
              <a:t>ефективності</a:t>
            </a:r>
            <a:r>
              <a:rPr lang="ru-RU" sz="2400" b="1" i="1" dirty="0"/>
              <a:t> та </a:t>
            </a:r>
            <a:r>
              <a:rPr lang="ru-RU" sz="2400" b="1" i="1" dirty="0" err="1"/>
              <a:t>якості</a:t>
            </a:r>
            <a:r>
              <a:rPr lang="ru-RU" sz="2400" b="1" i="1" dirty="0"/>
              <a:t> </a:t>
            </a:r>
            <a:r>
              <a:rPr lang="ru-RU" sz="2400" b="1" i="1" dirty="0" err="1"/>
              <a:t>навчально-виховного</a:t>
            </a:r>
            <a:r>
              <a:rPr lang="ru-RU" sz="2400" b="1" i="1" dirty="0"/>
              <a:t> </a:t>
            </a:r>
            <a:r>
              <a:rPr lang="ru-RU" sz="2400" b="1" i="1" dirty="0" err="1"/>
              <a:t>процесу</a:t>
            </a:r>
            <a:r>
              <a:rPr lang="ru-RU" sz="2400" b="1" i="1" dirty="0"/>
              <a:t>”</a:t>
            </a:r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5362" name="Picture 2" descr="Картинки по запросу акмеологічний досві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140968"/>
            <a:ext cx="307110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 l="5464" t="8571" r="5286"/>
          <a:stretch>
            <a:fillRect/>
          </a:stretch>
        </p:blipFill>
        <p:spPr bwMode="auto">
          <a:xfrm>
            <a:off x="4499992" y="3429000"/>
            <a:ext cx="352839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404664"/>
            <a:ext cx="8208912" cy="267765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своїй діяльності ефективно використовую</a:t>
            </a:r>
          </a:p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інноваційні технології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– добре організовані, продумані, творчі: </a:t>
            </a:r>
          </a:p>
          <a:p>
            <a:pPr>
              <a:buFont typeface="Wingdings" pitchFamily="2" charset="2"/>
              <a:buChar char="Ø"/>
            </a:pPr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акмеологічний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досвід; 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 критичного мислення,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грові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методи.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99368"/>
            <a:ext cx="5112568" cy="28758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1556792"/>
            <a:ext cx="288032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005064"/>
            <a:ext cx="2952328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332656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своїх уроках використовую такі інтерактивні форми навчання: </a:t>
            </a:r>
          </a:p>
        </p:txBody>
      </p:sp>
      <p:sp>
        <p:nvSpPr>
          <p:cNvPr id="4" name="TextBox 3"/>
          <p:cNvSpPr txBox="1"/>
          <p:nvPr/>
        </p:nvSpPr>
        <p:spPr>
          <a:xfrm rot="19932125">
            <a:off x="467544" y="2014682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«Мікрофон»,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19914146">
            <a:off x="908146" y="2419802"/>
            <a:ext cx="272169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Робота в парах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9793714">
            <a:off x="879970" y="3106190"/>
            <a:ext cx="316399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«Пошук інформації»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19868996">
            <a:off x="1269736" y="3561738"/>
            <a:ext cx="332839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«Спільний проект»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19925199">
            <a:off x="1629929" y="4321167"/>
            <a:ext cx="29686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«Мозковий штурм»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508518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«Асоціативний кущ»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885903">
            <a:off x="4559344" y="4488624"/>
            <a:ext cx="278276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«Добре - погано»,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1049565">
            <a:off x="5148064" y="395889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«Фантазуй», 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1007409">
            <a:off x="5014328" y="3510966"/>
            <a:ext cx="349954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Незакінчене речення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 rot="1152143">
            <a:off x="5855733" y="2842916"/>
            <a:ext cx="251359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Інсценізацію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 rot="981575">
            <a:off x="5934658" y="2314528"/>
            <a:ext cx="306793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Проектні технології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Результати фахової майстерності: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52736"/>
            <a:ext cx="6552728" cy="48013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переможці </a:t>
            </a:r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районного етапу Всеукраїнської олімпіади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 математики та української мови </a:t>
            </a:r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Максимчук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Тарас (ІІ місце з математики та української мови ),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Лукіна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Варвара (ІІ місце з української мови),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Соболєва Євгенія ,(ІІІ місце українська мова).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Підготувала переможців математичного конкурсу «Кенгуру» та природничого конкурсу «Колосок».</a:t>
            </a:r>
            <a:endParaRPr lang="ru-RU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 descr="Картинки по запросу конкурс колос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581128"/>
            <a:ext cx="2051720" cy="2090153"/>
          </a:xfrm>
          <a:prstGeom prst="rect">
            <a:avLst/>
          </a:prstGeom>
          <a:noFill/>
        </p:spPr>
      </p:pic>
      <p:pic>
        <p:nvPicPr>
          <p:cNvPr id="2053" name="Picture 5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2348880"/>
            <a:ext cx="2088232" cy="2088232"/>
          </a:xfrm>
          <a:prstGeom prst="rect">
            <a:avLst/>
          </a:prstGeom>
          <a:noFill/>
        </p:spPr>
      </p:pic>
      <p:pic>
        <p:nvPicPr>
          <p:cNvPr id="2055" name="Picture 7" descr="Картинки по запросу анімація олімпіада яци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620688"/>
            <a:ext cx="1728191" cy="1235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404664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Тема </a:t>
            </a:r>
            <a:r>
              <a:rPr lang="uk-UA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наД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якою я працюю:</a:t>
            </a:r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Розвиток та формування творчих </a:t>
            </a:r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здібностей  і фантазії на уроках читання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 descr="H:\Атестація\Фото 2017\IMG_95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3011568" cy="2256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F:\Атестація\Фото 2017\IMG_95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3152" y="4005064"/>
            <a:ext cx="306084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611560" y="1556792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уроках учні слухають класичну, симфонічну, народну музику;</a:t>
            </a: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проводимо театральні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міні-вистави;</a:t>
            </a:r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роводимо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конкурси на кращого читача прозового твору та декламатора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поезії;</a:t>
            </a:r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створюємо власноруч авторські 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uk-U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книжки-малятки</a:t>
            </a:r>
            <a:r>
              <a:rPr lang="uk-U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».</a:t>
            </a:r>
            <a:endParaRPr lang="uk-U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" r="12062"/>
          <a:stretch/>
        </p:blipFill>
        <p:spPr bwMode="auto">
          <a:xfrm>
            <a:off x="2915816" y="4149080"/>
            <a:ext cx="3419872" cy="21305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436</Words>
  <Application>Microsoft Office PowerPoint</Application>
  <PresentationFormat>Экран (4:3)</PresentationFormat>
  <Paragraphs>85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XTreme.ws</cp:lastModifiedBy>
  <cp:revision>30</cp:revision>
  <dcterms:created xsi:type="dcterms:W3CDTF">2018-02-03T12:24:55Z</dcterms:created>
  <dcterms:modified xsi:type="dcterms:W3CDTF">2018-02-12T15:52:33Z</dcterms:modified>
</cp:coreProperties>
</file>