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301" r:id="rId3"/>
    <p:sldId id="282" r:id="rId4"/>
    <p:sldId id="303" r:id="rId5"/>
    <p:sldId id="283" r:id="rId6"/>
    <p:sldId id="263" r:id="rId7"/>
    <p:sldId id="304" r:id="rId8"/>
    <p:sldId id="308" r:id="rId9"/>
    <p:sldId id="281" r:id="rId10"/>
    <p:sldId id="258" r:id="rId11"/>
    <p:sldId id="305" r:id="rId12"/>
    <p:sldId id="307" r:id="rId13"/>
    <p:sldId id="257" r:id="rId14"/>
    <p:sldId id="309" r:id="rId15"/>
    <p:sldId id="264" r:id="rId16"/>
    <p:sldId id="306" r:id="rId17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09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776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938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6832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57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63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59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25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3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69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392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3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32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08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37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97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FE6D468-4A45-4508-B076-E23A3CAB1343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CE8594C-CFE6-4179-9C0A-3DC97E694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30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82" y="3470314"/>
            <a:ext cx="10310448" cy="2137272"/>
          </a:xfrm>
        </p:spPr>
        <p:txBody>
          <a:bodyPr>
            <a:normAutofit lnSpcReduction="10000"/>
          </a:bodyPr>
          <a:lstStyle/>
          <a:p>
            <a:r>
              <a:rPr lang="uk-UA" sz="4000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Segoe Print" panose="02000600000000000000" pitchFamily="2" charset="0"/>
              </a:rPr>
              <a:t>Вплив погодно-кліматичних умов на здоров'я та господарську діяльність людини</a:t>
            </a:r>
            <a:endParaRPr lang="ru-RU" sz="4000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5" name="Picture 2" descr="Картинки по запросу картинки влияния климата на здоров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881" y="793215"/>
            <a:ext cx="5552499" cy="27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26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3889" y="275421"/>
            <a:ext cx="10245687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      МЕДИИЧНА КЛІМАТОЛОГІЯ 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 – </a:t>
            </a:r>
            <a:r>
              <a:rPr lang="ru-RU" sz="2000" b="1" dirty="0" err="1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розділ</a:t>
            </a:r>
            <a:r>
              <a:rPr lang="ru-RU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біокліматології</a:t>
            </a:r>
            <a:r>
              <a:rPr lang="ru-RU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,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що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вивчає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вплив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на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організм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людини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кліматичних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і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погодних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чинників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,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розробляє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методи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їхнього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використання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з </a:t>
            </a:r>
            <a:r>
              <a:rPr lang="ru-RU" sz="2000" b="1" dirty="0" err="1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лікувально-профілактичною</a:t>
            </a:r>
            <a:r>
              <a:rPr lang="ru-RU" sz="2000" b="1" dirty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метою.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0" y="1390236"/>
            <a:ext cx="11005849" cy="5100809"/>
          </a:xfrm>
          <a:prstGeom prst="verticalScroll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200" dirty="0" smtClean="0"/>
              <a:t>     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Нема більш давньої галузі медицини, за виключенням, харчування, ніж вивчення впливу клімату на здоров'я людини.</a:t>
            </a:r>
          </a:p>
          <a:p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   З давніх давен люди емпірично накопичували знання про вплив погоди на здоров'я.</a:t>
            </a:r>
          </a:p>
          <a:p>
            <a:r>
              <a:rPr lang="uk-UA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 Вже в творах Гіппократа (</a:t>
            </a:r>
            <a:r>
              <a:rPr lang="en-US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V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–І</a:t>
            </a:r>
            <a:r>
              <a:rPr lang="en-US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V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ст. до н.е.) міститься коротка оцінка впливу 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сезонних, </a:t>
            </a:r>
            <a:r>
              <a:rPr lang="ru-RU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погодних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та </a:t>
            </a:r>
            <a:r>
              <a:rPr lang="ru-RU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різних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географічних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факторів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на </a:t>
            </a:r>
            <a:r>
              <a:rPr lang="ru-RU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протікання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хвороб та </a:t>
            </a:r>
            <a:r>
              <a:rPr lang="ru-RU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загальний</a:t>
            </a:r>
            <a:r>
              <a:rPr lang="ru-RU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стан людей. </a:t>
            </a:r>
          </a:p>
          <a:p>
            <a:r>
              <a:rPr lang="uk-UA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 Рекомендації щодо використання природно-кліматичних факторів для лікування деяких </a:t>
            </a:r>
            <a:r>
              <a:rPr lang="uk-UA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хвороб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наведені в працях А. </a:t>
            </a:r>
            <a:r>
              <a:rPr lang="uk-UA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Цельса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(І ст.), </a:t>
            </a:r>
            <a:r>
              <a:rPr lang="uk-UA" sz="2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К.Галена</a:t>
            </a:r>
            <a:r>
              <a:rPr lang="uk-UA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(ІІ ст.) та інших.</a:t>
            </a:r>
            <a:endParaRPr lang="ru-RU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6" name="Picture 2" descr="Картинки по запросу картинки влияния климата на здоровь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69"/>
          <a:stretch/>
        </p:blipFill>
        <p:spPr bwMode="auto">
          <a:xfrm>
            <a:off x="9724222" y="4273167"/>
            <a:ext cx="2467778" cy="258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03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Картинки по запросу картинки людини і кліма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578" y="4334957"/>
            <a:ext cx="2881474" cy="243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489" y="1778045"/>
            <a:ext cx="2788794" cy="242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69" y="1778044"/>
            <a:ext cx="2338384" cy="461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63" y="4693468"/>
            <a:ext cx="3109933" cy="207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6417" y="37892"/>
            <a:ext cx="86081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В</a:t>
            </a:r>
            <a:r>
              <a:rPr lang="uk-UA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ся сукупність кліматичних факторів впливає на системи органів, що є головними </a:t>
            </a:r>
          </a:p>
          <a:p>
            <a:pPr algn="ctr"/>
            <a:r>
              <a:rPr lang="uk-UA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у процесі теплообміну із середовищем</a:t>
            </a:r>
            <a:endParaRPr lang="ru-RU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Segoe Print" panose="020006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9341" y="1193270"/>
            <a:ext cx="2198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Кровозабезпечення </a:t>
            </a:r>
          </a:p>
          <a:p>
            <a:pPr algn="ctr"/>
            <a:r>
              <a:rPr lang="uk-UA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шкірних покривів</a:t>
            </a:r>
            <a:endParaRPr lang="ru-RU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4043" y="3928448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Дихальна</a:t>
            </a:r>
            <a:endParaRPr lang="ru-RU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008" y="1235650"/>
            <a:ext cx="1970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Серцево-судинна</a:t>
            </a:r>
            <a:endParaRPr lang="ru-RU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65159" y="4267002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Потовидільна</a:t>
            </a:r>
            <a:endParaRPr lang="ru-RU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2070" name="Picture 22" descr="Похожее изображение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7" t="2458" r="7620"/>
          <a:stretch/>
        </p:blipFill>
        <p:spPr bwMode="auto">
          <a:xfrm>
            <a:off x="3919887" y="1235650"/>
            <a:ext cx="3162780" cy="254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5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9995" y="495760"/>
            <a:ext cx="1034483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        </a:t>
            </a:r>
            <a:r>
              <a:rPr lang="ru-RU" sz="28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Segoe Print" panose="02000600000000000000" pitchFamily="2" charset="0"/>
              </a:rPr>
              <a:t>Метеозалежність</a:t>
            </a:r>
            <a:r>
              <a:rPr lang="ru-RU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(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або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метеопатій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) -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це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зміна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стану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здоров'я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, яке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відбувається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під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впливом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природних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факторів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: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температури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,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вологості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повітря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, атмосферного </a:t>
            </a:r>
            <a:r>
              <a:rPr lang="ru-RU" sz="2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тиску</a:t>
            </a:r>
            <a:r>
              <a:rPr lang="ru-RU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  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88124" y="2838629"/>
            <a:ext cx="53078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Що</a:t>
            </a:r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36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робити</a:t>
            </a:r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, </a:t>
            </a:r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якщо</a:t>
            </a:r>
            <a:r>
              <a:rPr lang="ru-RU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у вас </a:t>
            </a:r>
            <a:r>
              <a:rPr lang="ru-RU" sz="36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метеозалежність</a:t>
            </a:r>
            <a:r>
              <a:rPr lang="ru-RU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?</a:t>
            </a:r>
            <a:endParaRPr lang="ru-RU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749" y="1662369"/>
            <a:ext cx="30883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!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Намагайтеся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лягати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і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прокидатися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в один і той же час;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бажано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спати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не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менше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7 годин на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добу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67559" y="4449078"/>
            <a:ext cx="402115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!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Вранці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не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потрібно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різко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схоплюватися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після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першого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дзвінка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будильника: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полежте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хвилин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5 в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ліжку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після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чого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спокійно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(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саме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спокійно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!) Встаньте з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ліжка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і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обов'язково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зробіть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легку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10 -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хвилинну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зарядку.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77198" y="4218245"/>
            <a:ext cx="30553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!</a:t>
            </a:r>
            <a:r>
              <a:rPr lang="ru-RU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Різноманітіть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свій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раціон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харчування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;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їжте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більше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овочів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фруктів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кисломолочних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продуктів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і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білків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65196" y="2583131"/>
            <a:ext cx="40982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!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Намагайтеся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харчуватися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не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менше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3-4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разів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на день невеликими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порціями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3029" y="4710688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!</a:t>
            </a:r>
            <a:r>
              <a:rPr lang="ru-RU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Обов'язково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приймайте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вітамінно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-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мінеральні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комплекси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014072" y="1474402"/>
            <a:ext cx="30002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!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Не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нервуйте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, не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сваріться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бережіть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себе і свою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нервову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систему.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3267" y="3173824"/>
            <a:ext cx="25733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!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Намагайтеся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не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переробляти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і не </a:t>
            </a:r>
            <a:r>
              <a:rPr lang="ru-RU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перевантажувати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себе.</a:t>
            </a:r>
          </a:p>
        </p:txBody>
      </p:sp>
    </p:spTree>
    <p:extLst>
      <p:ext uri="{BB962C8B-B14F-4D97-AF65-F5344CB8AC3E}">
        <p14:creationId xmlns:p14="http://schemas.microsoft.com/office/powerpoint/2010/main" val="290034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2694" y="232855"/>
            <a:ext cx="73923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  <a:cs typeface="MV Boli" panose="02000500030200090000" pitchFamily="2" charset="0"/>
              </a:rPr>
              <a:t>Клімат впливає на:</a:t>
            </a:r>
            <a:endParaRPr lang="ru-RU" sz="4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8631" y="756075"/>
            <a:ext cx="8361803" cy="42473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uk-UA" sz="2800" b="1" dirty="0" smtClean="0">
                <a:ln/>
                <a:solidFill>
                  <a:srgbClr val="FFC000"/>
                </a:solidFill>
                <a:latin typeface="Segoe Print" panose="02000600000000000000" pitchFamily="2" charset="0"/>
              </a:rPr>
              <a:t>☼</a:t>
            </a:r>
            <a:r>
              <a:rPr lang="uk-UA" sz="28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 Життя рослин і тварин</a:t>
            </a:r>
          </a:p>
          <a:p>
            <a:pPr algn="ctr">
              <a:lnSpc>
                <a:spcPct val="150000"/>
              </a:lnSpc>
            </a:pPr>
            <a:r>
              <a:rPr lang="uk-UA" sz="2800" b="1" dirty="0" smtClean="0">
                <a:ln/>
                <a:solidFill>
                  <a:srgbClr val="FFC000"/>
                </a:solidFill>
                <a:latin typeface="Segoe Print" panose="02000600000000000000" pitchFamily="2" charset="0"/>
              </a:rPr>
              <a:t>☼ </a:t>
            </a:r>
            <a:r>
              <a:rPr lang="uk-UA" sz="28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Ґрунтоутворення</a:t>
            </a:r>
          </a:p>
          <a:p>
            <a:pPr algn="ctr">
              <a:lnSpc>
                <a:spcPct val="150000"/>
              </a:lnSpc>
            </a:pPr>
            <a:r>
              <a:rPr lang="uk-UA" sz="2800" b="1" dirty="0" smtClean="0">
                <a:ln/>
                <a:solidFill>
                  <a:srgbClr val="FFC000"/>
                </a:solidFill>
                <a:latin typeface="Segoe Print" panose="02000600000000000000" pitchFamily="2" charset="0"/>
              </a:rPr>
              <a:t>☼</a:t>
            </a:r>
            <a:r>
              <a:rPr lang="uk-UA" sz="28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Розподіл внутрішніх вод</a:t>
            </a:r>
          </a:p>
          <a:p>
            <a:pPr algn="ctr">
              <a:lnSpc>
                <a:spcPct val="150000"/>
              </a:lnSpc>
            </a:pPr>
            <a:r>
              <a:rPr lang="uk-UA" sz="2800" b="1" dirty="0" smtClean="0">
                <a:ln/>
                <a:solidFill>
                  <a:srgbClr val="FFC000"/>
                </a:solidFill>
                <a:latin typeface="Segoe Print" panose="02000600000000000000" pitchFamily="2" charset="0"/>
              </a:rPr>
              <a:t>☼</a:t>
            </a:r>
            <a:r>
              <a:rPr lang="uk-UA" sz="28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Формування рельєфу</a:t>
            </a:r>
          </a:p>
          <a:p>
            <a:pPr algn="ctr">
              <a:lnSpc>
                <a:spcPct val="150000"/>
              </a:lnSpc>
            </a:pPr>
            <a:r>
              <a:rPr lang="uk-UA" sz="2800" b="1" dirty="0" smtClean="0">
                <a:ln/>
                <a:solidFill>
                  <a:srgbClr val="FF0000"/>
                </a:solidFill>
                <a:latin typeface="Segoe Print" panose="02000600000000000000" pitchFamily="2" charset="0"/>
              </a:rPr>
              <a:t>☼</a:t>
            </a:r>
            <a:r>
              <a:rPr lang="uk-UA" sz="28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Розвиток сільського господарства </a:t>
            </a:r>
          </a:p>
          <a:p>
            <a:pPr algn="ctr">
              <a:lnSpc>
                <a:spcPct val="150000"/>
              </a:lnSpc>
            </a:pPr>
            <a:r>
              <a:rPr lang="uk-UA" sz="2800" b="1" dirty="0" smtClean="0">
                <a:ln/>
                <a:solidFill>
                  <a:srgbClr val="FF0000"/>
                </a:solidFill>
                <a:latin typeface="Segoe Print" panose="02000600000000000000" pitchFamily="2" charset="0"/>
              </a:rPr>
              <a:t>☼</a:t>
            </a:r>
            <a:r>
              <a:rPr lang="uk-UA" sz="28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 Життя і здоров'я людини</a:t>
            </a:r>
          </a:p>
          <a:p>
            <a:pPr algn="ctr"/>
            <a:endParaRPr lang="ru-RU" b="1" dirty="0">
              <a:ln/>
              <a:solidFill>
                <a:schemeClr val="accent3"/>
              </a:solidFill>
              <a:latin typeface="Segoe Print" panose="02000600000000000000" pitchFamily="2" charset="0"/>
            </a:endParaRPr>
          </a:p>
        </p:txBody>
      </p:sp>
      <p:pic>
        <p:nvPicPr>
          <p:cNvPr id="3074" name="Picture 2" descr="Картинки по запросу картинки рельеф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55" y="4080579"/>
            <a:ext cx="24860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8" y="1002245"/>
            <a:ext cx="3149557" cy="216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Картинки по запросу картинки поверхневих вод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310" y="1267834"/>
            <a:ext cx="3001813" cy="172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Картинки по запросу картинки поле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310" y="3907361"/>
            <a:ext cx="28194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Картинки по запросу картинки здоровья люде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735" y="4783662"/>
            <a:ext cx="3515299" cy="170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47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748226"/>
            <a:ext cx="92468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Закон </a:t>
            </a:r>
            <a:r>
              <a:rPr lang="ru-RU" sz="44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України</a:t>
            </a:r>
            <a:r>
              <a:rPr lang="ru-RU" sz="4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від</a:t>
            </a:r>
            <a:r>
              <a:rPr lang="ru-RU" sz="4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16.10.1992 № 2707-XII "Про </a:t>
            </a:r>
            <a:r>
              <a:rPr lang="ru-RU" sz="44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охорону</a:t>
            </a:r>
            <a:r>
              <a:rPr lang="ru-RU" sz="4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атмосферного </a:t>
            </a:r>
            <a:r>
              <a:rPr lang="ru-RU" sz="44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повітря</a:t>
            </a:r>
            <a:r>
              <a:rPr lang="ru-RU" sz="4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"</a:t>
            </a:r>
            <a:endParaRPr lang="ru-RU" sz="4400" b="1" i="0" dirty="0">
              <a:solidFill>
                <a:srgbClr val="C0000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5277" y="2416480"/>
            <a:ext cx="102346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… </a:t>
            </a: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Атмосферне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одним з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життєво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природного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Як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являє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природну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суміш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газів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межами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Критерієм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розподілу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атмосферного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(як природного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непорушний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довкіллям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39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83617" y="5616830"/>
            <a:ext cx="8956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onotype Corsiva" panose="03010101010201010101" pitchFamily="66" charset="0"/>
              </a:rPr>
              <a:t>Бережіть Себе і Землю!</a:t>
            </a:r>
            <a:endParaRPr lang="ru-RU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" name="Picture 4" descr="Картинки по запросу картинки людини і кліма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291" y="2807753"/>
            <a:ext cx="4405409" cy="2931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97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картинки людини і Земл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586" y="1027782"/>
            <a:ext cx="9684475" cy="484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69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4" t="80901" r="10143" b="4389"/>
          <a:stretch/>
        </p:blipFill>
        <p:spPr bwMode="auto">
          <a:xfrm>
            <a:off x="6176856" y="5361544"/>
            <a:ext cx="4391924" cy="68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1" t="10696" r="10344" b="25270"/>
          <a:stretch/>
        </p:blipFill>
        <p:spPr bwMode="auto">
          <a:xfrm>
            <a:off x="6213514" y="176270"/>
            <a:ext cx="4318612" cy="512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>
            <a:off x="506776" y="661012"/>
            <a:ext cx="5420299" cy="5174258"/>
          </a:xfrm>
          <a:prstGeom prst="verticalScroll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/>
                <a:solidFill>
                  <a:schemeClr val="accent3"/>
                </a:solidFill>
                <a:latin typeface="Monotype Corsiva" panose="03010101010201010101" pitchFamily="66" charset="0"/>
              </a:rPr>
              <a:t>Влада клімату сильніша за всі влади</a:t>
            </a:r>
            <a:endParaRPr lang="ru-RU" sz="7200" b="1" dirty="0">
              <a:ln/>
              <a:solidFill>
                <a:schemeClr val="accent3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76855" y="5361544"/>
            <a:ext cx="4391925" cy="7491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Шарль-</a:t>
            </a:r>
            <a:r>
              <a:rPr lang="uk-UA" sz="1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Луі</a:t>
            </a:r>
            <a:r>
              <a:rPr lang="uk-UA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де </a:t>
            </a:r>
            <a:r>
              <a:rPr lang="uk-UA" sz="1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Монтескьйо</a:t>
            </a:r>
            <a:endParaRPr lang="uk-UA" sz="1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Print" panose="02000600000000000000" pitchFamily="2" charset="0"/>
            </a:endParaRPr>
          </a:p>
          <a:p>
            <a:pPr algn="ctr"/>
            <a:r>
              <a:rPr lang="uk-UA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 французький письменник, правознавець та філософ</a:t>
            </a:r>
          </a:p>
          <a:p>
            <a:pPr algn="ctr"/>
            <a:r>
              <a:rPr lang="uk-UA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1689 - 1755</a:t>
            </a:r>
          </a:p>
        </p:txBody>
      </p:sp>
    </p:spTree>
    <p:extLst>
      <p:ext uri="{BB962C8B-B14F-4D97-AF65-F5344CB8AC3E}">
        <p14:creationId xmlns:p14="http://schemas.microsoft.com/office/powerpoint/2010/main" val="1062533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8630" y="495760"/>
            <a:ext cx="90558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  <a:cs typeface="MV Boli" panose="02000500030200090000" pitchFamily="2" charset="0"/>
              </a:rPr>
              <a:t>Вплив погодно-кліматичних умов на життя  та господарську діяльність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7112" y="1846329"/>
            <a:ext cx="11038900" cy="26058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lnSpc>
                <a:spcPts val="1800"/>
              </a:lnSpc>
              <a:spcAft>
                <a:spcPts val="375"/>
              </a:spcAft>
            </a:pPr>
            <a:r>
              <a:rPr lang="uk-UA" sz="2000" b="1" i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800" b="1" i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Кліматичні ресурси</a:t>
            </a:r>
            <a:r>
              <a:rPr lang="uk-UA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це невичерпні природні ресурси, зокрема сонячна радіація, сума додатних температур, необхідних для вегетації рослин, вологість повітря та енергія вітру.</a:t>
            </a:r>
          </a:p>
          <a:p>
            <a:pPr>
              <a:lnSpc>
                <a:spcPts val="1800"/>
              </a:lnSpc>
              <a:spcAft>
                <a:spcPts val="375"/>
              </a:spcAft>
            </a:pPr>
            <a:endParaRPr lang="ru-RU" sz="2000" b="1" dirty="0" smtClean="0">
              <a:ln/>
              <a:solidFill>
                <a:schemeClr val="accent3"/>
              </a:solidFill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375"/>
              </a:spcAft>
            </a:pPr>
            <a:r>
              <a:rPr lang="uk-UA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Segoe Print" panose="02000600000000000000" pitchFamily="2" charset="0"/>
              </a:rPr>
              <a:t>Залежно від форми природокористування з групи кліматичних ресурсів </a:t>
            </a:r>
            <a:r>
              <a:rPr lang="uk-UA" sz="2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Segoe Print" panose="02000600000000000000" pitchFamily="2" charset="0"/>
              </a:rPr>
              <a:t>виділяють</a:t>
            </a:r>
            <a:r>
              <a:rPr lang="uk-UA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ts val="1800"/>
              </a:lnSpc>
              <a:spcAft>
                <a:spcPts val="375"/>
              </a:spcAft>
            </a:pPr>
            <a:endParaRPr lang="ru-RU" sz="2000" b="1" dirty="0" smtClean="0">
              <a:ln/>
              <a:solidFill>
                <a:schemeClr val="accent3"/>
              </a:solidFill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375"/>
              </a:spcAft>
            </a:pPr>
            <a:r>
              <a:rPr lang="uk-UA" sz="2000" b="1" i="1" dirty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i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0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Сільськогосподарські, або </a:t>
            </a:r>
            <a:r>
              <a:rPr lang="uk-UA" sz="2000" i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агрокліматичні</a:t>
            </a:r>
            <a:r>
              <a:rPr lang="ru-RU" sz="20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0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ресурси</a:t>
            </a:r>
            <a:r>
              <a:rPr lang="ru-RU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uk-UA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це кліматичні ресурси, що використовуються для потреб сільського господарства ( зміни температур повітря та ґрунту, а</a:t>
            </a:r>
            <a:r>
              <a:rPr lang="ru-RU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 зміни в них вологи).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4742" y="4617801"/>
            <a:ext cx="11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# Не завжди кліматичні умови є сприятливими для господарської діяльності людини</a:t>
            </a:r>
            <a:r>
              <a:rPr lang="uk-UA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.</a:t>
            </a:r>
            <a:endParaRPr lang="ru-RU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6" t="60523" r="6486" b="4246"/>
          <a:stretch/>
        </p:blipFill>
        <p:spPr bwMode="auto">
          <a:xfrm>
            <a:off x="983951" y="5203706"/>
            <a:ext cx="9317369" cy="154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96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9485" y="378012"/>
            <a:ext cx="10245687" cy="1591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375"/>
              </a:spcAft>
            </a:pPr>
            <a:endParaRPr lang="uk-UA" sz="2000" b="1" i="1" dirty="0" smtClean="0">
              <a:ln/>
              <a:solidFill>
                <a:schemeClr val="accent3"/>
              </a:solidFill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375"/>
              </a:spcAft>
            </a:pPr>
            <a:r>
              <a:rPr lang="uk-UA" sz="2000" b="1" i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0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2. Рекреаційні кліматичні ресурси</a:t>
            </a:r>
            <a:r>
              <a:rPr lang="uk-UA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це сприятливі погодні умови або умови клімату певної території, які використовуються для відпочинку й лікування людей: тривале сонячне сяйво, чисте сухе або вологе морське повітря тощо. </a:t>
            </a:r>
          </a:p>
          <a:p>
            <a:pPr>
              <a:lnSpc>
                <a:spcPts val="1800"/>
              </a:lnSpc>
              <a:spcAft>
                <a:spcPts val="375"/>
              </a:spcAft>
            </a:pPr>
            <a:endParaRPr lang="uk-UA" b="1" i="1" dirty="0" smtClean="0">
              <a:ln/>
              <a:solidFill>
                <a:schemeClr val="accent3"/>
              </a:solidFill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4" name="Picture 6" descr="Картинки по запросу картинки г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419" y="1877570"/>
            <a:ext cx="3863348" cy="233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6" name="Picture 8" descr="Картинки по запросу картинки лес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331" y="1855169"/>
            <a:ext cx="3887616" cy="233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8" name="Picture 10" descr="Картинки по запросу картинки лес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93" y="4231666"/>
            <a:ext cx="3821513" cy="238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40" name="Picture 12" descr="Картинки по запросу картинки рек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044" y="4232542"/>
            <a:ext cx="3733380" cy="238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48" name="Picture 20" descr="Картинки по запросу картинки мор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4" y="1854795"/>
            <a:ext cx="3436825" cy="233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60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48225"/>
            <a:ext cx="9705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Енергетичні кліматичні ресурси</a:t>
            </a:r>
            <a:r>
              <a:rPr lang="uk-UA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000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це сонячна та вітрова енергія. </a:t>
            </a:r>
            <a:endParaRPr lang="ru-RU" sz="2000" dirty="0"/>
          </a:p>
        </p:txBody>
      </p:sp>
      <p:pic>
        <p:nvPicPr>
          <p:cNvPr id="6" name="Picture 2" descr="Картинки по запросу картинки влияния климата на сiльське господар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08" y="1399142"/>
            <a:ext cx="5674835" cy="353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138" y="1399142"/>
            <a:ext cx="4527932" cy="452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33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1682" y="499423"/>
            <a:ext cx="9232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Print" panose="02000600000000000000" pitchFamily="2" charset="0"/>
              </a:rPr>
              <a:t>Прикладне кліматичне районування*: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1339" y="1145754"/>
            <a:ext cx="67117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uk-UA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агрокліматичні</a:t>
            </a:r>
            <a:r>
              <a:rPr lang="uk-UA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т</a:t>
            </a:r>
            <a:r>
              <a:rPr lang="uk-UA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ранспортні;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р</a:t>
            </a:r>
            <a:r>
              <a:rPr lang="uk-UA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екреаційні;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uk-UA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б</a:t>
            </a:r>
            <a:r>
              <a:rPr lang="uk-UA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удівельне районування;</a:t>
            </a:r>
          </a:p>
          <a:p>
            <a:pPr marL="285750" indent="-285750">
              <a:buFontTx/>
              <a:buChar char="-"/>
            </a:pPr>
            <a:r>
              <a:rPr lang="uk-UA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egoe Print" panose="02000600000000000000" pitchFamily="2" charset="0"/>
              </a:rPr>
              <a:t>комунально-господарські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8204" name="Picture 12" descr="Картинки по запросу картинки ветер на дорог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721" y="1375643"/>
            <a:ext cx="3443734" cy="171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Картинки по запросу картинки строительст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37" y="3485242"/>
            <a:ext cx="2695575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4" name="Picture 22" descr="Картинки по запросу картинки отоплен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768" y="5002197"/>
            <a:ext cx="3194611" cy="182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6" name="Picture 24" descr="Картинки по запросу картинки баз отдіха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2" b="20385"/>
          <a:stretch/>
        </p:blipFill>
        <p:spPr bwMode="auto">
          <a:xfrm>
            <a:off x="287529" y="5029879"/>
            <a:ext cx="3290012" cy="146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8" name="Picture 26" descr="Похожее изображение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16"/>
          <a:stretch/>
        </p:blipFill>
        <p:spPr bwMode="auto">
          <a:xfrm>
            <a:off x="-17095" y="1232070"/>
            <a:ext cx="1983606" cy="226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16607" y="5345962"/>
            <a:ext cx="3958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*КЛІМАТИ́ЧНЕ </a:t>
            </a: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РАЙОНУВА́ННЯ 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частинах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(материк, океан,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країна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територій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однорідними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кліматичними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зумовленими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спільністю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кліматоутворювальних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199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ubject.com.ua/textbook/geography/8klas/8klas.files/image1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46" y="418641"/>
            <a:ext cx="10653311" cy="63016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367005" y="49309"/>
            <a:ext cx="6545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Агрокліматична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карта </a:t>
            </a:r>
            <a:r>
              <a:rPr lang="ru-RU" sz="2400" dirty="0" err="1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90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Картинки по запросу карта сільського господарства Україн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5" r="10395" b="4426"/>
          <a:stretch/>
        </p:blipFill>
        <p:spPr bwMode="auto">
          <a:xfrm>
            <a:off x="598311" y="0"/>
            <a:ext cx="10927645" cy="684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10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8970" y="159611"/>
            <a:ext cx="8747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Segoe Print" panose="02000600000000000000" pitchFamily="2" charset="0"/>
                <a:cs typeface="MV Boli" panose="02000500030200090000" pitchFamily="2" charset="0"/>
              </a:rPr>
              <a:t> Вплив погодно-кліматичних умов на здоров'я людини :</a:t>
            </a:r>
            <a:endParaRPr lang="ru-RU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29106"/>
            <a:ext cx="5260622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2000" b="1" u="sng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Зміни атмосферного тиску:</a:t>
            </a:r>
          </a:p>
          <a:p>
            <a:pPr algn="ctr"/>
            <a:r>
              <a:rPr lang="uk-UA" b="1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-зниження    -підвищення</a:t>
            </a:r>
            <a:endParaRPr lang="ru-RU" b="1" dirty="0">
              <a:ln/>
              <a:solidFill>
                <a:schemeClr val="accent3"/>
              </a:solidFill>
              <a:latin typeface="Segoe Print" panose="02000600000000000000" pitchFamily="2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405467" y="1723416"/>
            <a:ext cx="235707" cy="350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443111" y="1723416"/>
            <a:ext cx="169333" cy="350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8045" y="2067825"/>
            <a:ext cx="2494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Проблеми дихання, слабкість, серцево-судинна недостатність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9884" y="2067825"/>
            <a:ext cx="1965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Зниження артеріального тиску, кількості лейкоцитів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2133" y="1159491"/>
            <a:ext cx="343182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2000" b="1" u="sng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Нестача сонячного світла</a:t>
            </a:r>
            <a:endParaRPr lang="ru-RU" sz="2000" b="1" u="sng" dirty="0">
              <a:ln/>
              <a:solidFill>
                <a:schemeClr val="accent3"/>
              </a:solidFill>
              <a:latin typeface="Segoe Print" panose="020006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6834" y="2067825"/>
            <a:ext cx="1817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Апатія,</a:t>
            </a:r>
          </a:p>
          <a:p>
            <a:pPr algn="ctr"/>
            <a:r>
              <a:rPr lang="uk-UA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депресія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10827" y="1144320"/>
            <a:ext cx="384957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2000" b="1" u="sng" dirty="0" smtClean="0">
                <a:ln/>
                <a:solidFill>
                  <a:schemeClr val="accent3"/>
                </a:solidFill>
                <a:latin typeface="Segoe Print" panose="02000600000000000000" pitchFamily="2" charset="0"/>
              </a:rPr>
              <a:t>Запиленість, замкнутість повітря</a:t>
            </a:r>
            <a:endParaRPr lang="ru-RU" sz="2000" b="1" u="sng" dirty="0">
              <a:ln/>
              <a:solidFill>
                <a:schemeClr val="accent3"/>
              </a:solidFill>
              <a:latin typeface="Segoe Print" panose="020006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05333" y="2067825"/>
            <a:ext cx="2671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Print" panose="02000600000000000000" pitchFamily="2" charset="0"/>
              </a:rPr>
              <a:t>Головний біль, сонливість, роздратованість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21" name="Picture 2" descr="Картинки по запросу картинки влияния климата на здоров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9" y="3357866"/>
            <a:ext cx="2060153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007" y="3008257"/>
            <a:ext cx="2833577" cy="286191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Картинки по запросу картинки влияния климата на здоровь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61" y="3651171"/>
            <a:ext cx="2297651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Картинки по запросу картинки влияния климата на здоровь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105" y="2786365"/>
            <a:ext cx="2733467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17893" y="5516228"/>
            <a:ext cx="8626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Segoe Print" panose="02000600000000000000" pitchFamily="2" charset="0"/>
              </a:rPr>
              <a:t> </a:t>
            </a:r>
            <a:r>
              <a:rPr lang="uk-UA" sz="20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Segoe Print" panose="02000600000000000000" pitchFamily="2" charset="0"/>
              </a:rPr>
              <a:t>Головною причиною є - </a:t>
            </a:r>
            <a:r>
              <a:rPr lang="uk-UA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Print" panose="02000600000000000000" pitchFamily="2" charset="0"/>
              </a:rPr>
              <a:t>не регулярні коливання кліматичних показників, а їх раптові зміни.</a:t>
            </a:r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37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700</TotalTime>
  <Words>518</Words>
  <Application>Microsoft Office PowerPoint</Application>
  <PresentationFormat>Широкоэкранный</PresentationFormat>
  <Paragraphs>66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Monotype Corsiva</vt:lpstr>
      <vt:lpstr>MV Boli</vt:lpstr>
      <vt:lpstr>Segoe Print</vt:lpstr>
      <vt:lpstr>Times New Roman</vt:lpstr>
      <vt:lpstr>Trebuchet MS</vt:lpstr>
      <vt:lpstr>Tw Cen MT</vt:lpstr>
      <vt:lpstr>Verdana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58</cp:revision>
  <cp:lastPrinted>2017-12-11T22:23:38Z</cp:lastPrinted>
  <dcterms:created xsi:type="dcterms:W3CDTF">2017-12-08T16:33:55Z</dcterms:created>
  <dcterms:modified xsi:type="dcterms:W3CDTF">2018-02-13T17:56:09Z</dcterms:modified>
</cp:coreProperties>
</file>