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3" r:id="rId13"/>
    <p:sldId id="269" r:id="rId14"/>
    <p:sldId id="274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8" d="100"/>
          <a:sy n="58" d="100"/>
        </p:scale>
        <p:origin x="36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484C-EB63-4E2D-859C-472629A600E6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DF7D8-F6BF-4FDC-A9A8-1CB37CC0E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32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484C-EB63-4E2D-859C-472629A600E6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DF7D8-F6BF-4FDC-A9A8-1CB37CC0E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233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484C-EB63-4E2D-859C-472629A600E6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DF7D8-F6BF-4FDC-A9A8-1CB37CC0E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153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484C-EB63-4E2D-859C-472629A600E6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DF7D8-F6BF-4FDC-A9A8-1CB37CC0E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191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484C-EB63-4E2D-859C-472629A600E6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DF7D8-F6BF-4FDC-A9A8-1CB37CC0E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459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484C-EB63-4E2D-859C-472629A600E6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DF7D8-F6BF-4FDC-A9A8-1CB37CC0E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871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484C-EB63-4E2D-859C-472629A600E6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DF7D8-F6BF-4FDC-A9A8-1CB37CC0E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882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484C-EB63-4E2D-859C-472629A600E6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DF7D8-F6BF-4FDC-A9A8-1CB37CC0E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761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484C-EB63-4E2D-859C-472629A600E6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DF7D8-F6BF-4FDC-A9A8-1CB37CC0E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525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484C-EB63-4E2D-859C-472629A600E6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DF7D8-F6BF-4FDC-A9A8-1CB37CC0E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982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484C-EB63-4E2D-859C-472629A600E6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DF7D8-F6BF-4FDC-A9A8-1CB37CC0E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199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8484C-EB63-4E2D-859C-472629A600E6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DF7D8-F6BF-4FDC-A9A8-1CB37CC0E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436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38007" y="748145"/>
            <a:ext cx="6849687" cy="2277688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FFC000"/>
                </a:solidFill>
                <a:latin typeface="Algerian" panose="04020705040A02060702" pitchFamily="82" charset="0"/>
              </a:rPr>
              <a:t>Competition</a:t>
            </a:r>
            <a:r>
              <a:rPr lang="en-US" dirty="0">
                <a:solidFill>
                  <a:srgbClr val="FFC000"/>
                </a:solidFill>
              </a:rPr>
              <a:t/>
            </a:r>
            <a:br>
              <a:rPr lang="en-US" dirty="0">
                <a:solidFill>
                  <a:srgbClr val="FFC000"/>
                </a:solidFill>
              </a:rPr>
            </a:br>
            <a:r>
              <a:rPr lang="uk-UA" dirty="0" smtClean="0">
                <a:solidFill>
                  <a:srgbClr val="FFC000"/>
                </a:solidFill>
              </a:rPr>
              <a:t>«</a:t>
            </a:r>
            <a:r>
              <a:rPr lang="en-US" dirty="0" smtClean="0">
                <a:solidFill>
                  <a:srgbClr val="FFC000"/>
                </a:solidFill>
                <a:latin typeface="Algerian" panose="04020705040A02060702" pitchFamily="82" charset="0"/>
              </a:rPr>
              <a:t>Happy English</a:t>
            </a:r>
            <a:r>
              <a:rPr lang="uk-UA" dirty="0" smtClean="0">
                <a:solidFill>
                  <a:srgbClr val="FFC000"/>
                </a:solidFill>
              </a:rPr>
              <a:t>»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01543" y="3408218"/>
            <a:ext cx="4455622" cy="665018"/>
          </a:xfrm>
        </p:spPr>
        <p:txBody>
          <a:bodyPr/>
          <a:lstStyle/>
          <a:p>
            <a:r>
              <a:rPr lang="en-US" dirty="0" smtClean="0">
                <a:latin typeface="Lucida Handwriting" panose="03010101010101010101" pitchFamily="66" charset="0"/>
              </a:rPr>
              <a:t>Level - elementary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858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88274"/>
            <a:ext cx="10515600" cy="52886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teacher writes on me with </a:t>
            </a:r>
            <a:r>
              <a:rPr lang="en-US" dirty="0" smtClean="0"/>
              <a:t>chalk.</a:t>
            </a: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en-US" dirty="0" smtClean="0"/>
              <a:t>My face is black, I cannot talk.</a:t>
            </a:r>
          </a:p>
          <a:p>
            <a:pPr marL="0" indent="0">
              <a:buNone/>
            </a:pP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en-US" dirty="0" smtClean="0"/>
              <a:t>I </a:t>
            </a:r>
            <a:r>
              <a:rPr lang="en-US" dirty="0"/>
              <a:t>don’t know the ABC, </a:t>
            </a: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But I am writing</a:t>
            </a: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en-US" dirty="0" smtClean="0"/>
              <a:t>As </a:t>
            </a:r>
            <a:r>
              <a:rPr lang="en-US" dirty="0"/>
              <a:t>you can see.      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                        </a:t>
            </a: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en-US" dirty="0" smtClean="0"/>
              <a:t>I can tell you all the day:</a:t>
            </a: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en-US" dirty="0" smtClean="0"/>
              <a:t>  Time to sleep and time to play.    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006" y="199687"/>
            <a:ext cx="2918204" cy="29182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104" y="2080119"/>
            <a:ext cx="3454446" cy="24224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265" y="3808750"/>
            <a:ext cx="2878111" cy="287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63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739" y="455066"/>
            <a:ext cx="9445052" cy="1325563"/>
          </a:xfrm>
        </p:spPr>
        <p:txBody>
          <a:bodyPr>
            <a:normAutofit fontScale="90000"/>
          </a:bodyPr>
          <a:lstStyle/>
          <a:p>
            <a:r>
              <a:rPr lang="uk-UA" sz="6000" b="1" i="1" dirty="0"/>
              <a:t>Підбери риму до поданих слів: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66803" y="2080433"/>
            <a:ext cx="5937355" cy="40473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 smtClean="0"/>
              <a:t>Hen —                             Tree —              </a:t>
            </a:r>
          </a:p>
          <a:p>
            <a:pPr marL="0" indent="0">
              <a:buNone/>
            </a:pPr>
            <a:r>
              <a:rPr lang="en-US" sz="3600" b="1" dirty="0" smtClean="0"/>
              <a:t>Tall —                              Bear       </a:t>
            </a:r>
          </a:p>
          <a:p>
            <a:pPr marL="0" indent="0">
              <a:buNone/>
            </a:pPr>
            <a:r>
              <a:rPr lang="en-US" sz="3600" b="1" dirty="0" smtClean="0"/>
              <a:t>Show —                          Fox –                   </a:t>
            </a:r>
          </a:p>
          <a:p>
            <a:pPr marL="0" indent="0">
              <a:buNone/>
            </a:pPr>
            <a:r>
              <a:rPr lang="en-US" sz="3600" b="1" dirty="0" smtClean="0"/>
              <a:t>Map —                            Red —              </a:t>
            </a:r>
          </a:p>
          <a:p>
            <a:pPr marL="0" indent="0">
              <a:buNone/>
            </a:pPr>
            <a:r>
              <a:rPr lang="en-US" sz="3600" b="1" dirty="0" smtClean="0"/>
              <a:t>Pen —                              Flag —</a:t>
            </a:r>
          </a:p>
          <a:p>
            <a:pPr marL="0" indent="0">
              <a:buNone/>
            </a:pPr>
            <a:r>
              <a:rPr lang="en-US" sz="3600" b="1" dirty="0" smtClean="0"/>
              <a:t>Hat —                              Doll — 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67812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327564" y="1296785"/>
            <a:ext cx="7730836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</a:rPr>
              <a:t>Mime game </a:t>
            </a:r>
            <a:r>
              <a:rPr lang="en-US" sz="4400" i="1" dirty="0" smtClean="0">
                <a:solidFill>
                  <a:schemeClr val="accent6"/>
                </a:solidFill>
              </a:rPr>
              <a:t>(</a:t>
            </a:r>
            <a:r>
              <a:rPr lang="en-US" sz="4400" i="1" dirty="0" err="1">
                <a:solidFill>
                  <a:schemeClr val="accent6"/>
                </a:solidFill>
              </a:rPr>
              <a:t>гра</a:t>
            </a:r>
            <a:r>
              <a:rPr lang="en-US" sz="4400" i="1" dirty="0">
                <a:solidFill>
                  <a:schemeClr val="accent6"/>
                </a:solidFill>
              </a:rPr>
              <a:t> </a:t>
            </a:r>
            <a:r>
              <a:rPr lang="en-US" sz="4400" i="1" dirty="0" err="1">
                <a:solidFill>
                  <a:schemeClr val="accent6"/>
                </a:solidFill>
              </a:rPr>
              <a:t>пантоміма</a:t>
            </a:r>
            <a:r>
              <a:rPr lang="en-US" sz="4400" i="1" dirty="0" smtClean="0">
                <a:solidFill>
                  <a:schemeClr val="accent6"/>
                </a:solidFill>
              </a:rPr>
              <a:t>).</a:t>
            </a:r>
          </a:p>
          <a:p>
            <a:r>
              <a:rPr lang="en-US" sz="2000" dirty="0" smtClean="0"/>
              <a:t> </a:t>
            </a:r>
            <a:r>
              <a:rPr lang="en-US" sz="3600" dirty="0"/>
              <a:t>You read silently the word and demonstrate it. The other team should guess and say what you are doing </a:t>
            </a:r>
            <a:r>
              <a:rPr lang="en-US" sz="3600" dirty="0" smtClean="0"/>
              <a:t>.   </a:t>
            </a:r>
          </a:p>
          <a:p>
            <a:r>
              <a:rPr lang="en-US" sz="3600" u="sng" dirty="0" smtClean="0"/>
              <a:t>Example - He(she) </a:t>
            </a:r>
            <a:r>
              <a:rPr lang="en-US" sz="3600" u="sng" dirty="0"/>
              <a:t>is </a:t>
            </a:r>
            <a:r>
              <a:rPr lang="en-US" sz="3600" u="sng" dirty="0" smtClean="0"/>
              <a:t>dancing.</a:t>
            </a:r>
            <a:endParaRPr lang="ru-RU" sz="3600" u="sng" dirty="0"/>
          </a:p>
        </p:txBody>
      </p:sp>
    </p:spTree>
    <p:extLst>
      <p:ext uri="{BB962C8B-B14F-4D97-AF65-F5344CB8AC3E}">
        <p14:creationId xmlns:p14="http://schemas.microsoft.com/office/powerpoint/2010/main" val="52347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329" y="964732"/>
            <a:ext cx="5577590" cy="1238823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Read the rhyme as quickly as possible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3986" y="2653259"/>
            <a:ext cx="8544394" cy="2893102"/>
          </a:xfrm>
        </p:spPr>
        <p:txBody>
          <a:bodyPr>
            <a:normAutofit/>
          </a:bodyPr>
          <a:lstStyle/>
          <a:p>
            <a:r>
              <a:rPr lang="en-US" sz="4100" i="1" dirty="0" smtClean="0"/>
              <a:t>If you, Sandy, have two candies,</a:t>
            </a:r>
          </a:p>
          <a:p>
            <a:r>
              <a:rPr lang="en-US" sz="4100" i="1" dirty="0" smtClean="0"/>
              <a:t>Give one candy to Andy, Sandy.</a:t>
            </a:r>
          </a:p>
          <a:p>
            <a:r>
              <a:rPr lang="en-US" sz="4100" i="1" dirty="0" smtClean="0"/>
              <a:t>If you, Andy, have two candies,</a:t>
            </a:r>
          </a:p>
          <a:p>
            <a:r>
              <a:rPr lang="en-US" sz="4100" i="1" dirty="0" smtClean="0"/>
              <a:t>Give one candy to Sandy, Andy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533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70164"/>
            <a:ext cx="12191999" cy="71281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6151" y="3158837"/>
            <a:ext cx="3726016" cy="295933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61555" y="1729048"/>
            <a:ext cx="63022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002060"/>
                </a:solidFill>
              </a:rPr>
              <a:t>Game </a:t>
            </a:r>
            <a:r>
              <a:rPr lang="uk-UA" sz="5400" dirty="0" smtClean="0">
                <a:solidFill>
                  <a:srgbClr val="002060"/>
                </a:solidFill>
              </a:rPr>
              <a:t>«</a:t>
            </a:r>
            <a:r>
              <a:rPr lang="en-US" sz="5400" dirty="0" smtClean="0">
                <a:solidFill>
                  <a:srgbClr val="002060"/>
                </a:solidFill>
              </a:rPr>
              <a:t>Who is this</a:t>
            </a:r>
            <a:r>
              <a:rPr lang="uk-UA" sz="5400" dirty="0" smtClean="0">
                <a:solidFill>
                  <a:srgbClr val="002060"/>
                </a:solidFill>
              </a:rPr>
              <a:t>?»</a:t>
            </a:r>
            <a:endParaRPr lang="ru-RU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7887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662" y="0"/>
            <a:ext cx="5637551" cy="524656"/>
          </a:xfrm>
        </p:spPr>
        <p:txBody>
          <a:bodyPr>
            <a:normAutofit fontScale="90000"/>
          </a:bodyPr>
          <a:lstStyle/>
          <a:p>
            <a:r>
              <a:rPr lang="ru-RU" sz="3600" b="1" i="1" dirty="0" err="1" smtClean="0"/>
              <a:t>Завдання</a:t>
            </a:r>
            <a:r>
              <a:rPr lang="ru-RU" sz="3600" b="1" i="1" dirty="0" smtClean="0"/>
              <a:t> для </a:t>
            </a:r>
            <a:r>
              <a:rPr lang="ru-RU" sz="3600" b="1" i="1" dirty="0" err="1" smtClean="0"/>
              <a:t>вболівальників</a:t>
            </a:r>
            <a:r>
              <a:rPr lang="ru-RU" sz="3600" b="1" i="1" dirty="0" smtClean="0"/>
              <a:t>.</a:t>
            </a:r>
            <a:endParaRPr lang="ru-RU" sz="36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62137" y="1484026"/>
            <a:ext cx="5171607" cy="3927424"/>
          </a:xfrm>
        </p:spPr>
        <p:txBody>
          <a:bodyPr>
            <a:normAutofit lnSpcReduction="10000"/>
          </a:bodyPr>
          <a:lstStyle/>
          <a:p>
            <a:r>
              <a:rPr lang="en-US" sz="2600" dirty="0" smtClean="0"/>
              <a:t>Name the days of the week.</a:t>
            </a:r>
          </a:p>
          <a:p>
            <a:r>
              <a:rPr lang="en-US" sz="2600" dirty="0" smtClean="0"/>
              <a:t>When is Christmas in Ukraine?</a:t>
            </a:r>
          </a:p>
          <a:p>
            <a:r>
              <a:rPr lang="en-US" sz="2600" dirty="0" smtClean="0"/>
              <a:t>What money do they have in Britain?</a:t>
            </a:r>
          </a:p>
          <a:p>
            <a:r>
              <a:rPr lang="en-US" sz="2600" dirty="0" smtClean="0"/>
              <a:t>What is the capital of London?</a:t>
            </a:r>
          </a:p>
          <a:p>
            <a:r>
              <a:rPr lang="en-US" sz="2600" dirty="0" smtClean="0"/>
              <a:t>Where is the home of</a:t>
            </a:r>
            <a:r>
              <a:rPr lang="uk-UA" sz="2600" dirty="0" smtClean="0"/>
              <a:t> </a:t>
            </a:r>
            <a:r>
              <a:rPr lang="en-US" sz="2600" dirty="0" smtClean="0"/>
              <a:t>the Queen of Britain?</a:t>
            </a:r>
          </a:p>
          <a:p>
            <a:r>
              <a:rPr lang="en-US" sz="2600" dirty="0" smtClean="0"/>
              <a:t>Is there any river in London?</a:t>
            </a:r>
          </a:p>
          <a:p>
            <a:r>
              <a:rPr lang="en-US" sz="2600" dirty="0" smtClean="0"/>
              <a:t>What is the capital of Ukraine</a:t>
            </a:r>
            <a:r>
              <a:rPr lang="uk-UA" sz="2600" dirty="0" smtClean="0"/>
              <a:t>?</a:t>
            </a:r>
            <a:endParaRPr lang="en-US" sz="26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75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6941" y="36512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i="1" dirty="0"/>
              <a:t>"</a:t>
            </a:r>
            <a:r>
              <a:rPr lang="en-GB" sz="6000" b="1" i="1" dirty="0"/>
              <a:t>Warming-up". Each team should answer my question</a:t>
            </a:r>
            <a:r>
              <a:rPr lang="en-US" sz="6000" b="1" i="1" dirty="0"/>
              <a:t>s</a:t>
            </a:r>
            <a:r>
              <a:rPr lang="en-GB" sz="6000" b="1" i="1" dirty="0"/>
              <a:t> in turn</a:t>
            </a:r>
            <a:r>
              <a:rPr lang="en-GB" sz="6000" b="1" i="1" dirty="0" smtClean="0"/>
              <a:t>.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2463" y="1951236"/>
            <a:ext cx="9280160" cy="4704397"/>
          </a:xfrm>
        </p:spPr>
        <p:txBody>
          <a:bodyPr/>
          <a:lstStyle/>
          <a:p>
            <a:r>
              <a:rPr lang="en-GB" dirty="0"/>
              <a:t>1. How many letters are there in the English alphabet? </a:t>
            </a:r>
            <a:endParaRPr lang="ru-RU" dirty="0" smtClean="0"/>
          </a:p>
          <a:p>
            <a:r>
              <a:rPr lang="en-GB" dirty="0" smtClean="0"/>
              <a:t>2</a:t>
            </a:r>
            <a:r>
              <a:rPr lang="en-GB" dirty="0"/>
              <a:t>. How many seasons are there in a year? </a:t>
            </a:r>
            <a:endParaRPr lang="ru-RU" dirty="0" smtClean="0"/>
          </a:p>
          <a:p>
            <a:r>
              <a:rPr lang="en-GB" dirty="0" smtClean="0"/>
              <a:t>3</a:t>
            </a:r>
            <a:r>
              <a:rPr lang="en-GB" dirty="0"/>
              <a:t>. How many days are there in a week? </a:t>
            </a:r>
            <a:endParaRPr lang="ru-RU" dirty="0" smtClean="0"/>
          </a:p>
          <a:p>
            <a:r>
              <a:rPr lang="en-GB" dirty="0" smtClean="0"/>
              <a:t>4</a:t>
            </a:r>
            <a:r>
              <a:rPr lang="en-GB" dirty="0"/>
              <a:t>. What day comes after Friday? </a:t>
            </a:r>
            <a:endParaRPr lang="ru-RU" dirty="0" smtClean="0"/>
          </a:p>
          <a:p>
            <a:r>
              <a:rPr lang="en-GB" dirty="0" smtClean="0"/>
              <a:t>5</a:t>
            </a:r>
            <a:r>
              <a:rPr lang="en-GB" dirty="0"/>
              <a:t>. Who is my mother's mother? </a:t>
            </a:r>
            <a:endParaRPr lang="ru-RU" dirty="0" smtClean="0">
              <a:effectLst/>
            </a:endParaRPr>
          </a:p>
          <a:p>
            <a:r>
              <a:rPr lang="en-GB" dirty="0"/>
              <a:t>6. Who is my mother's daughter? </a:t>
            </a:r>
            <a:endParaRPr lang="ru-RU" dirty="0" smtClean="0"/>
          </a:p>
          <a:p>
            <a:r>
              <a:rPr lang="en-GB" dirty="0" smtClean="0"/>
              <a:t>7</a:t>
            </a:r>
            <a:r>
              <a:rPr lang="en-GB" dirty="0"/>
              <a:t>. When do the English celebrate Christmas? </a:t>
            </a:r>
            <a:endParaRPr lang="ru-RU" dirty="0" smtClean="0"/>
          </a:p>
          <a:p>
            <a:r>
              <a:rPr lang="en-US" dirty="0" smtClean="0"/>
              <a:t>8.What </a:t>
            </a:r>
            <a:r>
              <a:rPr lang="en-US" dirty="0"/>
              <a:t>month comes between February and April</a:t>
            </a:r>
            <a:r>
              <a:rPr lang="en-US" dirty="0" smtClean="0"/>
              <a:t>? </a:t>
            </a:r>
            <a:endParaRPr lang="ru-RU" dirty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97523" y="1027906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03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239569" y="1951236"/>
            <a:ext cx="178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(26 letters)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239569" y="2518348"/>
            <a:ext cx="1617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(4 seasons)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9293902" y="2870176"/>
            <a:ext cx="1319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(7 days)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641831" y="3406670"/>
            <a:ext cx="1933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(</a:t>
            </a:r>
            <a:r>
              <a:rPr lang="en-US" dirty="0"/>
              <a:t>Saturday</a:t>
            </a:r>
            <a:r>
              <a:rPr lang="en-GB" dirty="0"/>
              <a:t>)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9069049" y="3890665"/>
            <a:ext cx="2788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(My grandmother)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8806722" y="4409655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(My sister)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9608696" y="5031151"/>
            <a:ext cx="2113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(In December)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0418806" y="5554165"/>
            <a:ext cx="1259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(March)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1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596" y="434713"/>
            <a:ext cx="9398833" cy="1514007"/>
          </a:xfrm>
        </p:spPr>
        <p:txBody>
          <a:bodyPr>
            <a:noAutofit/>
          </a:bodyPr>
          <a:lstStyle/>
          <a:p>
            <a:r>
              <a:rPr lang="en-US" sz="5400" b="1" i="1" dirty="0" smtClean="0"/>
              <a:t>A </a:t>
            </a:r>
            <a:r>
              <a:rPr lang="en-US" sz="5400" b="1" i="1" dirty="0"/>
              <a:t>quiz—game (Our World). Each </a:t>
            </a:r>
            <a:r>
              <a:rPr lang="en-US" sz="5400" b="1" i="1" dirty="0" smtClean="0"/>
              <a:t>team</a:t>
            </a:r>
            <a:r>
              <a:rPr lang="ru-RU" sz="5400" dirty="0"/>
              <a:t> </a:t>
            </a:r>
            <a:r>
              <a:rPr lang="en-US" sz="5400" b="1" i="1" dirty="0" smtClean="0"/>
              <a:t>should</a:t>
            </a:r>
            <a:endParaRPr lang="ru-RU" sz="5400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8721" y="2008681"/>
            <a:ext cx="6205928" cy="3493724"/>
          </a:xfrm>
        </p:spPr>
        <p:txBody>
          <a:bodyPr>
            <a:normAutofit fontScale="92500" lnSpcReduction="10000"/>
          </a:bodyPr>
          <a:lstStyle/>
          <a:p>
            <a:r>
              <a:rPr lang="en-US" sz="3200" i="1" dirty="0"/>
              <a:t>Name 4 </a:t>
            </a:r>
            <a:r>
              <a:rPr lang="en-US" sz="3200" i="1" dirty="0" err="1"/>
              <a:t>colours</a:t>
            </a:r>
            <a:endParaRPr lang="ru-RU" sz="3200" i="1" dirty="0" smtClean="0">
              <a:effectLst/>
            </a:endParaRPr>
          </a:p>
          <a:p>
            <a:r>
              <a:rPr lang="en-US" sz="3200" i="1" dirty="0"/>
              <a:t>Name 4 animals</a:t>
            </a:r>
            <a:endParaRPr lang="ru-RU" sz="3200" i="1" dirty="0" smtClean="0">
              <a:effectLst/>
            </a:endParaRPr>
          </a:p>
          <a:p>
            <a:r>
              <a:rPr lang="en-US" sz="3200" i="1" dirty="0"/>
              <a:t>Name 4 things in the classroom</a:t>
            </a:r>
            <a:endParaRPr lang="ru-RU" sz="3200" i="1" dirty="0" smtClean="0">
              <a:effectLst/>
            </a:endParaRPr>
          </a:p>
          <a:p>
            <a:r>
              <a:rPr lang="en-US" sz="3200" i="1" dirty="0"/>
              <a:t>Name the rooms in your flat</a:t>
            </a:r>
            <a:endParaRPr lang="ru-RU" sz="3200" i="1" dirty="0" smtClean="0">
              <a:effectLst/>
            </a:endParaRPr>
          </a:p>
          <a:p>
            <a:r>
              <a:rPr lang="en-US" sz="3200" i="1" dirty="0"/>
              <a:t>Name 4 things in the </a:t>
            </a:r>
            <a:r>
              <a:rPr lang="en-US" sz="3200" i="1" dirty="0" smtClean="0"/>
              <a:t>street</a:t>
            </a:r>
          </a:p>
          <a:p>
            <a:r>
              <a:rPr lang="en-US" sz="3200" i="1" dirty="0"/>
              <a:t>Name 4 things you can eat or drink                </a:t>
            </a:r>
            <a:endParaRPr lang="ru-RU" sz="3200" i="1" dirty="0" smtClean="0">
              <a:effectLst/>
            </a:endParaRPr>
          </a:p>
          <a:p>
            <a:r>
              <a:rPr lang="en-US" sz="3200" i="1" dirty="0"/>
              <a:t>Name 4 things you can do.</a:t>
            </a:r>
            <a:endParaRPr lang="ru-RU" sz="3200" i="1" dirty="0" smtClean="0">
              <a:effectLst/>
            </a:endParaRPr>
          </a:p>
          <a:p>
            <a:endParaRPr lang="ru-RU" i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7428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6567" y="381841"/>
            <a:ext cx="7241498" cy="1079291"/>
          </a:xfrm>
        </p:spPr>
        <p:txBody>
          <a:bodyPr>
            <a:normAutofit fontScale="90000"/>
          </a:bodyPr>
          <a:lstStyle/>
          <a:p>
            <a:r>
              <a:rPr lang="en-US" b="1" i="1" dirty="0"/>
              <a:t>Now let’s count, do the sums.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646" y="1154243"/>
            <a:ext cx="6235908" cy="4698800"/>
          </a:xfrm>
        </p:spPr>
        <p:txBody>
          <a:bodyPr>
            <a:normAutofit/>
          </a:bodyPr>
          <a:lstStyle/>
          <a:p>
            <a:r>
              <a:rPr lang="en-GB" sz="4000" dirty="0"/>
              <a:t>Ten plus eleven is ... </a:t>
            </a:r>
            <a:endParaRPr lang="ru-RU" sz="4000" dirty="0" smtClean="0"/>
          </a:p>
          <a:p>
            <a:r>
              <a:rPr lang="en-GB" sz="4000" dirty="0" smtClean="0"/>
              <a:t>Eight </a:t>
            </a:r>
            <a:r>
              <a:rPr lang="en-GB" sz="4000" dirty="0"/>
              <a:t>plus eight is ... </a:t>
            </a:r>
            <a:endParaRPr lang="ru-RU" sz="4000" dirty="0" smtClean="0"/>
          </a:p>
          <a:p>
            <a:r>
              <a:rPr lang="en-GB" sz="4000" dirty="0" smtClean="0"/>
              <a:t>Seven </a:t>
            </a:r>
            <a:r>
              <a:rPr lang="en-GB" sz="4000" dirty="0"/>
              <a:t>plus thirteen is ... </a:t>
            </a:r>
            <a:endParaRPr lang="ru-RU" sz="4000" dirty="0" smtClean="0"/>
          </a:p>
          <a:p>
            <a:r>
              <a:rPr lang="en-GB" sz="4000" dirty="0" smtClean="0"/>
              <a:t>Fourteen </a:t>
            </a:r>
            <a:r>
              <a:rPr lang="en-GB" sz="4000" dirty="0"/>
              <a:t>plus eight is ... </a:t>
            </a:r>
            <a:endParaRPr lang="ru-RU" sz="4000" dirty="0" smtClean="0"/>
          </a:p>
          <a:p>
            <a:r>
              <a:rPr lang="en-GB" sz="4000" dirty="0" smtClean="0"/>
              <a:t>Twenty </a:t>
            </a:r>
            <a:r>
              <a:rPr lang="en-GB" sz="4000" dirty="0"/>
              <a:t>minus twelve is ... </a:t>
            </a:r>
            <a:endParaRPr lang="ru-RU" sz="4000" dirty="0" smtClean="0"/>
          </a:p>
          <a:p>
            <a:r>
              <a:rPr lang="en-GB" sz="4000" dirty="0" smtClean="0"/>
              <a:t>Twenty-two </a:t>
            </a:r>
            <a:r>
              <a:rPr lang="en-GB" sz="4000" dirty="0"/>
              <a:t>minus ten is ... </a:t>
            </a:r>
            <a:endParaRPr lang="ru-RU" sz="4000" dirty="0"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41822" y="1154243"/>
            <a:ext cx="689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(21)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841822" y="1800729"/>
            <a:ext cx="749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(16)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726242" y="2516222"/>
            <a:ext cx="944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(20)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981075" y="3318977"/>
            <a:ext cx="794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(22)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198432" y="3958231"/>
            <a:ext cx="884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(8)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595671" y="4651066"/>
            <a:ext cx="854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(12)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2157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7394" y="281163"/>
            <a:ext cx="8650574" cy="1325563"/>
          </a:xfrm>
        </p:spPr>
        <p:txBody>
          <a:bodyPr>
            <a:noAutofit/>
          </a:bodyPr>
          <a:lstStyle/>
          <a:p>
            <a:r>
              <a:rPr lang="en-US" sz="5400" b="1" i="1" dirty="0" smtClean="0"/>
              <a:t> </a:t>
            </a:r>
            <a:r>
              <a:rPr lang="en-US" sz="5400" b="1" i="1" dirty="0"/>
              <a:t>Listen to the poem and say how many children there </a:t>
            </a:r>
            <a:r>
              <a:rPr lang="en-US" sz="5400" b="1" i="1" dirty="0" smtClean="0"/>
              <a:t>are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5183" y="1840590"/>
            <a:ext cx="10515600" cy="435133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3600" dirty="0"/>
              <a:t>One group has one Rita,</a:t>
            </a:r>
            <a:endParaRPr lang="ru-RU" sz="3600" dirty="0" smtClean="0">
              <a:effectLst/>
            </a:endParaRPr>
          </a:p>
          <a:p>
            <a:pPr marL="0" indent="0">
              <a:buNone/>
            </a:pPr>
            <a:r>
              <a:rPr lang="en-US" sz="3600" dirty="0"/>
              <a:t>One Mike and one Peter,</a:t>
            </a:r>
            <a:endParaRPr lang="ru-RU" sz="3600" dirty="0" smtClean="0">
              <a:effectLst/>
            </a:endParaRPr>
          </a:p>
          <a:p>
            <a:pPr marL="0" indent="0">
              <a:buNone/>
            </a:pPr>
            <a:r>
              <a:rPr lang="en-US" sz="3600" dirty="0"/>
              <a:t>Two Nellies, three </a:t>
            </a:r>
            <a:r>
              <a:rPr lang="en-US" sz="3600" dirty="0" err="1"/>
              <a:t>Ellies</a:t>
            </a:r>
            <a:r>
              <a:rPr lang="en-US" sz="3600" dirty="0"/>
              <a:t>,</a:t>
            </a:r>
            <a:endParaRPr lang="ru-RU" sz="3600" dirty="0" smtClean="0">
              <a:effectLst/>
            </a:endParaRPr>
          </a:p>
          <a:p>
            <a:pPr marL="0" indent="0">
              <a:buNone/>
            </a:pPr>
            <a:r>
              <a:rPr lang="en-US" sz="3600" dirty="0"/>
              <a:t>One Kate and one Lee,</a:t>
            </a:r>
            <a:endParaRPr lang="ru-RU" sz="3600" dirty="0" smtClean="0">
              <a:effectLst/>
            </a:endParaRPr>
          </a:p>
          <a:p>
            <a:pPr marL="0" indent="0">
              <a:buNone/>
            </a:pPr>
            <a:r>
              <a:rPr lang="en-US" sz="3600" dirty="0"/>
              <a:t>How many are we?  </a:t>
            </a:r>
            <a:endParaRPr lang="ru-RU" sz="3600" dirty="0" smtClean="0">
              <a:effectLst/>
            </a:endParaRPr>
          </a:p>
          <a:p>
            <a:pPr marL="0" indent="0">
              <a:buNone/>
            </a:pPr>
            <a:r>
              <a:rPr lang="en-US" sz="5700" i="1" dirty="0"/>
              <a:t>Listen and count the eggs.</a:t>
            </a:r>
            <a:endParaRPr lang="ru-RU" sz="5700" i="1" dirty="0" smtClean="0">
              <a:effectLst/>
            </a:endParaRPr>
          </a:p>
          <a:p>
            <a:pPr marL="0" indent="0">
              <a:buNone/>
            </a:pPr>
            <a:r>
              <a:rPr lang="en-US" sz="3800" dirty="0"/>
              <a:t>My white hen has two eggs,</a:t>
            </a:r>
            <a:endParaRPr lang="ru-RU" sz="3800" dirty="0" smtClean="0">
              <a:effectLst/>
            </a:endParaRPr>
          </a:p>
          <a:p>
            <a:pPr marL="0" indent="0">
              <a:buNone/>
            </a:pPr>
            <a:r>
              <a:rPr lang="en-US" sz="3800" dirty="0"/>
              <a:t>My brown has three.</a:t>
            </a:r>
            <a:endParaRPr lang="ru-RU" sz="3800" dirty="0" smtClean="0">
              <a:effectLst/>
            </a:endParaRPr>
          </a:p>
          <a:p>
            <a:pPr marL="0" indent="0">
              <a:buNone/>
            </a:pPr>
            <a:r>
              <a:rPr lang="en-US" sz="3800" dirty="0"/>
              <a:t>There is one on the plate,</a:t>
            </a:r>
            <a:endParaRPr lang="ru-RU" sz="3800" dirty="0" smtClean="0">
              <a:effectLst/>
            </a:endParaRPr>
          </a:p>
          <a:p>
            <a:pPr marL="0" indent="0">
              <a:buNone/>
            </a:pPr>
            <a:r>
              <a:rPr lang="en-US" sz="3800"/>
              <a:t>And </a:t>
            </a:r>
            <a:r>
              <a:rPr lang="en-US" sz="3800" smtClean="0"/>
              <a:t>I </a:t>
            </a:r>
            <a:r>
              <a:rPr lang="en-US" sz="3800" dirty="0"/>
              <a:t>have one for tea.</a:t>
            </a:r>
            <a:endParaRPr lang="ru-RU" sz="3800" dirty="0" smtClean="0">
              <a:effectLst/>
            </a:endParaRPr>
          </a:p>
          <a:p>
            <a:pPr marL="0" indent="0">
              <a:buNone/>
            </a:pPr>
            <a:r>
              <a:rPr lang="en-US" sz="3800" dirty="0"/>
              <a:t>How many eggs are there for me. </a:t>
            </a:r>
            <a:endParaRPr lang="ru-RU" sz="3800" dirty="0"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73743" y="3252865"/>
            <a:ext cx="779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(ten)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88505" y="5588732"/>
            <a:ext cx="8689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(seven)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771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3210" y="819507"/>
            <a:ext cx="9729866" cy="1193827"/>
          </a:xfrm>
        </p:spPr>
        <p:txBody>
          <a:bodyPr>
            <a:noAutofit/>
          </a:bodyPr>
          <a:lstStyle/>
          <a:p>
            <a:r>
              <a:rPr lang="en-US" sz="6000" b="1" i="1" dirty="0"/>
              <a:t>Listen and say what relatives Natasha has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64308" y="2407010"/>
            <a:ext cx="8930388" cy="2567650"/>
          </a:xfrm>
        </p:spPr>
        <p:txBody>
          <a:bodyPr>
            <a:noAutofit/>
          </a:bodyPr>
          <a:lstStyle/>
          <a:p>
            <a:r>
              <a:rPr lang="en-US" dirty="0"/>
              <a:t>1) Her mother’s mother is . </a:t>
            </a:r>
            <a:r>
              <a:rPr lang="en-US" dirty="0" smtClean="0"/>
              <a:t>.</a:t>
            </a:r>
            <a:r>
              <a:rPr lang="ru-RU" dirty="0" smtClean="0"/>
              <a:t> .</a:t>
            </a:r>
          </a:p>
          <a:p>
            <a:endParaRPr lang="ru-RU" dirty="0" smtClean="0">
              <a:effectLst/>
            </a:endParaRPr>
          </a:p>
          <a:p>
            <a:r>
              <a:rPr lang="en-US" dirty="0"/>
              <a:t>2) Her father’s and her mother’s daughter is </a:t>
            </a:r>
            <a:r>
              <a:rPr lang="en-US" dirty="0" smtClean="0"/>
              <a:t>…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  <a:endParaRPr lang="ru-RU" dirty="0" smtClean="0"/>
          </a:p>
          <a:p>
            <a:r>
              <a:rPr lang="en-US" dirty="0" smtClean="0"/>
              <a:t> 3</a:t>
            </a:r>
            <a:r>
              <a:rPr lang="en-US" dirty="0"/>
              <a:t>) Her father’s father is . . 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en-US" dirty="0" smtClean="0"/>
              <a:t>4</a:t>
            </a:r>
            <a:r>
              <a:rPr lang="en-US" dirty="0"/>
              <a:t>) Her father’s and her mother’s son is . . </a:t>
            </a:r>
            <a:r>
              <a:rPr lang="ru-RU" dirty="0" smtClean="0"/>
              <a:t>.</a:t>
            </a:r>
            <a:endParaRPr lang="ru-RU" dirty="0"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60959" y="2890616"/>
            <a:ext cx="331282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her grandmother.</a:t>
            </a:r>
            <a:endParaRPr lang="ru-RU" sz="2800" dirty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026047" y="3888682"/>
            <a:ext cx="35826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her sister.</a:t>
            </a:r>
            <a:endParaRPr lang="ru-RU" sz="2400" dirty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90746" y="4974660"/>
            <a:ext cx="24009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her grandfather.</a:t>
            </a:r>
            <a:endParaRPr lang="ru-RU" sz="2400" dirty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490746" y="6060638"/>
            <a:ext cx="1938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her brother.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680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7412" y="399011"/>
            <a:ext cx="8380752" cy="1729047"/>
          </a:xfrm>
        </p:spPr>
        <p:txBody>
          <a:bodyPr>
            <a:noAutofit/>
          </a:bodyPr>
          <a:lstStyle/>
          <a:p>
            <a:r>
              <a:rPr lang="en-US" sz="4800" b="1" i="1" dirty="0"/>
              <a:t>Make up as many words as you can from the letters of the </a:t>
            </a:r>
            <a:r>
              <a:rPr lang="en-US" sz="4800" b="1" i="1" dirty="0" smtClean="0"/>
              <a:t>word </a:t>
            </a:r>
            <a:r>
              <a:rPr lang="en-US" sz="4800" b="1" i="1" dirty="0" smtClean="0">
                <a:solidFill>
                  <a:srgbClr val="C00000"/>
                </a:solidFill>
              </a:rPr>
              <a:t>acknowledgment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830" y="2548328"/>
            <a:ext cx="5274334" cy="3898457"/>
          </a:xfrm>
        </p:spPr>
      </p:pic>
    </p:spTree>
    <p:extLst>
      <p:ext uri="{BB962C8B-B14F-4D97-AF65-F5344CB8AC3E}">
        <p14:creationId xmlns:p14="http://schemas.microsoft.com/office/powerpoint/2010/main" val="43301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764" y="200233"/>
            <a:ext cx="8090600" cy="1295607"/>
          </a:xfrm>
        </p:spPr>
        <p:txBody>
          <a:bodyPr>
            <a:normAutofit/>
          </a:bodyPr>
          <a:lstStyle/>
          <a:p>
            <a:r>
              <a:rPr lang="en-US" sz="4800" b="1" i="1" dirty="0" smtClean="0">
                <a:solidFill>
                  <a:srgbClr val="C00000"/>
                </a:solidFill>
              </a:rPr>
              <a:t>Odd One Out!</a:t>
            </a:r>
            <a:r>
              <a:rPr lang="uk-UA" sz="4800" b="1" i="1" dirty="0" smtClean="0">
                <a:solidFill>
                  <a:srgbClr val="C00000"/>
                </a:solidFill>
              </a:rPr>
              <a:t> </a:t>
            </a:r>
            <a:r>
              <a:rPr lang="uk-UA" sz="3600" b="1" i="1" dirty="0" smtClean="0"/>
              <a:t>(Яке зайве слово?)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623" y="1495840"/>
            <a:ext cx="8395741" cy="3990559"/>
          </a:xfrm>
        </p:spPr>
        <p:txBody>
          <a:bodyPr>
            <a:normAutofit lnSpcReduction="10000"/>
          </a:bodyPr>
          <a:lstStyle/>
          <a:p>
            <a:r>
              <a:rPr lang="en-US" sz="3600" dirty="0"/>
              <a:t>1 Spring, winter, January, summer.</a:t>
            </a:r>
            <a:endParaRPr lang="ru-RU" sz="3600" dirty="0" smtClean="0">
              <a:effectLst/>
            </a:endParaRPr>
          </a:p>
          <a:p>
            <a:r>
              <a:rPr lang="en-US" sz="3600" dirty="0"/>
              <a:t>2 Red, blue, big, pink.</a:t>
            </a:r>
            <a:endParaRPr lang="ru-RU" sz="3600" dirty="0" smtClean="0">
              <a:effectLst/>
            </a:endParaRPr>
          </a:p>
          <a:p>
            <a:r>
              <a:rPr lang="en-US" sz="3600" dirty="0"/>
              <a:t>3 Ukraine, the USA, President, Great Britain.</a:t>
            </a:r>
            <a:endParaRPr lang="ru-RU" sz="3600" dirty="0" smtClean="0">
              <a:effectLst/>
            </a:endParaRPr>
          </a:p>
          <a:p>
            <a:r>
              <a:rPr lang="en-US" sz="3600" dirty="0"/>
              <a:t>4 Sunday, Wednesday, October, Saturday.</a:t>
            </a:r>
            <a:endParaRPr lang="ru-RU" sz="3600" dirty="0" smtClean="0">
              <a:effectLst/>
            </a:endParaRPr>
          </a:p>
          <a:p>
            <a:r>
              <a:rPr lang="en-US" sz="3600" dirty="0"/>
              <a:t>5 English, Ukrainian, Italy, French.</a:t>
            </a:r>
            <a:endParaRPr lang="ru-RU" sz="3600" dirty="0" smtClean="0">
              <a:effectLst/>
            </a:endParaRPr>
          </a:p>
          <a:p>
            <a:r>
              <a:rPr lang="en-US" sz="3600" dirty="0"/>
              <a:t>6 Mother, father, teacher, sister.</a:t>
            </a:r>
            <a:endParaRPr lang="ru-RU" sz="3600" dirty="0" smtClean="0">
              <a:effectLst/>
            </a:endParaRPr>
          </a:p>
          <a:p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0111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5481" y="66934"/>
            <a:ext cx="7286469" cy="1325563"/>
          </a:xfrm>
        </p:spPr>
        <p:txBody>
          <a:bodyPr>
            <a:normAutofit/>
          </a:bodyPr>
          <a:lstStyle/>
          <a:p>
            <a:pPr algn="ctr"/>
            <a:r>
              <a:rPr lang="en-US" sz="8000" b="1" i="1" dirty="0" smtClean="0"/>
              <a:t>Guess the </a:t>
            </a:r>
            <a:r>
              <a:rPr lang="en-US" sz="8000" b="1" i="1" dirty="0"/>
              <a:t>riddles</a:t>
            </a:r>
            <a:endParaRPr lang="ru-RU" sz="8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3607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 know everything, I teach everybody. But to make friends with me you must first learn to </a:t>
            </a:r>
            <a:r>
              <a:rPr lang="en-US" dirty="0" smtClean="0"/>
              <a:t>read.</a:t>
            </a:r>
          </a:p>
          <a:p>
            <a:pPr marL="0" indent="0">
              <a:buNone/>
            </a:pPr>
            <a:endParaRPr lang="en-US" dirty="0" smtClean="0"/>
          </a:p>
          <a:p>
            <a:pPr marL="0" lvl="0" indent="0">
              <a:buNone/>
            </a:pPr>
            <a:r>
              <a:rPr lang="en-US" dirty="0"/>
              <a:t>This is a house with one window in it,</a:t>
            </a: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en-US" dirty="0"/>
              <a:t>Showing films nearly every minute. </a:t>
            </a:r>
            <a:endParaRPr lang="en-US" dirty="0" smtClean="0"/>
          </a:p>
          <a:p>
            <a:pPr marL="0" indent="0">
              <a:buNone/>
            </a:pPr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en-US" dirty="0" smtClean="0"/>
              <a:t>I </a:t>
            </a:r>
            <a:r>
              <a:rPr lang="en-US" dirty="0"/>
              <a:t>am black and red, and blue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   I draw a picture for you.   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909" y="1830055"/>
            <a:ext cx="2419350" cy="18859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5486" y="2344712"/>
            <a:ext cx="2864370" cy="28643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434" y="4153564"/>
            <a:ext cx="3092562" cy="211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53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662</Words>
  <Application>Microsoft Office PowerPoint</Application>
  <PresentationFormat>Широкоэкранный</PresentationFormat>
  <Paragraphs>115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Algerian</vt:lpstr>
      <vt:lpstr>Arial</vt:lpstr>
      <vt:lpstr>Calibri</vt:lpstr>
      <vt:lpstr>Calibri Light</vt:lpstr>
      <vt:lpstr>Lucida Handwriting</vt:lpstr>
      <vt:lpstr>Тема Office</vt:lpstr>
      <vt:lpstr>Competition «Happy English»</vt:lpstr>
      <vt:lpstr>"Warming-up". Each team should answer my questions in turn.</vt:lpstr>
      <vt:lpstr>A quiz—game (Our World). Each team should</vt:lpstr>
      <vt:lpstr>Now let’s count, do the sums. </vt:lpstr>
      <vt:lpstr> Listen to the poem and say how many children there are</vt:lpstr>
      <vt:lpstr>Listen and say what relatives Natasha has</vt:lpstr>
      <vt:lpstr>Make up as many words as you can from the letters of the word acknowledgment</vt:lpstr>
      <vt:lpstr>Odd One Out! (Яке зайве слово?)</vt:lpstr>
      <vt:lpstr>Guess the riddles</vt:lpstr>
      <vt:lpstr>Презентация PowerPoint</vt:lpstr>
      <vt:lpstr>Підбери риму до поданих слів:</vt:lpstr>
      <vt:lpstr>Презентация PowerPoint</vt:lpstr>
      <vt:lpstr>Read the rhyme as quickly as possible</vt:lpstr>
      <vt:lpstr>Презентация PowerPoint</vt:lpstr>
      <vt:lpstr>Завдання для вболівальників.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Competition  «Happy English»</dc:title>
  <dc:creator>Пользователь Windows</dc:creator>
  <cp:lastModifiedBy>Пользователь Windows</cp:lastModifiedBy>
  <cp:revision>56</cp:revision>
  <dcterms:created xsi:type="dcterms:W3CDTF">2017-11-02T08:50:42Z</dcterms:created>
  <dcterms:modified xsi:type="dcterms:W3CDTF">2018-01-25T20:14:40Z</dcterms:modified>
</cp:coreProperties>
</file>