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63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99"/>
    <a:srgbClr val="0000FF"/>
    <a:srgbClr val="15A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74" autoAdjust="0"/>
  </p:normalViewPr>
  <p:slideViewPr>
    <p:cSldViewPr snapToGrid="0">
      <p:cViewPr varScale="1">
        <p:scale>
          <a:sx n="71" d="100"/>
          <a:sy n="71" d="100"/>
        </p:scale>
        <p:origin x="3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068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91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78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256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735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516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370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24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71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337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65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F103B-3CA8-4629-BCE3-803017B90AB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91A3F-8EE4-4AE9-9D89-CFE1F2444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755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16455"/>
            <a:ext cx="105156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Світ освітлюється сонцем ,</a:t>
            </a:r>
            <a:b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 людина – знанням.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66" y="2376257"/>
            <a:ext cx="6184128" cy="359969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953" y="290282"/>
            <a:ext cx="2847975" cy="292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92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Знайдіть  периметр  прямокутника, довжина якого 6 см . Вона на </a:t>
            </a:r>
            <a:r>
              <a:rPr lang="uk-UA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 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см більша за ширину 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4521" y="2363639"/>
            <a:ext cx="5434641" cy="408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27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Еластична</a:t>
            </a:r>
            <a:r>
              <a:rPr lang="uk-UA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як гума, людська шкіра не від­пускає зазубрене жало.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Намагаючись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його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витягти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бджола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залишає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в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шкірі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не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тільки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жало, а й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частинку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черевця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Після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такої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травми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комаха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гине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uk-UA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uk-UA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8089" y="1515075"/>
            <a:ext cx="2837829" cy="43513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7379" y="230122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Кмітлива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пара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пара                                         ІІ пара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: 3 + 9                                    50 - (12 - 4)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(14 +18 ): 4                                (48 - 12 ) :4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60 - 23 -23                                 24 : 4 - 4</a:t>
            </a:r>
          </a:p>
        </p:txBody>
      </p:sp>
    </p:spTree>
    <p:extLst>
      <p:ext uri="{BB962C8B-B14F-4D97-AF65-F5344CB8AC3E}">
        <p14:creationId xmlns:p14="http://schemas.microsoft.com/office/powerpoint/2010/main" val="3679864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2009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місті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Тернополі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бульварі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Шевченка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пам’ятник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бджілки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бронзи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2,5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медових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стільників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сидить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бджола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Напис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Бджілці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трудівниці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860131"/>
            <a:ext cx="3354237" cy="43513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064" y="1860131"/>
            <a:ext cx="377836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398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225" y="0"/>
            <a:ext cx="10515600" cy="1698170"/>
          </a:xfrm>
        </p:spPr>
        <p:txBody>
          <a:bodyPr/>
          <a:lstStyle/>
          <a:p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Мамина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казка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про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працьовиту</a:t>
            </a: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бджілку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20" y="1491351"/>
            <a:ext cx="4337782" cy="4351338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9883" y="2512983"/>
            <a:ext cx="3200400" cy="408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8400" y="190500"/>
            <a:ext cx="2374900" cy="2247900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9109330"/>
              </p:ext>
            </p:extLst>
          </p:nvPr>
        </p:nvGraphicFramePr>
        <p:xfrm>
          <a:off x="533400" y="2803525"/>
          <a:ext cx="10515600" cy="30099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51560"/>
                <a:gridCol w="1051560"/>
                <a:gridCol w="1051560"/>
                <a:gridCol w="1051560"/>
                <a:gridCol w="1051560"/>
                <a:gridCol w="1051560"/>
                <a:gridCol w="1051560"/>
                <a:gridCol w="1051560"/>
                <a:gridCol w="1051560"/>
                <a:gridCol w="1051560"/>
              </a:tblGrid>
              <a:tr h="752475">
                <a:tc>
                  <a:txBody>
                    <a:bodyPr/>
                    <a:lstStyle/>
                    <a:p>
                      <a:r>
                        <a:rPr lang="uk-UA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752475">
                <a:tc>
                  <a:txBody>
                    <a:bodyPr/>
                    <a:lstStyle/>
                    <a:p>
                      <a:r>
                        <a:rPr lang="uk-UA" dirty="0" smtClean="0"/>
                        <a:t>11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12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13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14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15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16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17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18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19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20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r>
                        <a:rPr lang="uk-UA" dirty="0" smtClean="0"/>
                        <a:t>21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22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23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24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25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26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27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28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29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r>
                        <a:rPr lang="uk-UA" dirty="0" smtClean="0"/>
                        <a:t>31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32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33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34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35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36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37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38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39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40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482600"/>
            <a:ext cx="6807200" cy="3886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b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 «Не скажу».</a:t>
            </a:r>
            <a:endParaRPr lang="ru-RU" sz="1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8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0515599" cy="4964112"/>
          </a:xfr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208536"/>
              </p:ext>
            </p:extLst>
          </p:nvPr>
        </p:nvGraphicFramePr>
        <p:xfrm>
          <a:off x="838203" y="365125"/>
          <a:ext cx="10515593" cy="1325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963"/>
                <a:gridCol w="955963"/>
                <a:gridCol w="955963"/>
                <a:gridCol w="955963"/>
                <a:gridCol w="955963"/>
                <a:gridCol w="955963"/>
                <a:gridCol w="955963"/>
                <a:gridCol w="955963"/>
                <a:gridCol w="955963"/>
                <a:gridCol w="955963"/>
                <a:gridCol w="955963"/>
              </a:tblGrid>
              <a:tr h="1325563">
                <a:tc>
                  <a:txBody>
                    <a:bodyPr/>
                    <a:lstStyle/>
                    <a:p>
                      <a:r>
                        <a:rPr lang="uk-UA" sz="5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uk-UA" sz="54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54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5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54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54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5400" dirty="0" smtClean="0">
                          <a:solidFill>
                            <a:schemeClr val="accent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540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5400" dirty="0" smtClean="0">
                          <a:solidFill>
                            <a:srgbClr val="15A74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5400" dirty="0">
                        <a:solidFill>
                          <a:srgbClr val="15A74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54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54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54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54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5400" dirty="0" smtClean="0">
                          <a:solidFill>
                            <a:schemeClr val="accent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5400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5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5400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54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54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54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54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19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31975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Бджола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представниця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комах. 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Комахи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з’явилися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Землі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сотні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мільйонів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років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раніше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ніж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людина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Україні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20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тисяч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видів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комах.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Деякі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охороняються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занесені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Червоної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книги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Більшість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комах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живе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один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рік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 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3300" y="2311400"/>
            <a:ext cx="7416800" cy="45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35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316246"/>
              </p:ext>
            </p:extLst>
          </p:nvPr>
        </p:nvGraphicFramePr>
        <p:xfrm>
          <a:off x="3167062" y="3797300"/>
          <a:ext cx="8491539" cy="2540001"/>
        </p:xfrm>
        <a:graphic>
          <a:graphicData uri="http://schemas.openxmlformats.org/drawingml/2006/table">
            <a:tbl>
              <a:tblPr firstRow="1" firstCol="1" bandRow="1"/>
              <a:tblGrid>
                <a:gridCol w="1414802"/>
                <a:gridCol w="1414802"/>
                <a:gridCol w="1458234"/>
                <a:gridCol w="1372279"/>
                <a:gridCol w="1415711"/>
                <a:gridCol w="1415711"/>
              </a:tblGrid>
              <a:tr h="846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Ділене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28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36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Дільник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4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Частка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4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7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4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676900" y="2018844"/>
            <a:ext cx="5918200" cy="685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Робота за таблицею 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177801"/>
            <a:ext cx="4368800" cy="3136899"/>
          </a:xfrm>
        </p:spPr>
      </p:pic>
    </p:spTree>
    <p:extLst>
      <p:ext uri="{BB962C8B-B14F-4D97-AF65-F5344CB8AC3E}">
        <p14:creationId xmlns:p14="http://schemas.microsoft.com/office/powerpoint/2010/main" val="353609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01070"/>
            <a:ext cx="10515600" cy="45719"/>
          </a:xfrm>
        </p:spPr>
        <p:txBody>
          <a:bodyPr>
            <a:noAutofit/>
          </a:bodyPr>
          <a:lstStyle/>
          <a:p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08800" y="3314700"/>
            <a:ext cx="528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537" y="1690685"/>
            <a:ext cx="6077433" cy="5006977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69766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200" dirty="0" smtClean="0"/>
              <a:t>У </a:t>
            </a:r>
            <a:r>
              <a:rPr lang="ru-RU" sz="3200" dirty="0" err="1"/>
              <a:t>бджілки</a:t>
            </a:r>
            <a:r>
              <a:rPr lang="ru-RU" sz="3200" dirty="0"/>
              <a:t> </a:t>
            </a:r>
            <a:r>
              <a:rPr lang="ru-RU" sz="3200" dirty="0" err="1"/>
              <a:t>стільки</a:t>
            </a:r>
            <a:r>
              <a:rPr lang="ru-RU" sz="3200" dirty="0"/>
              <a:t> очей, </a:t>
            </a:r>
            <a:r>
              <a:rPr lang="ru-RU" sz="3200" dirty="0" err="1"/>
              <a:t>скільки</a:t>
            </a:r>
            <a:r>
              <a:rPr lang="ru-RU" sz="3200" dirty="0"/>
              <a:t> у </a:t>
            </a:r>
            <a:r>
              <a:rPr lang="ru-RU" sz="3200" dirty="0" smtClean="0"/>
              <a:t>тебе</a:t>
            </a:r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200" dirty="0"/>
              <a:t>та </a:t>
            </a:r>
            <a:r>
              <a:rPr lang="ru-RU" sz="3200" dirty="0" err="1"/>
              <a:t>ще</a:t>
            </a:r>
            <a:r>
              <a:rPr lang="ru-RU" sz="3200" dirty="0"/>
              <a:t> </a:t>
            </a:r>
            <a:r>
              <a:rPr lang="ru-RU" sz="3200" dirty="0" err="1"/>
              <a:t>стільки</a:t>
            </a:r>
            <a:r>
              <a:rPr lang="ru-RU" sz="3200" dirty="0" smtClean="0"/>
              <a:t>,</a:t>
            </a:r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200" dirty="0"/>
              <a:t>та </a:t>
            </a:r>
            <a:r>
              <a:rPr lang="ru-RU" sz="3200" dirty="0" err="1"/>
              <a:t>ще</a:t>
            </a:r>
            <a:r>
              <a:rPr lang="ru-RU" sz="3200" dirty="0"/>
              <a:t> </a:t>
            </a:r>
            <a:r>
              <a:rPr lang="ru-RU" sz="3200" dirty="0" err="1"/>
              <a:t>півстільки</a:t>
            </a:r>
            <a:r>
              <a:rPr lang="ru-RU" sz="3200" dirty="0"/>
              <a:t>, як у тебе. (5) </a:t>
            </a:r>
          </a:p>
        </p:txBody>
      </p:sp>
    </p:spTree>
    <p:extLst>
      <p:ext uri="{BB962C8B-B14F-4D97-AF65-F5344CB8AC3E}">
        <p14:creationId xmlns:p14="http://schemas.microsoft.com/office/powerpoint/2010/main" val="3432002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414" y="5006447"/>
            <a:ext cx="2095500" cy="14287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403" y="3949772"/>
            <a:ext cx="2097206" cy="14265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 </a:t>
            </a:r>
            <a:r>
              <a:rPr lang="ru-RU" dirty="0" err="1"/>
              <a:t>чотирьох</a:t>
            </a:r>
            <a:r>
              <a:rPr lang="ru-RU" dirty="0"/>
              <a:t>  </a:t>
            </a:r>
            <a:r>
              <a:rPr lang="ru-RU" dirty="0" err="1"/>
              <a:t>квіток</a:t>
            </a:r>
            <a:r>
              <a:rPr lang="ru-RU" dirty="0"/>
              <a:t> </a:t>
            </a:r>
            <a:r>
              <a:rPr lang="ru-RU" dirty="0" err="1"/>
              <a:t>прилетіли</a:t>
            </a:r>
            <a:r>
              <a:rPr lang="ru-RU" dirty="0"/>
              <a:t> 8 </a:t>
            </a:r>
            <a:r>
              <a:rPr lang="ru-RU" dirty="0" err="1"/>
              <a:t>бджіл</a:t>
            </a:r>
            <a:r>
              <a:rPr lang="ru-RU" dirty="0"/>
              <a:t>. По </a:t>
            </a:r>
            <a:r>
              <a:rPr lang="ru-RU" dirty="0" err="1"/>
              <a:t>скільки</a:t>
            </a:r>
            <a:r>
              <a:rPr lang="ru-RU" dirty="0"/>
              <a:t> </a:t>
            </a:r>
            <a:r>
              <a:rPr lang="ru-RU" dirty="0" err="1"/>
              <a:t>бджіл</a:t>
            </a:r>
            <a:r>
              <a:rPr lang="ru-RU" dirty="0"/>
              <a:t> </a:t>
            </a:r>
            <a:r>
              <a:rPr lang="ru-RU" dirty="0" err="1"/>
              <a:t>сяде</a:t>
            </a:r>
            <a:r>
              <a:rPr lang="ru-RU" dirty="0"/>
              <a:t> на </a:t>
            </a:r>
            <a:r>
              <a:rPr lang="ru-RU" dirty="0" err="1"/>
              <a:t>кожну</a:t>
            </a:r>
            <a:r>
              <a:rPr lang="ru-RU" dirty="0"/>
              <a:t> </a:t>
            </a:r>
            <a:r>
              <a:rPr lang="ru-RU" dirty="0" err="1"/>
              <a:t>квітку</a:t>
            </a:r>
            <a:r>
              <a:rPr lang="ru-RU" dirty="0"/>
              <a:t>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порівну</a:t>
            </a:r>
            <a:r>
              <a:rPr lang="ru-RU" dirty="0"/>
              <a:t> на </a:t>
            </a:r>
            <a:r>
              <a:rPr lang="ru-RU" dirty="0" err="1"/>
              <a:t>кожній</a:t>
            </a:r>
            <a:r>
              <a:rPr lang="ru-RU" dirty="0"/>
              <a:t> </a:t>
            </a:r>
            <a:r>
              <a:rPr lang="ru-RU" dirty="0" err="1"/>
              <a:t>квітці</a:t>
            </a:r>
            <a:r>
              <a:rPr lang="ru-RU" dirty="0"/>
              <a:t>?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649" y="2324953"/>
            <a:ext cx="2095500" cy="14287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547" y="2088764"/>
            <a:ext cx="2095500" cy="14287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437" y="5193102"/>
            <a:ext cx="2095500" cy="14287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482" y="4867010"/>
            <a:ext cx="2097206" cy="142658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3919" y="5049157"/>
            <a:ext cx="2097206" cy="142658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142" y="1870260"/>
            <a:ext cx="2097206" cy="142658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5898" y="2015506"/>
            <a:ext cx="2097206" cy="1426588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6200" y="40308"/>
            <a:ext cx="1446904" cy="856839"/>
          </a:xfr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249" y="3442094"/>
            <a:ext cx="4893917" cy="341590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6803" y="2350581"/>
            <a:ext cx="4684399" cy="279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669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6699"/>
            <a:ext cx="10515600" cy="1689101"/>
          </a:xfrm>
        </p:spPr>
        <p:txBody>
          <a:bodyPr>
            <a:noAutofit/>
          </a:bodyPr>
          <a:lstStyle/>
          <a:p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х 9+10               ( 2+1) х 3               20 : 4 + 3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х 8+ 48               36 : 4                     28 : 4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899" y="1955799"/>
            <a:ext cx="3795622" cy="4289725"/>
          </a:xfrm>
        </p:spPr>
      </p:pic>
    </p:spTree>
    <p:extLst>
      <p:ext uri="{BB962C8B-B14F-4D97-AF65-F5344CB8AC3E}">
        <p14:creationId xmlns:p14="http://schemas.microsoft.com/office/powerpoint/2010/main" val="23868997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285</Words>
  <Application>Microsoft Office PowerPoint</Application>
  <PresentationFormat>Широкоэкранный</PresentationFormat>
  <Paragraphs>89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Світ освітлюється сонцем ,  а людина – знанням.  </vt:lpstr>
      <vt:lpstr>Мамина казка про працьовиту бджілку</vt:lpstr>
      <vt:lpstr>Презентация PowerPoint</vt:lpstr>
      <vt:lpstr>Презентация PowerPoint</vt:lpstr>
      <vt:lpstr>Бджола — представниця комах. Комахи з’явилися на Землі на сотні мільйонів років раніше, ніж людина. В Україні — 20 тисяч видів комах. Деякі охороняються і занесені до Червоної книги України. Більшість комах живе один рік.  </vt:lpstr>
      <vt:lpstr>Робота за таблицею </vt:lpstr>
      <vt:lpstr>Презентация PowerPoint</vt:lpstr>
      <vt:lpstr>До чотирьох  квіток прилетіли 8 бджіл. По скільки бджіл сяде на кожну квітку, щоб їх було порівну на кожній квітці?</vt:lpstr>
      <vt:lpstr>2 х 9+10               ( 2+1) х 3               20 : 4 + 3 2 х 8+ 48               36 : 4                     28 : 4 </vt:lpstr>
      <vt:lpstr>Знайдіть  периметр  прямокутника, довжина якого 6 см . Вона на 3 см більша за ширину . </vt:lpstr>
      <vt:lpstr>Еластична, як гума, людська шкіра не від­пускає зазубрене жало. Намагаючись його витягти, бджола залишає в шкірі не тільки жало, а й частинку черевця. Після такої травми комаха гине. </vt:lpstr>
      <vt:lpstr>У 2009 році в місті Тернополі на бульварі Шевченка встановлено пам’ятник бджілки із бронзи. Його висота 2,5 м і має вигляд медових стільників, на яких сидить бджола. Напис: «Бджілці – трудівниці».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29</cp:revision>
  <dcterms:created xsi:type="dcterms:W3CDTF">2018-02-03T16:09:04Z</dcterms:created>
  <dcterms:modified xsi:type="dcterms:W3CDTF">2018-02-04T11:48:42Z</dcterms:modified>
</cp:coreProperties>
</file>