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CA82F5E-8DFD-4ADF-A7E3-6BF140BD6DF1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8A1B600-3E9E-4FBC-9459-E4EEC9C19B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928802"/>
            <a:ext cx="7358082" cy="2643206"/>
          </a:xfrm>
        </p:spPr>
        <p:txBody>
          <a:bodyPr>
            <a:noAutofit/>
          </a:bodyPr>
          <a:lstStyle/>
          <a:p>
            <a:r>
              <a:rPr lang="ru-RU" sz="1800" dirty="0" smtClean="0"/>
              <a:t>                                 </a:t>
            </a:r>
            <a:r>
              <a:rPr lang="ru-RU" sz="6000" dirty="0" smtClean="0"/>
              <a:t>Древня </a:t>
            </a:r>
            <a:r>
              <a:rPr lang="uk-UA" sz="6000" dirty="0" smtClean="0"/>
              <a:t>українська  техніка   писання по яйцю     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68571"/>
            <a:ext cx="856810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14290"/>
            <a:ext cx="61722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          </a:t>
            </a:r>
            <a:r>
              <a:rPr lang="ru-RU" i="1" dirty="0" err="1" smtClean="0"/>
              <a:t>орієнтовний</a:t>
            </a:r>
            <a:r>
              <a:rPr lang="ru-RU" i="1" dirty="0" smtClean="0"/>
              <a:t>  план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928670"/>
            <a:ext cx="6457968" cy="5446252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ru-RU" sz="2000" dirty="0" err="1" smtClean="0"/>
              <a:t>Укра</a:t>
            </a:r>
            <a:r>
              <a:rPr lang="uk-UA" sz="2000" dirty="0" err="1" smtClean="0"/>
              <a:t>ї</a:t>
            </a:r>
            <a:r>
              <a:rPr lang="uk-UA" sz="2000" dirty="0" err="1" smtClean="0"/>
              <a:t>нська</a:t>
            </a:r>
            <a:r>
              <a:rPr lang="uk-UA" sz="2000" dirty="0" smtClean="0"/>
              <a:t> писанка – це справжнє рукотворне диво.</a:t>
            </a:r>
          </a:p>
          <a:p>
            <a:pPr marL="342900" indent="-342900">
              <a:buAutoNum type="arabicPeriod"/>
            </a:pPr>
            <a:r>
              <a:rPr lang="uk-UA" sz="2000" dirty="0" smtClean="0"/>
              <a:t>Підготовча робота як найважливіший елемент успішного процесу.</a:t>
            </a:r>
          </a:p>
          <a:p>
            <a:pPr marL="342900" indent="-342900">
              <a:buAutoNum type="arabicPeriod"/>
            </a:pPr>
            <a:r>
              <a:rPr lang="uk-UA" sz="2000" dirty="0" smtClean="0"/>
              <a:t>Виготовлення писанки не потребує поспіху: </a:t>
            </a:r>
          </a:p>
          <a:p>
            <a:pPr marL="342900" indent="-342900"/>
            <a:r>
              <a:rPr lang="uk-UA" sz="2000" dirty="0" smtClean="0"/>
              <a:t>	  </a:t>
            </a:r>
            <a:r>
              <a:rPr lang="uk-UA" sz="2000" dirty="0" smtClean="0"/>
              <a:t>а) вибір і нанесення контурів майбутніх символів;	</a:t>
            </a:r>
          </a:p>
          <a:p>
            <a:pPr marL="342900" indent="-342900"/>
            <a:r>
              <a:rPr lang="uk-UA" sz="2000" dirty="0" smtClean="0"/>
              <a:t>	 </a:t>
            </a:r>
            <a:r>
              <a:rPr lang="uk-UA" sz="2000" dirty="0" smtClean="0"/>
              <a:t> б) покриття нагрітим  воском окремих частин виробу;</a:t>
            </a:r>
          </a:p>
          <a:p>
            <a:pPr marL="342900" indent="-342900"/>
            <a:r>
              <a:rPr lang="uk-UA" sz="2000" dirty="0" smtClean="0"/>
              <a:t>	</a:t>
            </a:r>
            <a:r>
              <a:rPr lang="uk-UA" sz="2000" dirty="0" smtClean="0"/>
              <a:t>  в) поетапне занурення яйця в різні барвники – від найсвітлішого до найтемнішого;</a:t>
            </a:r>
          </a:p>
          <a:p>
            <a:pPr marL="342900" indent="-342900"/>
            <a:r>
              <a:rPr lang="uk-UA" sz="2000" dirty="0" smtClean="0"/>
              <a:t>	  г) прогрівання розфарбованого яйця над свічкою та надання йому завершеного вигляду.</a:t>
            </a:r>
          </a:p>
          <a:p>
            <a:pPr marL="342900" indent="-342900">
              <a:buAutoNum type="arabicPeriod" startAt="4"/>
            </a:pPr>
            <a:r>
              <a:rPr lang="uk-UA" sz="2000" dirty="0" smtClean="0"/>
              <a:t>Мистецька вартість писанок неоціненна</a:t>
            </a:r>
          </a:p>
          <a:p>
            <a:pPr marL="342900" indent="-342900">
              <a:buAutoNum type="arabicPeriod" startAt="4"/>
            </a:pPr>
            <a:endParaRPr lang="uk-UA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14290"/>
            <a:ext cx="6172200" cy="714380"/>
          </a:xfrm>
        </p:spPr>
        <p:txBody>
          <a:bodyPr/>
          <a:lstStyle/>
          <a:p>
            <a:r>
              <a:rPr lang="uk-UA" dirty="0" smtClean="0"/>
              <a:t>Рефлексія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1428736"/>
            <a:ext cx="6315092" cy="4946186"/>
          </a:xfrm>
        </p:spPr>
        <p:txBody>
          <a:bodyPr>
            <a:normAutofit/>
          </a:bodyPr>
          <a:lstStyle/>
          <a:p>
            <a:r>
              <a:rPr lang="uk-UA" sz="2000" i="1" dirty="0" smtClean="0"/>
              <a:t>Вправа </a:t>
            </a:r>
            <a:r>
              <a:rPr lang="uk-UA" sz="2000" i="1" dirty="0" err="1" smtClean="0">
                <a:solidFill>
                  <a:srgbClr val="C00000"/>
                </a:solidFill>
              </a:rPr>
              <a:t>“Незакінчене</a:t>
            </a:r>
            <a:r>
              <a:rPr lang="uk-UA" sz="2000" i="1" dirty="0" smtClean="0">
                <a:solidFill>
                  <a:srgbClr val="C00000"/>
                </a:solidFill>
              </a:rPr>
              <a:t> </a:t>
            </a:r>
            <a:r>
              <a:rPr lang="uk-UA" sz="2000" i="1" dirty="0" err="1" smtClean="0">
                <a:solidFill>
                  <a:srgbClr val="C00000"/>
                </a:solidFill>
              </a:rPr>
              <a:t>речення”</a:t>
            </a:r>
            <a:endParaRPr lang="uk-UA" sz="2000" i="1" dirty="0" smtClean="0">
              <a:solidFill>
                <a:srgbClr val="C00000"/>
              </a:solidFill>
            </a:endParaRPr>
          </a:p>
          <a:p>
            <a:endParaRPr lang="uk-UA" sz="2000" i="1" dirty="0" smtClean="0"/>
          </a:p>
          <a:p>
            <a:r>
              <a:rPr lang="uk-UA" sz="2000" i="1" dirty="0" smtClean="0"/>
              <a:t>1. Я роз</a:t>
            </a:r>
            <a:r>
              <a:rPr lang="ru-RU" sz="2000" i="1" dirty="0" smtClean="0"/>
              <a:t>ум</a:t>
            </a:r>
            <a:r>
              <a:rPr lang="uk-UA" sz="2000" i="1" dirty="0" err="1" smtClean="0"/>
              <a:t>ію</a:t>
            </a:r>
            <a:r>
              <a:rPr lang="uk-UA" sz="2000" i="1" dirty="0" smtClean="0"/>
              <a:t>....</a:t>
            </a:r>
          </a:p>
          <a:p>
            <a:endParaRPr lang="uk-UA" sz="2000" i="1" dirty="0" smtClean="0"/>
          </a:p>
          <a:p>
            <a:r>
              <a:rPr lang="uk-UA" sz="2000" i="1" dirty="0" smtClean="0"/>
              <a:t>2. Найбільше мені сподобалося…</a:t>
            </a:r>
          </a:p>
          <a:p>
            <a:endParaRPr lang="uk-UA" sz="2000" i="1" dirty="0" smtClean="0"/>
          </a:p>
          <a:p>
            <a:r>
              <a:rPr lang="uk-UA" sz="2000" i="1" dirty="0" smtClean="0"/>
              <a:t>3. Я не вмів (</a:t>
            </a:r>
            <a:r>
              <a:rPr lang="uk-UA" sz="2000" i="1" dirty="0" err="1" smtClean="0"/>
              <a:t>-ла</a:t>
            </a:r>
            <a:r>
              <a:rPr lang="uk-UA" sz="2000" i="1" dirty="0" smtClean="0"/>
              <a:t>), а тепер умію…</a:t>
            </a:r>
            <a:endParaRPr lang="ru-RU" sz="20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043890" cy="5226064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Писанка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це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неповторне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багатство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Його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треба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берегти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, як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безцінний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скарб! Нам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слід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пишатися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ним перед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усім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</a:rPr>
              <a:t>світом</a:t>
            </a: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</a:rPr>
              <a:t>				О.Довженко.</a:t>
            </a:r>
            <a:endParaRPr lang="ru-RU" sz="4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858180" cy="58579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286116" y="2500306"/>
            <a:ext cx="221457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Писанка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14678" y="714356"/>
            <a:ext cx="221457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Крашанка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00166" y="4143380"/>
            <a:ext cx="228601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Дряпанка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43504" y="4143380"/>
            <a:ext cx="2357454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Мальованка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4143372" y="1928802"/>
            <a:ext cx="357190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93571">
            <a:off x="3153106" y="3481087"/>
            <a:ext cx="357190" cy="7153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024486">
            <a:off x="5140226" y="3542592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858048" cy="122553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ПИСАНКАРСТВО</a:t>
            </a:r>
            <a:r>
              <a:rPr lang="ru-RU" i="1" dirty="0" smtClean="0"/>
              <a:t> – ЦЕ ВИД НАРОДНОГО МИСТЕЦТВА, ЩО ПОЛЯГАЄ В РОЗПИСУВАННІ ЯЄЦЬ.</a:t>
            </a:r>
            <a:endParaRPr lang="ru-RU" dirty="0"/>
          </a:p>
        </p:txBody>
      </p:sp>
      <p:pic>
        <p:nvPicPr>
          <p:cNvPr id="4" name="Содержимое 3" descr="9.04_pisan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00166" y="1928802"/>
            <a:ext cx="5857916" cy="43934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6924700" cy="157163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 </a:t>
            </a:r>
            <a:r>
              <a:rPr lang="ru-RU" b="1" i="1" dirty="0" smtClean="0"/>
              <a:t>ДРЯПАНКА</a:t>
            </a:r>
            <a:r>
              <a:rPr lang="ru-RU" i="1" dirty="0" smtClean="0"/>
              <a:t> – ЦЕ КРАШАНКА, НА ЯКІЙ ОРНАМЕНТ ВИДРЯПАНО ГОЛКОЮ АБО МЕТАЛЕВИМ СТЕРЖНЕМ.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00298" y="2000240"/>
            <a:ext cx="3643338" cy="42341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5781692" cy="122553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МАЛЬОВАНКА </a:t>
            </a:r>
            <a:r>
              <a:rPr lang="ru-RU" i="1" dirty="0" smtClean="0"/>
              <a:t>– ЦЕ ЯЙЦЕ, РОЗПИСАНЕ ФАРБАМИ ЗА ДОПОМОГОЮ ПЕНЗЛЯ.</a:t>
            </a: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3108" y="1928802"/>
            <a:ext cx="4500594" cy="450059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710386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КРАШАНКА – ЯЙЦЕ ПОФАРБОВАНЕ В ОДИН КОЛІР РОСЛИННИМИ ФАРБАМИ</a:t>
            </a:r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57290" y="2143116"/>
            <a:ext cx="6357982" cy="357844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0"/>
            <a:ext cx="5929354" cy="1714488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Па</a:t>
            </a:r>
            <a:r>
              <a:rPr lang="uk-UA" sz="2700" dirty="0" smtClean="0"/>
              <a:t>м</a:t>
            </a:r>
            <a:r>
              <a:rPr lang="uk-UA" sz="2700" dirty="0" smtClean="0">
                <a:latin typeface="Times New Roman"/>
                <a:cs typeface="Times New Roman"/>
              </a:rPr>
              <a:t>'ятка  </a:t>
            </a:r>
            <a:r>
              <a:rPr lang="uk-UA" i="1" dirty="0" err="1" smtClean="0">
                <a:latin typeface="Times New Roman"/>
                <a:cs typeface="Times New Roman"/>
              </a:rPr>
              <a:t>“</a:t>
            </a:r>
            <a:r>
              <a:rPr lang="uk-UA" sz="2400" i="1" dirty="0" err="1" smtClean="0">
                <a:latin typeface="Times New Roman"/>
                <a:cs typeface="Times New Roman"/>
              </a:rPr>
              <a:t>Як</a:t>
            </a:r>
            <a:r>
              <a:rPr lang="uk-UA" sz="2400" i="1" dirty="0" smtClean="0">
                <a:latin typeface="Times New Roman"/>
                <a:cs typeface="Times New Roman"/>
              </a:rPr>
              <a:t> написати твір розповідного характеру про виконання автором улюбленої справи в художньому </a:t>
            </a:r>
            <a:r>
              <a:rPr lang="uk-UA" sz="2400" i="1" dirty="0" err="1" smtClean="0">
                <a:latin typeface="Times New Roman"/>
                <a:cs typeface="Times New Roman"/>
              </a:rPr>
              <a:t>стилі”</a:t>
            </a:r>
            <a:endParaRPr lang="ru-RU" sz="2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1714488"/>
            <a:ext cx="6172200" cy="466043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uk-UA" sz="2400" dirty="0" smtClean="0"/>
              <a:t>Дібрати влучний заголовок до твору.</a:t>
            </a:r>
            <a:endParaRPr lang="uk-UA" sz="2400" dirty="0" smtClean="0"/>
          </a:p>
          <a:p>
            <a:pPr marL="342900" indent="-342900">
              <a:buAutoNum type="arabicPeriod"/>
            </a:pPr>
            <a:r>
              <a:rPr lang="uk-UA" sz="2400" dirty="0" smtClean="0"/>
              <a:t>Скласти план тексту. 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У вступі описати, чому писанки – наше рукотворне диво.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Описати поетапно увесь процес виготовлення писанки.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Висловити власне ставлення до такого народного ремесла.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142852"/>
            <a:ext cx="6172200" cy="5000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Древня </a:t>
            </a:r>
            <a:r>
              <a:rPr lang="ru-RU" sz="2000" dirty="0" err="1" smtClean="0"/>
              <a:t>укра</a:t>
            </a:r>
            <a:r>
              <a:rPr lang="uk-UA" sz="2000" dirty="0" err="1" smtClean="0"/>
              <a:t>ї</a:t>
            </a:r>
            <a:r>
              <a:rPr lang="uk-UA" sz="2000" dirty="0" err="1" smtClean="0"/>
              <a:t>нська</a:t>
            </a:r>
            <a:r>
              <a:rPr lang="uk-UA" sz="2000" dirty="0" smtClean="0"/>
              <a:t> техніка писання по яйцю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785794"/>
            <a:ext cx="6572296" cy="5857916"/>
          </a:xfrm>
        </p:spPr>
        <p:txBody>
          <a:bodyPr/>
          <a:lstStyle/>
          <a:p>
            <a:r>
              <a:rPr lang="ru-RU" dirty="0" err="1" smtClean="0"/>
              <a:t>Необх</a:t>
            </a:r>
            <a:r>
              <a:rPr lang="uk-UA" dirty="0" err="1" smtClean="0"/>
              <a:t>ідно</a:t>
            </a:r>
            <a:r>
              <a:rPr lang="uk-UA" dirty="0" smtClean="0"/>
              <a:t>: </a:t>
            </a:r>
            <a:r>
              <a:rPr lang="uk-UA" i="1" dirty="0" smtClean="0"/>
              <a:t>яйце, оцет, </a:t>
            </a:r>
            <a:r>
              <a:rPr lang="uk-UA" i="1" dirty="0" err="1" smtClean="0"/>
              <a:t>писачок</a:t>
            </a:r>
            <a:r>
              <a:rPr lang="uk-UA" i="1" dirty="0" smtClean="0"/>
              <a:t>, бджолиний віск, 	      свічка, барвники, серветка</a:t>
            </a:r>
          </a:p>
          <a:p>
            <a:pPr marL="342900" indent="-342900">
              <a:buAutoNum type="arabicPeriod"/>
            </a:pPr>
            <a:r>
              <a:rPr lang="uk-UA" dirty="0" smtClean="0"/>
              <a:t>Очистити поверхню оцтом.</a:t>
            </a:r>
          </a:p>
          <a:p>
            <a:pPr marL="342900" indent="-342900">
              <a:buAutoNum type="arabicPeriod"/>
            </a:pPr>
            <a:r>
              <a:rPr lang="uk-UA" dirty="0" smtClean="0"/>
              <a:t>Олівцем наносити контури орнаментованого малюнка.</a:t>
            </a:r>
          </a:p>
          <a:p>
            <a:pPr marL="342900" indent="-342900">
              <a:buAutoNum type="arabicPeriod"/>
            </a:pPr>
            <a:r>
              <a:rPr lang="uk-UA" dirty="0" smtClean="0"/>
              <a:t>У лійку </a:t>
            </a:r>
            <a:r>
              <a:rPr lang="uk-UA" dirty="0" err="1" smtClean="0"/>
              <a:t>писачка</a:t>
            </a:r>
            <a:r>
              <a:rPr lang="uk-UA" dirty="0" smtClean="0"/>
              <a:t> класти шматочки воску.</a:t>
            </a:r>
          </a:p>
          <a:p>
            <a:pPr marL="342900" indent="-342900">
              <a:buAutoNum type="arabicPeriod"/>
            </a:pPr>
            <a:r>
              <a:rPr lang="uk-UA" dirty="0" smtClean="0"/>
              <a:t>Розтопленим над свічкою воском рівномірно наносити орнамент.</a:t>
            </a:r>
          </a:p>
          <a:p>
            <a:pPr marL="342900" indent="-342900">
              <a:buAutoNum type="arabicPeriod"/>
            </a:pPr>
            <a:r>
              <a:rPr lang="uk-UA" dirty="0" smtClean="0"/>
              <a:t>Опустити яйце у барвник (від світлих тонів до темних).</a:t>
            </a:r>
          </a:p>
          <a:p>
            <a:pPr marL="342900" indent="-342900">
              <a:buAutoNum type="arabicPeriod"/>
            </a:pPr>
            <a:r>
              <a:rPr lang="uk-UA" dirty="0" smtClean="0"/>
              <a:t>Витирати серветкою, дати просохнути і продовжувати розпис по поверхні воском, збагачуючи орнамент новими елементами.</a:t>
            </a:r>
          </a:p>
          <a:p>
            <a:pPr marL="342900" indent="-342900">
              <a:buAutoNum type="arabicPeriod"/>
            </a:pPr>
            <a:r>
              <a:rPr lang="uk-UA" dirty="0" smtClean="0"/>
              <a:t>Фарбувати і знову повторювати, при необхідності продовжити розпис яйця.</a:t>
            </a:r>
          </a:p>
          <a:p>
            <a:pPr marL="342900" indent="-342900">
              <a:buAutoNum type="arabicPeriod"/>
            </a:pPr>
            <a:r>
              <a:rPr lang="uk-UA" dirty="0" smtClean="0"/>
              <a:t>Розігріти віск на яйці, крок за кроком повертаючи його, і витирати серветкою.</a:t>
            </a:r>
          </a:p>
          <a:p>
            <a:pPr marL="342900" indent="-342900">
              <a:buAutoNum type="arabicPeriod"/>
            </a:pPr>
            <a:r>
              <a:rPr lang="uk-UA" dirty="0" smtClean="0"/>
              <a:t>З-під серветки з</a:t>
            </a:r>
            <a:r>
              <a:rPr lang="uk-UA" dirty="0" smtClean="0">
                <a:latin typeface="Times New Roman"/>
                <a:cs typeface="Times New Roman"/>
              </a:rPr>
              <a:t>’являється диво-орнамент.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123</TotalTime>
  <Words>195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                                 Древня українська  техніка   писання по яйцю      </vt:lpstr>
      <vt:lpstr>Писанка – це неповторне багатство. Його треба берегти, як безцінний скарб! Нам слід пишатися ним перед усім світом.     О.Довженко.</vt:lpstr>
      <vt:lpstr>Слайд 3</vt:lpstr>
      <vt:lpstr>ПИСАНКАРСТВО – ЦЕ ВИД НАРОДНОГО МИСТЕЦТВА, ЩО ПОЛЯГАЄ В РОЗПИСУВАННІ ЯЄЦЬ.</vt:lpstr>
      <vt:lpstr>     ДРЯПАНКА – ЦЕ КРАШАНКА, НА ЯКІЙ ОРНАМЕНТ ВИДРЯПАНО ГОЛКОЮ АБО МЕТАЛЕВИМ СТЕРЖНЕМ.  </vt:lpstr>
      <vt:lpstr>МАЛЬОВАНКА – ЦЕ ЯЙЦЕ, РОЗПИСАНЕ ФАРБАМИ ЗА ДОПОМОГОЮ ПЕНЗЛЯ.</vt:lpstr>
      <vt:lpstr>КРАШАНКА – ЯЙЦЕ ПОФАРБОВАНЕ В ОДИН КОЛІР РОСЛИННИМИ ФАРБАМИ</vt:lpstr>
      <vt:lpstr>Пам'ятка  “Як написати твір розповідного характеру про виконання автором улюбленої справи в художньому стилі”</vt:lpstr>
      <vt:lpstr>Древня українська техніка писання по яйцю</vt:lpstr>
      <vt:lpstr>           орієнтовний  план</vt:lpstr>
      <vt:lpstr>Рефлексія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Древня Українська  техніка писання по яйцю</dc:title>
  <dc:creator>Подлесная Анастасия</dc:creator>
  <cp:lastModifiedBy>Подлесная Анастасия</cp:lastModifiedBy>
  <cp:revision>14</cp:revision>
  <dcterms:created xsi:type="dcterms:W3CDTF">2016-02-21T16:43:18Z</dcterms:created>
  <dcterms:modified xsi:type="dcterms:W3CDTF">2016-02-23T18:54:47Z</dcterms:modified>
</cp:coreProperties>
</file>