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  <p:sldMasterId id="2147483732" r:id="rId5"/>
    <p:sldMasterId id="2147483744" r:id="rId6"/>
  </p:sldMasterIdLst>
  <p:notesMasterIdLst>
    <p:notesMasterId r:id="rId24"/>
  </p:notesMasterIdLst>
  <p:sldIdLst>
    <p:sldId id="256" r:id="rId7"/>
    <p:sldId id="263" r:id="rId8"/>
    <p:sldId id="300" r:id="rId9"/>
    <p:sldId id="301" r:id="rId10"/>
    <p:sldId id="309" r:id="rId11"/>
    <p:sldId id="304" r:id="rId12"/>
    <p:sldId id="291" r:id="rId13"/>
    <p:sldId id="302" r:id="rId14"/>
    <p:sldId id="303" r:id="rId15"/>
    <p:sldId id="306" r:id="rId16"/>
    <p:sldId id="286" r:id="rId17"/>
    <p:sldId id="261" r:id="rId18"/>
    <p:sldId id="294" r:id="rId19"/>
    <p:sldId id="305" r:id="rId20"/>
    <p:sldId id="290" r:id="rId21"/>
    <p:sldId id="307" r:id="rId22"/>
    <p:sldId id="30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39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3A658-F00C-4542-84E5-3111E5033DED}" type="datetimeFigureOut">
              <a:rPr lang="uk-UA" smtClean="0"/>
              <a:t>10.02.2018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BC1C5-D200-45D0-B172-45D8F6795F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198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Узагальнення</a:t>
            </a:r>
            <a:r>
              <a:rPr lang="uk-UA" baseline="0" dirty="0" smtClean="0"/>
              <a:t> та систематизація вмінь читати числа в межах 1000, порівнювати, визначати їх розрядний склад,записувати числа у порядку зростання (спадання)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BC1C5-D200-45D0-B172-45D8F6795F99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169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BC1C5-D200-45D0-B172-45D8F6795F99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287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F8C6B-6A8B-4138-8505-E2610E09142F}" type="slidenum">
              <a:rPr lang="uk-UA" smtClean="0">
                <a:solidFill>
                  <a:prstClr val="black"/>
                </a:solidFill>
              </a:rPr>
              <a:pPr/>
              <a:t>10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3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BC1C5-D200-45D0-B172-45D8F6795F99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967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B4C2D-F145-44EB-84D4-DF986B5489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279A0-7476-450A-BBC5-4B96D83AD2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62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77ECE-DD7F-4D2F-B118-832ACB72C7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0239-5B9F-4D41-836E-EA1C6FAE99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4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1B535-F1CE-488E-A3CE-F34616344C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5F7E8-4890-44F6-99F4-9F2673D8BB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80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CAA75-8BE9-4BD8-9870-AC5C9F369A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999A1-7FFA-4E65-BEE9-A6B682D976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20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EA5FC-0922-4FAD-A859-8B94E69AB4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9494-A018-41A1-9D5F-C7760855A6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58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F97C6-5A7D-466D-8767-E472F32870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B04F5-6114-4888-8034-5580FDF682C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56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8349A-B7DC-4F23-8FFC-732A503100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55495-9189-4532-99B9-FC71386561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5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3D5BD-A389-4BFA-AE60-35A0C18521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583EB-A83D-42B2-B14F-0DE28BBFFD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21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79ED2-2E43-4CE2-8DEB-370F2DC52E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A1EDA-20AA-471E-8D40-480EA8550E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6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D41DE-3A30-4A24-9B28-6103CFB814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6EDE2-BE8B-41DA-878E-7008183718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55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54EEB-F5C5-4D17-ADA2-D5F4323ACA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51FB0-F1B9-451E-9899-E2314C5517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33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7BC1-9D4D-42EB-9703-635D6E565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A311-D640-44A7-8C1A-0D2FF0065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80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7BC1-9D4D-42EB-9703-635D6E565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A311-D640-44A7-8C1A-0D2FF0065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79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7BC1-9D4D-42EB-9703-635D6E565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A311-D640-44A7-8C1A-0D2FF0065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43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7BC1-9D4D-42EB-9703-635D6E565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A311-D640-44A7-8C1A-0D2FF0065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37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7BC1-9D4D-42EB-9703-635D6E565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A311-D640-44A7-8C1A-0D2FF0065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89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7BC1-9D4D-42EB-9703-635D6E565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A311-D640-44A7-8C1A-0D2FF0065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09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7BC1-9D4D-42EB-9703-635D6E565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A311-D640-44A7-8C1A-0D2FF0065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4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7BC1-9D4D-42EB-9703-635D6E565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A311-D640-44A7-8C1A-0D2FF0065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77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7BC1-9D4D-42EB-9703-635D6E565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A311-D640-44A7-8C1A-0D2FF0065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11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7BC1-9D4D-42EB-9703-635D6E565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A311-D640-44A7-8C1A-0D2FF0065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04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7BC1-9D4D-42EB-9703-635D6E565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A311-D640-44A7-8C1A-0D2FF0065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52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43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3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4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98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7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0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15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04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2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3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0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1EB40-6B33-41F5-BC07-10B58BF80D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318A-A0B1-435E-AC99-141D89D6B5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834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57AF7-150E-42AF-A7B9-FA3A2B29E5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A2717-FADC-47B1-B70C-8226E3FEB3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42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DA166-953D-4AA5-99F7-F3E0071D8C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353FC-97FF-4951-B6AE-60D099229D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787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0D5B6-8EA6-49CE-9EB6-0480025798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40421-EE6A-42DF-9A94-A0A0F587E1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159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F8FDE-F92E-457C-A1CB-0BF2A57931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5B44E-D975-4220-9D6D-D47CCE9BF4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60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FC63E-F990-4D1F-A78E-B87CD038CD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7931F-E353-4851-B3C0-8599D4E133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72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27CE8-BC04-4148-91A3-05CF84AD82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00967-C9D9-4490-9B2F-9E50FEECD4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9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766E-C67E-46A6-AA87-0B49089A4F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E0953-5204-41B8-A6BE-44347026DC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6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F3591-A47E-49DA-A2E0-189DE3ECE6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F0C5-21EE-4E13-8C57-6238E2D13E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31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11435-B18E-4055-B54C-81B8EC4715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211E-EBEF-474F-999B-ACD888AED7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26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FA478-6513-4D4E-B45E-E07D43A42B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81223-D36C-4D5F-9EC0-01B18C127C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67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521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70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884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5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77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051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50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40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86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423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16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017F87-53F2-43FB-97A2-55503A0046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6CAF8E-623A-4DDB-A6A1-EB0DB65A71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4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67BC1-9D4D-42EB-9703-635D6E565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A311-D640-44A7-8C1A-0D2FF0065C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5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0F6AD4-D913-417A-B3D6-3FD6E7BEAF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108A8A-D974-4F16-96AB-2B88D87B47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8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1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зимові фони для робочого стол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3489" cy="692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_vyr_7311300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80" y="476672"/>
            <a:ext cx="7274728" cy="624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136" y="5886984"/>
            <a:ext cx="3201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Підготувала Олійник </a:t>
            </a:r>
          </a:p>
          <a:p>
            <a:r>
              <a:rPr lang="uk-UA" sz="2400" b="1" dirty="0" smtClean="0"/>
              <a:t>Олена Володимирівна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27434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1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3" b="99367" l="21441" r="78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472" y="-3185721"/>
            <a:ext cx="3672408" cy="38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637799"/>
            <a:ext cx="4259499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uk-UA" sz="1600" b="1" dirty="0" smtClean="0">
                <a:solidFill>
                  <a:srgbClr val="FF0000"/>
                </a:solidFill>
              </a:rPr>
              <a:t>Замінити число сумою зручних доданків</a:t>
            </a:r>
          </a:p>
          <a:p>
            <a:r>
              <a:rPr lang="uk-UA" sz="1600" b="1" dirty="0" smtClean="0">
                <a:solidFill>
                  <a:srgbClr val="FF0000"/>
                </a:solidFill>
              </a:rPr>
              <a:t> із поданим першим доданком</a:t>
            </a:r>
            <a:endParaRPr lang="uk-UA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6340" y="1446149"/>
            <a:ext cx="5024132" cy="517064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uk-UA" sz="6600" b="1" dirty="0" smtClean="0">
                <a:solidFill>
                  <a:prstClr val="black"/>
                </a:solidFill>
              </a:rPr>
              <a:t>56=52 +…</a:t>
            </a:r>
          </a:p>
          <a:p>
            <a:r>
              <a:rPr lang="uk-UA" sz="6600" b="1" dirty="0" smtClean="0">
                <a:solidFill>
                  <a:prstClr val="black"/>
                </a:solidFill>
              </a:rPr>
              <a:t>560= 520+…</a:t>
            </a:r>
          </a:p>
          <a:p>
            <a:r>
              <a:rPr lang="uk-UA" sz="6600" b="1" dirty="0" smtClean="0">
                <a:solidFill>
                  <a:prstClr val="black"/>
                </a:solidFill>
              </a:rPr>
              <a:t>68 = 6 +…</a:t>
            </a:r>
          </a:p>
          <a:p>
            <a:r>
              <a:rPr lang="uk-UA" sz="6600" b="1" dirty="0" smtClean="0">
                <a:solidFill>
                  <a:prstClr val="black"/>
                </a:solidFill>
              </a:rPr>
              <a:t>43 = 1 +…</a:t>
            </a:r>
          </a:p>
          <a:p>
            <a:r>
              <a:rPr lang="uk-UA" sz="6600" b="1" dirty="0" smtClean="0">
                <a:solidFill>
                  <a:prstClr val="black"/>
                </a:solidFill>
              </a:rPr>
              <a:t>89 = 7+…</a:t>
            </a:r>
            <a:endParaRPr lang="uk-UA" sz="6600" b="1" dirty="0">
              <a:solidFill>
                <a:prstClr val="black"/>
              </a:solidFill>
            </a:endParaRPr>
          </a:p>
        </p:txBody>
      </p:sp>
      <p:pic>
        <p:nvPicPr>
          <p:cNvPr id="10" name="Picture 2" descr="Картинки по запросу хлопчик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8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28831"/>
            <a:ext cx="2530296" cy="34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756753"/>
            <a:ext cx="32432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Способом укрупнення </a:t>
            </a:r>
          </a:p>
          <a:p>
            <a:r>
              <a:rPr lang="uk-UA" sz="2400" b="1" dirty="0" smtClean="0">
                <a:solidFill>
                  <a:srgbClr val="FF0000"/>
                </a:solidFill>
              </a:rPr>
              <a:t>розрядних одиниць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2118" y="116632"/>
            <a:ext cx="3565400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</a:rPr>
              <a:t>530 + 380</a:t>
            </a:r>
          </a:p>
          <a:p>
            <a:r>
              <a:rPr lang="uk-UA" sz="6600" b="1" dirty="0">
                <a:solidFill>
                  <a:srgbClr val="C00000"/>
                </a:solidFill>
              </a:rPr>
              <a:t>3</a:t>
            </a:r>
            <a:r>
              <a:rPr lang="uk-UA" sz="6600" b="1" dirty="0" smtClean="0">
                <a:solidFill>
                  <a:srgbClr val="C00000"/>
                </a:solidFill>
              </a:rPr>
              <a:t>10 – 150</a:t>
            </a:r>
          </a:p>
          <a:p>
            <a:r>
              <a:rPr lang="uk-UA" sz="6600" b="1" dirty="0" smtClean="0">
                <a:solidFill>
                  <a:srgbClr val="C00000"/>
                </a:solidFill>
              </a:rPr>
              <a:t>270 + 280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2118" y="3265191"/>
            <a:ext cx="3565400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</a:rPr>
              <a:t>4</a:t>
            </a:r>
            <a:r>
              <a:rPr lang="uk-UA" sz="6600" b="1" dirty="0" smtClean="0">
                <a:solidFill>
                  <a:srgbClr val="0070C0"/>
                </a:solidFill>
              </a:rPr>
              <a:t>10 - 240</a:t>
            </a:r>
          </a:p>
          <a:p>
            <a:r>
              <a:rPr lang="uk-UA" sz="6600" b="1" dirty="0">
                <a:solidFill>
                  <a:srgbClr val="0070C0"/>
                </a:solidFill>
              </a:rPr>
              <a:t>5</a:t>
            </a:r>
            <a:r>
              <a:rPr lang="uk-UA" sz="6600" b="1" dirty="0" smtClean="0">
                <a:solidFill>
                  <a:srgbClr val="0070C0"/>
                </a:solidFill>
              </a:rPr>
              <a:t>70 - 390</a:t>
            </a:r>
          </a:p>
          <a:p>
            <a:r>
              <a:rPr lang="uk-UA" sz="6600" b="1" dirty="0">
                <a:solidFill>
                  <a:srgbClr val="0070C0"/>
                </a:solidFill>
              </a:rPr>
              <a:t>6</a:t>
            </a:r>
            <a:r>
              <a:rPr lang="uk-UA" sz="6600" b="1" dirty="0" smtClean="0">
                <a:solidFill>
                  <a:srgbClr val="0070C0"/>
                </a:solidFill>
              </a:rPr>
              <a:t>30 - 380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2118" y="116631"/>
            <a:ext cx="3565400" cy="313932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uk-UA" sz="6600" b="1" dirty="0" smtClean="0">
                <a:solidFill>
                  <a:schemeClr val="tx2">
                    <a:lumMod val="75000"/>
                  </a:schemeClr>
                </a:solidFill>
              </a:rPr>
              <a:t>250 – 180</a:t>
            </a:r>
          </a:p>
          <a:p>
            <a:r>
              <a:rPr lang="uk-UA" sz="6600" b="1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uk-UA" sz="6600" b="1" dirty="0">
                <a:solidFill>
                  <a:schemeClr val="tx2">
                    <a:lumMod val="75000"/>
                  </a:schemeClr>
                </a:solidFill>
              </a:rPr>
              <a:t>7</a:t>
            </a:r>
            <a:r>
              <a:rPr lang="uk-UA" sz="6600" b="1" dirty="0" smtClean="0">
                <a:solidFill>
                  <a:schemeClr val="tx2">
                    <a:lumMod val="75000"/>
                  </a:schemeClr>
                </a:solidFill>
              </a:rPr>
              <a:t>0 + 350</a:t>
            </a:r>
          </a:p>
          <a:p>
            <a:r>
              <a:rPr lang="uk-UA" sz="6600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uk-UA" sz="6600" b="1" dirty="0">
                <a:solidFill>
                  <a:schemeClr val="tx2">
                    <a:lumMod val="75000"/>
                  </a:schemeClr>
                </a:solidFill>
              </a:rPr>
              <a:t>9</a:t>
            </a:r>
            <a:r>
              <a:rPr lang="uk-UA" sz="6600" b="1" dirty="0" smtClean="0">
                <a:solidFill>
                  <a:schemeClr val="tx2">
                    <a:lumMod val="75000"/>
                  </a:schemeClr>
                </a:solidFill>
              </a:rPr>
              <a:t>0 + 440</a:t>
            </a:r>
            <a:endParaRPr lang="ru-RU" sz="6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2118" y="3237051"/>
            <a:ext cx="3565400" cy="313932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uk-UA" sz="6600" b="1" dirty="0" smtClean="0">
                <a:solidFill>
                  <a:srgbClr val="7030A0"/>
                </a:solidFill>
              </a:rPr>
              <a:t>480 + </a:t>
            </a:r>
            <a:r>
              <a:rPr lang="uk-UA" sz="6600" b="1" dirty="0">
                <a:solidFill>
                  <a:srgbClr val="7030A0"/>
                </a:solidFill>
              </a:rPr>
              <a:t>6</a:t>
            </a:r>
            <a:r>
              <a:rPr lang="uk-UA" sz="6600" b="1" dirty="0" smtClean="0">
                <a:solidFill>
                  <a:srgbClr val="7030A0"/>
                </a:solidFill>
              </a:rPr>
              <a:t>0</a:t>
            </a:r>
          </a:p>
          <a:p>
            <a:r>
              <a:rPr lang="uk-UA" sz="6600" b="1" dirty="0" smtClean="0">
                <a:solidFill>
                  <a:srgbClr val="7030A0"/>
                </a:solidFill>
              </a:rPr>
              <a:t>2</a:t>
            </a:r>
            <a:r>
              <a:rPr lang="uk-UA" sz="6600" b="1" dirty="0">
                <a:solidFill>
                  <a:srgbClr val="7030A0"/>
                </a:solidFill>
              </a:rPr>
              <a:t>4</a:t>
            </a:r>
            <a:r>
              <a:rPr lang="uk-UA" sz="6600" b="1" dirty="0" smtClean="0">
                <a:solidFill>
                  <a:srgbClr val="7030A0"/>
                </a:solidFill>
              </a:rPr>
              <a:t>0 + 590</a:t>
            </a:r>
          </a:p>
          <a:p>
            <a:r>
              <a:rPr lang="uk-UA" sz="6600" b="1" dirty="0">
                <a:solidFill>
                  <a:srgbClr val="7030A0"/>
                </a:solidFill>
              </a:rPr>
              <a:t>9</a:t>
            </a:r>
            <a:r>
              <a:rPr lang="uk-UA" sz="6600" b="1" dirty="0" smtClean="0">
                <a:solidFill>
                  <a:srgbClr val="7030A0"/>
                </a:solidFill>
              </a:rPr>
              <a:t>00 - 190</a:t>
            </a:r>
            <a:endParaRPr lang="ru-RU" sz="66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Картинки по запросу хлопчик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8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2492896"/>
            <a:ext cx="2527009" cy="362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3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сніговик ола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2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ФОНИ\ф.хвилинка\d00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88" y="1700808"/>
            <a:ext cx="2457602" cy="26699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_Phizkulthvulunka-zarjadka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664" y="594928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353663"/>
            <a:ext cx="4513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Хвилинка відпочинку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5816" y="419813"/>
            <a:ext cx="4120039" cy="5724644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solidFill>
                  <a:srgbClr val="FF0000"/>
                </a:solidFill>
              </a:rPr>
              <a:t>Х +56 = 83</a:t>
            </a:r>
          </a:p>
          <a:p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</a:rPr>
              <a:t>63 : х = 9</a:t>
            </a:r>
          </a:p>
          <a:p>
            <a:r>
              <a:rPr lang="uk-UA" sz="6000" b="1" dirty="0" smtClean="0">
                <a:solidFill>
                  <a:srgbClr val="7030A0"/>
                </a:solidFill>
              </a:rPr>
              <a:t>Х – 17 = 67</a:t>
            </a:r>
          </a:p>
          <a:p>
            <a:r>
              <a:rPr lang="uk-UA" sz="6000" b="1" dirty="0" smtClean="0">
                <a:solidFill>
                  <a:schemeClr val="accent4">
                    <a:lumMod val="50000"/>
                  </a:schemeClr>
                </a:solidFill>
              </a:rPr>
              <a:t>67 – х = </a:t>
            </a:r>
            <a:r>
              <a:rPr lang="uk-UA" sz="6000" b="1" dirty="0">
                <a:solidFill>
                  <a:schemeClr val="accent4">
                    <a:lumMod val="50000"/>
                  </a:schemeClr>
                </a:solidFill>
              </a:rPr>
              <a:t>9</a:t>
            </a:r>
            <a:endParaRPr lang="uk-UA" sz="6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sz="6000" b="1" dirty="0" smtClean="0"/>
              <a:t>Х : 7 = 4</a:t>
            </a:r>
          </a:p>
          <a:p>
            <a:r>
              <a:rPr lang="uk-UA" sz="6000" b="1" dirty="0" smtClean="0">
                <a:solidFill>
                  <a:srgbClr val="0070C0"/>
                </a:solidFill>
              </a:rPr>
              <a:t>Х </a:t>
            </a:r>
            <a:r>
              <a:rPr lang="uk-UA" sz="5400" dirty="0" smtClean="0">
                <a:solidFill>
                  <a:srgbClr val="0070C0"/>
                </a:solidFill>
              </a:rPr>
              <a:t>•</a:t>
            </a:r>
            <a:r>
              <a:rPr lang="uk-UA" sz="6000" b="1" dirty="0" smtClean="0">
                <a:solidFill>
                  <a:srgbClr val="0070C0"/>
                </a:solidFill>
              </a:rPr>
              <a:t> 4 = 32</a:t>
            </a:r>
            <a:endParaRPr lang="uk-UA" sz="60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139" y="908720"/>
            <a:ext cx="2752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accent6"/>
                </a:solidFill>
              </a:rPr>
              <a:t> усно</a:t>
            </a:r>
          </a:p>
          <a:p>
            <a:r>
              <a:rPr lang="uk-UA" sz="2000" b="1" dirty="0" smtClean="0">
                <a:solidFill>
                  <a:schemeClr val="accent6"/>
                </a:solidFill>
              </a:rPr>
              <a:t> розв'язати рівняння</a:t>
            </a:r>
            <a:endParaRPr lang="uk-UA" sz="2000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3756" y="475053"/>
            <a:ext cx="4152099" cy="590931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 rtlCol="0">
            <a:spAutoFit/>
          </a:bodyPr>
          <a:lstStyle/>
          <a:p>
            <a:r>
              <a:rPr lang="uk-UA" sz="5400" b="1" dirty="0" smtClean="0"/>
              <a:t> </a:t>
            </a:r>
            <a:r>
              <a:rPr lang="uk-UA" sz="5400" b="1" dirty="0">
                <a:solidFill>
                  <a:srgbClr val="002060"/>
                </a:solidFill>
              </a:rPr>
              <a:t>1</a:t>
            </a:r>
            <a:r>
              <a:rPr lang="uk-UA" sz="5400" b="1" dirty="0" smtClean="0">
                <a:solidFill>
                  <a:srgbClr val="002060"/>
                </a:solidFill>
              </a:rPr>
              <a:t>ц 93кг =</a:t>
            </a:r>
          </a:p>
          <a:p>
            <a:pPr algn="ctr"/>
            <a:r>
              <a:rPr lang="uk-UA" sz="5400" b="1" dirty="0">
                <a:solidFill>
                  <a:srgbClr val="7030A0"/>
                </a:solidFill>
              </a:rPr>
              <a:t>4</a:t>
            </a:r>
            <a:r>
              <a:rPr lang="uk-UA" sz="5400" b="1" dirty="0" smtClean="0">
                <a:solidFill>
                  <a:srgbClr val="7030A0"/>
                </a:solidFill>
              </a:rPr>
              <a:t>т </a:t>
            </a:r>
            <a:r>
              <a:rPr lang="uk-UA" sz="5400" b="1" dirty="0">
                <a:solidFill>
                  <a:srgbClr val="7030A0"/>
                </a:solidFill>
              </a:rPr>
              <a:t>9</a:t>
            </a:r>
            <a:r>
              <a:rPr lang="uk-UA" sz="5400" b="1" dirty="0" smtClean="0">
                <a:solidFill>
                  <a:srgbClr val="7030A0"/>
                </a:solidFill>
              </a:rPr>
              <a:t>ц=</a:t>
            </a:r>
          </a:p>
          <a:p>
            <a:pPr algn="ctr"/>
            <a:r>
              <a:rPr lang="uk-UA" sz="5400" b="1" dirty="0" smtClean="0">
                <a:solidFill>
                  <a:srgbClr val="00B050"/>
                </a:solidFill>
              </a:rPr>
              <a:t>4т </a:t>
            </a:r>
            <a:r>
              <a:rPr lang="uk-UA" sz="5400" b="1" dirty="0">
                <a:solidFill>
                  <a:srgbClr val="00B050"/>
                </a:solidFill>
              </a:rPr>
              <a:t>7</a:t>
            </a:r>
            <a:r>
              <a:rPr lang="uk-UA" sz="5400" b="1" dirty="0" smtClean="0">
                <a:solidFill>
                  <a:srgbClr val="00B050"/>
                </a:solidFill>
              </a:rPr>
              <a:t>ц=</a:t>
            </a:r>
          </a:p>
          <a:p>
            <a:r>
              <a:rPr lang="uk-UA" sz="5400" b="1" dirty="0" smtClean="0"/>
              <a:t> </a:t>
            </a:r>
            <a:r>
              <a:rPr lang="uk-UA" sz="54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uk-UA" sz="5400" b="1" dirty="0" smtClean="0">
                <a:solidFill>
                  <a:schemeClr val="accent5">
                    <a:lumMod val="50000"/>
                  </a:schemeClr>
                </a:solidFill>
              </a:rPr>
              <a:t>см </a:t>
            </a:r>
            <a:r>
              <a:rPr lang="uk-UA" sz="5400" b="1" dirty="0">
                <a:solidFill>
                  <a:schemeClr val="accent5">
                    <a:lumMod val="50000"/>
                  </a:schemeClr>
                </a:solidFill>
              </a:rPr>
              <a:t>9</a:t>
            </a:r>
            <a:r>
              <a:rPr lang="uk-UA" sz="5400" b="1" dirty="0" smtClean="0">
                <a:solidFill>
                  <a:schemeClr val="accent5">
                    <a:lumMod val="50000"/>
                  </a:schemeClr>
                </a:solidFill>
              </a:rPr>
              <a:t>мм</a:t>
            </a:r>
            <a:r>
              <a:rPr lang="uk-UA" sz="5400" b="1" dirty="0" smtClean="0">
                <a:solidFill>
                  <a:srgbClr val="002060"/>
                </a:solidFill>
              </a:rPr>
              <a:t>=</a:t>
            </a:r>
          </a:p>
          <a:p>
            <a:r>
              <a:rPr lang="uk-UA" sz="5400" b="1" dirty="0" smtClean="0">
                <a:solidFill>
                  <a:srgbClr val="7030A0"/>
                </a:solidFill>
              </a:rPr>
              <a:t> 2м </a:t>
            </a:r>
            <a:r>
              <a:rPr lang="uk-UA" sz="5400" b="1" dirty="0">
                <a:solidFill>
                  <a:srgbClr val="7030A0"/>
                </a:solidFill>
              </a:rPr>
              <a:t>8</a:t>
            </a:r>
            <a:r>
              <a:rPr lang="uk-UA" sz="5400" b="1" dirty="0" smtClean="0">
                <a:solidFill>
                  <a:srgbClr val="7030A0"/>
                </a:solidFill>
              </a:rPr>
              <a:t>6см=</a:t>
            </a:r>
          </a:p>
          <a:p>
            <a:r>
              <a:rPr lang="uk-UA" sz="5400" b="1" dirty="0" smtClean="0"/>
              <a:t> </a:t>
            </a:r>
            <a:r>
              <a:rPr lang="uk-UA" sz="54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</a:rPr>
              <a:t>дм 1</a:t>
            </a:r>
            <a:r>
              <a:rPr lang="uk-UA" sz="54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</a:rPr>
              <a:t>мм</a:t>
            </a:r>
            <a:r>
              <a:rPr lang="uk-UA" sz="5400" b="1" dirty="0" smtClean="0">
                <a:solidFill>
                  <a:srgbClr val="002060"/>
                </a:solidFill>
              </a:rPr>
              <a:t>=</a:t>
            </a:r>
          </a:p>
          <a:p>
            <a:r>
              <a:rPr lang="uk-UA" sz="5400" b="1" dirty="0" smtClean="0">
                <a:solidFill>
                  <a:srgbClr val="002060"/>
                </a:solidFill>
              </a:rPr>
              <a:t> </a:t>
            </a:r>
            <a:endParaRPr lang="uk-UA" sz="54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Картинки по запросу хлопчик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8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3282135"/>
            <a:ext cx="2423712" cy="34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874109"/>
            <a:ext cx="285847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Замінити складне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і</a:t>
            </a:r>
            <a:r>
              <a:rPr lang="uk-UA" sz="2400" b="1" dirty="0" smtClean="0">
                <a:solidFill>
                  <a:srgbClr val="002060"/>
                </a:solidFill>
              </a:rPr>
              <a:t>меноване число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</a:rPr>
              <a:t>простим</a:t>
            </a:r>
            <a:endParaRPr lang="uk-UA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6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6" y="-536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2656"/>
            <a:ext cx="84367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Задача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Майстер і учень за робочу зміну виточили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48 деталей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Майстер працював повний робочий день –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годин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а учень –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години.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Скільки деталей за годину виточував учень, якщо майстер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Виточував щогодини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5 деталей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182883"/>
              </p:ext>
            </p:extLst>
          </p:nvPr>
        </p:nvGraphicFramePr>
        <p:xfrm>
          <a:off x="408312" y="836712"/>
          <a:ext cx="8268144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7036"/>
                <a:gridCol w="2067036"/>
                <a:gridCol w="2067036"/>
                <a:gridCol w="2067036"/>
              </a:tblGrid>
              <a:tr h="370840">
                <a:tc>
                  <a:txBody>
                    <a:bodyPr/>
                    <a:lstStyle/>
                    <a:p>
                      <a:endParaRPr lang="uk-UA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0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endParaRPr lang="uk-UA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 5 д.</a:t>
                      </a:r>
                      <a:endParaRPr lang="uk-UA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8год</a:t>
                      </a:r>
                      <a:endParaRPr lang="uk-UA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endParaRPr lang="uk-UA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 ? д.</a:t>
                      </a:r>
                      <a:endParaRPr lang="uk-UA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4год</a:t>
                      </a:r>
                      <a:endParaRPr lang="uk-UA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62279" y="1566285"/>
            <a:ext cx="108555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48д.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56734" y="2824157"/>
            <a:ext cx="914400" cy="588838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C00000"/>
                </a:solidFill>
              </a:rPr>
              <a:t>?</a:t>
            </a:r>
            <a:endParaRPr lang="uk-UA" sz="5400" b="1" dirty="0">
              <a:solidFill>
                <a:srgbClr val="C00000"/>
              </a:solidFill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891548" y="3390061"/>
            <a:ext cx="3498151" cy="864572"/>
            <a:chOff x="2891548" y="3390061"/>
            <a:chExt cx="3498151" cy="86457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475299" y="3543464"/>
              <a:ext cx="914400" cy="588838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91548" y="3542461"/>
              <a:ext cx="914400" cy="588838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 smtClean="0">
                  <a:solidFill>
                    <a:schemeClr val="tx1"/>
                  </a:solidFill>
                </a:rPr>
                <a:t>?</a:t>
              </a:r>
              <a:endParaRPr lang="uk-UA" sz="4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3805948" y="3390061"/>
              <a:ext cx="360040" cy="17728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 flipV="1">
              <a:off x="5115259" y="3390061"/>
              <a:ext cx="360040" cy="1524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418207" y="3423636"/>
              <a:ext cx="4106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800" b="1" dirty="0" smtClean="0"/>
                <a:t>:</a:t>
              </a:r>
              <a:endParaRPr lang="uk-UA" sz="4800" b="1" dirty="0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619672" y="4122217"/>
            <a:ext cx="3412976" cy="923330"/>
            <a:chOff x="1619672" y="4122217"/>
            <a:chExt cx="3412976" cy="92333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619672" y="4338220"/>
              <a:ext cx="914400" cy="588838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 smtClean="0">
                  <a:solidFill>
                    <a:schemeClr val="tx1"/>
                  </a:solidFill>
                </a:rPr>
                <a:t>48</a:t>
              </a:r>
              <a:endParaRPr lang="uk-UA" sz="48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118248" y="4380176"/>
              <a:ext cx="914400" cy="588838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 smtClean="0">
                  <a:solidFill>
                    <a:schemeClr val="tx1"/>
                  </a:solidFill>
                </a:rPr>
                <a:t>?</a:t>
              </a:r>
              <a:endParaRPr lang="uk-UA" sz="48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98503" y="4122217"/>
              <a:ext cx="4395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400" b="1" dirty="0" smtClean="0"/>
                <a:t>-</a:t>
              </a:r>
              <a:endParaRPr lang="uk-UA" sz="5400" b="1" dirty="0"/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2555776" y="4149080"/>
              <a:ext cx="360040" cy="17728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 flipV="1">
              <a:off x="3758208" y="4166122"/>
              <a:ext cx="360040" cy="27099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Группа 39"/>
          <p:cNvGrpSpPr/>
          <p:nvPr/>
        </p:nvGrpSpPr>
        <p:grpSpPr>
          <a:xfrm>
            <a:off x="2839168" y="4958841"/>
            <a:ext cx="3453475" cy="870911"/>
            <a:chOff x="2839168" y="4958841"/>
            <a:chExt cx="3453475" cy="870911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H="1" flipV="1">
              <a:off x="5032648" y="4972059"/>
              <a:ext cx="360040" cy="257141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3758208" y="4958841"/>
              <a:ext cx="373785" cy="270359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Прямоугольник 27"/>
            <p:cNvSpPr/>
            <p:nvPr/>
          </p:nvSpPr>
          <p:spPr>
            <a:xfrm>
              <a:off x="5378243" y="5240914"/>
              <a:ext cx="914400" cy="588838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 smtClean="0">
                  <a:solidFill>
                    <a:schemeClr val="tx1"/>
                  </a:solidFill>
                </a:rPr>
                <a:t>8</a:t>
              </a:r>
              <a:endParaRPr lang="uk-UA" sz="48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839168" y="5240914"/>
              <a:ext cx="914400" cy="588838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 smtClean="0">
                  <a:solidFill>
                    <a:schemeClr val="tx1"/>
                  </a:solidFill>
                </a:rPr>
                <a:t>5</a:t>
              </a:r>
              <a:endParaRPr lang="uk-UA" sz="48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11937" y="5240914"/>
              <a:ext cx="399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3200" b="1" dirty="0" smtClean="0"/>
                <a:t>•</a:t>
              </a:r>
              <a:endParaRPr lang="uk-UA" sz="32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26789" y="1320063"/>
            <a:ext cx="7204216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</a:rPr>
              <a:t>48 – х ∙ 4 = 5 ∙ 8</a:t>
            </a:r>
            <a:endParaRPr lang="uk-UA" sz="7200" b="1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51690" y="5829752"/>
            <a:ext cx="452720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(48 – 5</a:t>
            </a:r>
            <a:r>
              <a:rPr lang="uk-UA" sz="3600" dirty="0" smtClean="0">
                <a:solidFill>
                  <a:srgbClr val="0070C0"/>
                </a:solidFill>
              </a:rPr>
              <a:t>•</a:t>
            </a:r>
            <a:r>
              <a:rPr lang="uk-UA" sz="4800" b="1" dirty="0" smtClean="0">
                <a:solidFill>
                  <a:srgbClr val="0070C0"/>
                </a:solidFill>
              </a:rPr>
              <a:t>8) : 4 =</a:t>
            </a:r>
            <a:endParaRPr lang="uk-UA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6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86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857873"/>
            <a:ext cx="4752528" cy="501675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0070C0"/>
                </a:solidFill>
              </a:rPr>
              <a:t>640 : 80</a:t>
            </a:r>
          </a:p>
          <a:p>
            <a:pPr algn="ctr"/>
            <a:r>
              <a:rPr lang="uk-UA" sz="8000" b="1" dirty="0" smtClean="0">
                <a:solidFill>
                  <a:srgbClr val="0070C0"/>
                </a:solidFill>
              </a:rPr>
              <a:t>2 </a:t>
            </a:r>
            <a:r>
              <a:rPr lang="uk-UA" sz="8000" dirty="0" smtClean="0">
                <a:solidFill>
                  <a:srgbClr val="0070C0"/>
                </a:solidFill>
              </a:rPr>
              <a:t>х</a:t>
            </a:r>
            <a:r>
              <a:rPr lang="uk-UA" sz="8000" b="1" dirty="0" smtClean="0">
                <a:solidFill>
                  <a:srgbClr val="0070C0"/>
                </a:solidFill>
              </a:rPr>
              <a:t> 30</a:t>
            </a:r>
          </a:p>
          <a:p>
            <a:r>
              <a:rPr lang="uk-UA" sz="8000" b="1" dirty="0" smtClean="0">
                <a:solidFill>
                  <a:srgbClr val="0070C0"/>
                </a:solidFill>
              </a:rPr>
              <a:t>210 : 3</a:t>
            </a:r>
          </a:p>
          <a:p>
            <a:pPr algn="ctr"/>
            <a:r>
              <a:rPr lang="uk-UA" sz="8000" b="1" dirty="0">
                <a:solidFill>
                  <a:srgbClr val="0070C0"/>
                </a:solidFill>
              </a:rPr>
              <a:t>7</a:t>
            </a:r>
            <a:r>
              <a:rPr lang="uk-UA" sz="8000" b="1" dirty="0" smtClean="0">
                <a:solidFill>
                  <a:srgbClr val="0070C0"/>
                </a:solidFill>
              </a:rPr>
              <a:t>0 </a:t>
            </a:r>
            <a:r>
              <a:rPr lang="uk-UA" sz="8000" dirty="0" smtClean="0">
                <a:solidFill>
                  <a:srgbClr val="0070C0"/>
                </a:solidFill>
              </a:rPr>
              <a:t>х</a:t>
            </a:r>
            <a:r>
              <a:rPr lang="uk-UA" sz="8000" b="1" dirty="0" smtClean="0">
                <a:solidFill>
                  <a:srgbClr val="0070C0"/>
                </a:solidFill>
              </a:rPr>
              <a:t>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9817" y="611652"/>
            <a:ext cx="5084606" cy="550920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uk-UA" sz="8800" b="1" dirty="0" smtClean="0">
                <a:solidFill>
                  <a:srgbClr val="C00000"/>
                </a:solidFill>
              </a:rPr>
              <a:t>420: 70</a:t>
            </a:r>
          </a:p>
          <a:p>
            <a:pPr algn="ctr"/>
            <a:r>
              <a:rPr lang="uk-UA" sz="8800" b="1" dirty="0">
                <a:solidFill>
                  <a:srgbClr val="C00000"/>
                </a:solidFill>
              </a:rPr>
              <a:t>9</a:t>
            </a:r>
            <a:r>
              <a:rPr lang="uk-UA" sz="8800" b="1" dirty="0" smtClean="0">
                <a:solidFill>
                  <a:srgbClr val="C00000"/>
                </a:solidFill>
              </a:rPr>
              <a:t> </a:t>
            </a:r>
            <a:r>
              <a:rPr lang="uk-UA" sz="8800" dirty="0" smtClean="0">
                <a:solidFill>
                  <a:srgbClr val="C00000"/>
                </a:solidFill>
              </a:rPr>
              <a:t>х</a:t>
            </a:r>
            <a:r>
              <a:rPr lang="uk-UA" sz="8800" b="1" dirty="0" smtClean="0">
                <a:solidFill>
                  <a:srgbClr val="C00000"/>
                </a:solidFill>
              </a:rPr>
              <a:t> 20</a:t>
            </a:r>
          </a:p>
          <a:p>
            <a:r>
              <a:rPr lang="ru-RU" sz="8800" b="1" dirty="0" smtClean="0">
                <a:solidFill>
                  <a:srgbClr val="C00000"/>
                </a:solidFill>
              </a:rPr>
              <a:t>540 : 9</a:t>
            </a:r>
          </a:p>
          <a:p>
            <a:pPr algn="ctr"/>
            <a:r>
              <a:rPr lang="ru-RU" sz="8800" b="1" dirty="0">
                <a:solidFill>
                  <a:srgbClr val="C00000"/>
                </a:solidFill>
              </a:rPr>
              <a:t>3</a:t>
            </a:r>
            <a:r>
              <a:rPr lang="ru-RU" sz="8800" b="1" dirty="0" smtClean="0">
                <a:solidFill>
                  <a:srgbClr val="C00000"/>
                </a:solidFill>
              </a:rPr>
              <a:t>0 </a:t>
            </a:r>
            <a:r>
              <a:rPr lang="ru-RU" sz="8800" dirty="0" smtClean="0">
                <a:solidFill>
                  <a:srgbClr val="C00000"/>
                </a:solidFill>
              </a:rPr>
              <a:t>х</a:t>
            </a:r>
            <a:r>
              <a:rPr lang="ru-RU" sz="8800" b="1" dirty="0" smtClean="0">
                <a:solidFill>
                  <a:srgbClr val="C00000"/>
                </a:solidFill>
              </a:rPr>
              <a:t>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3754" y="365430"/>
            <a:ext cx="5084606" cy="6001643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 smtClean="0">
                <a:solidFill>
                  <a:srgbClr val="003300"/>
                </a:solidFill>
              </a:rPr>
              <a:t>7 </a:t>
            </a:r>
            <a:r>
              <a:rPr lang="uk-UA" sz="9600" dirty="0" smtClean="0">
                <a:solidFill>
                  <a:srgbClr val="003300"/>
                </a:solidFill>
              </a:rPr>
              <a:t>х</a:t>
            </a:r>
            <a:r>
              <a:rPr lang="uk-UA" sz="9600" b="1" dirty="0" smtClean="0">
                <a:solidFill>
                  <a:srgbClr val="003300"/>
                </a:solidFill>
              </a:rPr>
              <a:t> 60</a:t>
            </a:r>
          </a:p>
          <a:p>
            <a:r>
              <a:rPr lang="uk-UA" sz="9600" b="1" dirty="0" smtClean="0">
                <a:solidFill>
                  <a:srgbClr val="003300"/>
                </a:solidFill>
              </a:rPr>
              <a:t>280 </a:t>
            </a:r>
            <a:r>
              <a:rPr lang="uk-UA" sz="8800" dirty="0" smtClean="0">
                <a:solidFill>
                  <a:srgbClr val="003300"/>
                </a:solidFill>
              </a:rPr>
              <a:t>:</a:t>
            </a:r>
            <a:r>
              <a:rPr lang="uk-UA" sz="9600" b="1" dirty="0" smtClean="0">
                <a:solidFill>
                  <a:srgbClr val="003300"/>
                </a:solidFill>
              </a:rPr>
              <a:t>40  </a:t>
            </a:r>
          </a:p>
          <a:p>
            <a:pPr algn="ctr"/>
            <a:r>
              <a:rPr lang="uk-UA" sz="9600" b="1" dirty="0">
                <a:solidFill>
                  <a:srgbClr val="003300"/>
                </a:solidFill>
              </a:rPr>
              <a:t>5</a:t>
            </a:r>
            <a:r>
              <a:rPr lang="uk-UA" sz="9600" b="1" dirty="0" smtClean="0">
                <a:solidFill>
                  <a:srgbClr val="003300"/>
                </a:solidFill>
              </a:rPr>
              <a:t>0 </a:t>
            </a:r>
            <a:r>
              <a:rPr lang="uk-UA" sz="7200" dirty="0" smtClean="0">
                <a:solidFill>
                  <a:srgbClr val="003300"/>
                </a:solidFill>
              </a:rPr>
              <a:t>Х </a:t>
            </a:r>
            <a:r>
              <a:rPr lang="uk-UA" sz="8800" b="1" dirty="0">
                <a:solidFill>
                  <a:srgbClr val="003300"/>
                </a:solidFill>
              </a:rPr>
              <a:t>4</a:t>
            </a:r>
            <a:endParaRPr lang="uk-UA" sz="8800" b="1" dirty="0" smtClean="0">
              <a:solidFill>
                <a:srgbClr val="003300"/>
              </a:solidFill>
            </a:endParaRPr>
          </a:p>
          <a:p>
            <a:r>
              <a:rPr lang="uk-UA" sz="9600" b="1" dirty="0" smtClean="0">
                <a:solidFill>
                  <a:srgbClr val="003300"/>
                </a:solidFill>
              </a:rPr>
              <a:t>160 : 4 </a:t>
            </a:r>
            <a:r>
              <a:rPr lang="uk-UA" sz="4400" b="1" dirty="0" smtClean="0">
                <a:solidFill>
                  <a:srgbClr val="003300"/>
                </a:solidFill>
              </a:rPr>
              <a:t>   </a:t>
            </a:r>
            <a:endParaRPr lang="ru-RU" sz="9600" b="1" dirty="0">
              <a:solidFill>
                <a:srgbClr val="003300"/>
              </a:solidFill>
            </a:endParaRPr>
          </a:p>
        </p:txBody>
      </p:sp>
      <p:pic>
        <p:nvPicPr>
          <p:cNvPr id="10" name="Picture 2" descr="Картинки по запросу хлопчик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8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2567" y="3429000"/>
            <a:ext cx="2423712" cy="34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848" y="1140437"/>
            <a:ext cx="31640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Обчислити </a:t>
            </a:r>
            <a:endParaRPr lang="uk-UA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5"/>
          <a:stretch/>
        </p:blipFill>
        <p:spPr bwMode="auto">
          <a:xfrm>
            <a:off x="31576" y="33496"/>
            <a:ext cx="9112424" cy="682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76743" y="-1539552"/>
            <a:ext cx="23035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РОЗВ'ЯЖИ РІВНЯННЯ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Картинки по запросу хлопчик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8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077" y="2255257"/>
            <a:ext cx="2944972" cy="463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6" y="352592"/>
            <a:ext cx="2948243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b="1" dirty="0" smtClean="0">
                <a:solidFill>
                  <a:prstClr val="black"/>
                </a:solidFill>
              </a:rPr>
              <a:t>420 : 70</a:t>
            </a:r>
          </a:p>
          <a:p>
            <a:r>
              <a:rPr lang="uk-UA" sz="6600" b="1" dirty="0" smtClean="0">
                <a:solidFill>
                  <a:prstClr val="black"/>
                </a:solidFill>
              </a:rPr>
              <a:t>7 х 70</a:t>
            </a:r>
          </a:p>
          <a:p>
            <a:pPr marL="342900" indent="-342900">
              <a:buFontTx/>
              <a:buAutoNum type="arabicPlain" startAt="8"/>
            </a:pPr>
            <a:r>
              <a:rPr lang="uk-UA" sz="6600" b="1" dirty="0" smtClean="0">
                <a:solidFill>
                  <a:prstClr val="black"/>
                </a:solidFill>
              </a:rPr>
              <a:t>Х 40</a:t>
            </a:r>
          </a:p>
          <a:p>
            <a:r>
              <a:rPr lang="uk-UA" sz="6600" b="1" dirty="0" smtClean="0">
                <a:solidFill>
                  <a:prstClr val="black"/>
                </a:solidFill>
              </a:rPr>
              <a:t>630 : 9</a:t>
            </a:r>
          </a:p>
          <a:p>
            <a:r>
              <a:rPr lang="uk-UA" sz="6600" b="1" dirty="0" smtClean="0">
                <a:solidFill>
                  <a:prstClr val="black"/>
                </a:solidFill>
              </a:rPr>
              <a:t>450 : 5</a:t>
            </a:r>
          </a:p>
          <a:p>
            <a:r>
              <a:rPr lang="uk-UA" sz="6600" b="1" dirty="0" smtClean="0">
                <a:solidFill>
                  <a:prstClr val="black"/>
                </a:solidFill>
              </a:rPr>
              <a:t>3 х 90</a:t>
            </a:r>
            <a:endParaRPr lang="uk-UA" sz="66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352592"/>
            <a:ext cx="325441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solidFill>
                  <a:prstClr val="black"/>
                </a:solidFill>
              </a:rPr>
              <a:t>670 + 180</a:t>
            </a:r>
          </a:p>
          <a:p>
            <a:r>
              <a:rPr lang="uk-UA" sz="6000" b="1" dirty="0" smtClean="0">
                <a:solidFill>
                  <a:srgbClr val="002060"/>
                </a:solidFill>
              </a:rPr>
              <a:t>520 – 360</a:t>
            </a:r>
          </a:p>
          <a:p>
            <a:r>
              <a:rPr lang="uk-UA" sz="6000" b="1" dirty="0" smtClean="0">
                <a:solidFill>
                  <a:prstClr val="black"/>
                </a:solidFill>
              </a:rPr>
              <a:t>430 – 270</a:t>
            </a:r>
          </a:p>
          <a:p>
            <a:r>
              <a:rPr lang="uk-UA" sz="6000" b="1" dirty="0" smtClean="0">
                <a:solidFill>
                  <a:srgbClr val="002060"/>
                </a:solidFill>
              </a:rPr>
              <a:t>230 + 710</a:t>
            </a:r>
          </a:p>
          <a:p>
            <a:r>
              <a:rPr lang="uk-UA" sz="6000" b="1" dirty="0" smtClean="0">
                <a:solidFill>
                  <a:prstClr val="black"/>
                </a:solidFill>
              </a:rPr>
              <a:t>280 + 280</a:t>
            </a:r>
          </a:p>
          <a:p>
            <a:r>
              <a:rPr lang="uk-UA" sz="6000" b="1" dirty="0" smtClean="0">
                <a:solidFill>
                  <a:srgbClr val="002060"/>
                </a:solidFill>
              </a:rPr>
              <a:t>740 - 580</a:t>
            </a:r>
            <a:endParaRPr lang="uk-UA" sz="6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3" y="68036"/>
            <a:ext cx="31838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Працюємо самостійно</a:t>
            </a:r>
            <a:endParaRPr lang="uk-U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1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9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9" y="1196752"/>
            <a:ext cx="3096344" cy="3960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3339" y="1052736"/>
            <a:ext cx="3656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</a:rPr>
              <a:t>Домашнє завдання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6942" y="1619668"/>
            <a:ext cx="332975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prstClr val="black"/>
                </a:solidFill>
              </a:rPr>
              <a:t>Зошит</a:t>
            </a:r>
          </a:p>
          <a:p>
            <a:r>
              <a:rPr lang="uk-UA" sz="2400" b="1" dirty="0" smtClean="0">
                <a:solidFill>
                  <a:prstClr val="black"/>
                </a:solidFill>
              </a:rPr>
              <a:t> «Працюю самостійно»</a:t>
            </a:r>
          </a:p>
          <a:p>
            <a:r>
              <a:rPr lang="uk-UA" sz="4800" b="1" dirty="0" smtClean="0">
                <a:solidFill>
                  <a:prstClr val="black"/>
                </a:solidFill>
              </a:rPr>
              <a:t>С.  28</a:t>
            </a:r>
          </a:p>
          <a:p>
            <a:r>
              <a:rPr lang="uk-UA" sz="4800" b="1" dirty="0" smtClean="0">
                <a:solidFill>
                  <a:prstClr val="black"/>
                </a:solidFill>
              </a:rPr>
              <a:t>№ </a:t>
            </a:r>
            <a:r>
              <a:rPr lang="uk-UA" sz="4800" b="1" dirty="0" smtClean="0"/>
              <a:t>2 </a:t>
            </a:r>
            <a:r>
              <a:rPr lang="uk-UA" sz="2400" dirty="0" smtClean="0"/>
              <a:t>обчислити</a:t>
            </a:r>
            <a:r>
              <a:rPr lang="uk-UA" sz="4800" b="1" dirty="0" smtClean="0"/>
              <a:t>  </a:t>
            </a:r>
          </a:p>
          <a:p>
            <a:r>
              <a:rPr lang="uk-UA" sz="4800" b="1" dirty="0" smtClean="0">
                <a:solidFill>
                  <a:prstClr val="black"/>
                </a:solidFill>
              </a:rPr>
              <a:t>№  3 </a:t>
            </a:r>
            <a:r>
              <a:rPr lang="uk-UA" sz="3200" dirty="0" smtClean="0">
                <a:solidFill>
                  <a:prstClr val="black"/>
                </a:solidFill>
              </a:rPr>
              <a:t>задача</a:t>
            </a:r>
            <a:r>
              <a:rPr lang="uk-UA" sz="4800" b="1" dirty="0" smtClean="0">
                <a:solidFill>
                  <a:prstClr val="black"/>
                </a:solidFill>
              </a:rPr>
              <a:t> </a:t>
            </a:r>
            <a:endParaRPr lang="ru-RU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ФОНИ\0_90ba1_3772090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" y="-603448"/>
            <a:ext cx="9431842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9133" y="808162"/>
            <a:ext cx="81295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prstClr val="white"/>
                </a:solidFill>
              </a:rPr>
              <a:t>9</a:t>
            </a:r>
            <a:r>
              <a:rPr lang="uk-UA" sz="6600" b="1" dirty="0" smtClean="0">
                <a:solidFill>
                  <a:prstClr val="white"/>
                </a:solidFill>
              </a:rPr>
              <a:t> лютого</a:t>
            </a:r>
            <a:endParaRPr lang="uk-UA" sz="5400" b="1" dirty="0" smtClean="0">
              <a:solidFill>
                <a:prstClr val="white"/>
              </a:solidFill>
            </a:endParaRPr>
          </a:p>
          <a:p>
            <a:pPr algn="ctr"/>
            <a:r>
              <a:rPr lang="uk-UA" sz="7200" b="1" dirty="0" smtClean="0">
                <a:solidFill>
                  <a:prstClr val="white"/>
                </a:solidFill>
              </a:rPr>
              <a:t>Класна     </a:t>
            </a:r>
            <a:r>
              <a:rPr lang="uk-UA" sz="7200" b="1" dirty="0">
                <a:solidFill>
                  <a:prstClr val="white"/>
                </a:solidFill>
              </a:rPr>
              <a:t>робота</a:t>
            </a:r>
            <a:endParaRPr lang="ru-RU" sz="72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133" y="3573015"/>
            <a:ext cx="8204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chemeClr val="bg1"/>
                </a:solidFill>
              </a:rPr>
              <a:t>(7 х (18:3) – 32 : 4 </a:t>
            </a:r>
            <a:r>
              <a:rPr lang="uk-UA" sz="4800" b="1" dirty="0">
                <a:solidFill>
                  <a:schemeClr val="bg1"/>
                </a:solidFill>
              </a:rPr>
              <a:t>:</a:t>
            </a:r>
            <a:r>
              <a:rPr lang="uk-UA" sz="4800" b="1" dirty="0" smtClean="0">
                <a:solidFill>
                  <a:schemeClr val="bg1"/>
                </a:solidFill>
              </a:rPr>
              <a:t>1 х5) х 9 : 2=</a:t>
            </a:r>
            <a:endParaRPr lang="uk-UA" sz="4800" b="1" dirty="0">
              <a:solidFill>
                <a:schemeClr val="bg1"/>
              </a:solidFill>
            </a:endParaRPr>
          </a:p>
        </p:txBody>
      </p:sp>
      <p:sp>
        <p:nvSpPr>
          <p:cNvPr id="7" name="7-конечная звезда 6"/>
          <p:cNvSpPr/>
          <p:nvPr/>
        </p:nvSpPr>
        <p:spPr>
          <a:xfrm>
            <a:off x="7348228" y="4530824"/>
            <a:ext cx="914400" cy="9144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rgbClr val="FF0000"/>
                </a:solidFill>
              </a:rPr>
              <a:t>9</a:t>
            </a:r>
            <a:endParaRPr lang="uk-UA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2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0" y="1"/>
            <a:ext cx="9278850" cy="693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4820" name="Arc 5"/>
          <p:cNvSpPr>
            <a:spLocks/>
          </p:cNvSpPr>
          <p:nvPr/>
        </p:nvSpPr>
        <p:spPr bwMode="auto">
          <a:xfrm rot="6330298" flipV="1">
            <a:off x="2797969" y="1666082"/>
            <a:ext cx="3009900" cy="2055812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6572" y="42619"/>
                </a:moveTo>
                <a:cubicBezTo>
                  <a:pt x="24943" y="43005"/>
                  <a:pt x="2327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151"/>
                  <a:pt x="36926" y="39569"/>
                  <a:pt x="27773" y="42299"/>
                </a:cubicBezTo>
              </a:path>
              <a:path w="43200" h="43200" stroke="0" extrusionOk="0">
                <a:moveTo>
                  <a:pt x="26572" y="42619"/>
                </a:moveTo>
                <a:cubicBezTo>
                  <a:pt x="24943" y="43005"/>
                  <a:pt x="2327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151"/>
                  <a:pt x="36926" y="39569"/>
                  <a:pt x="27773" y="42299"/>
                </a:cubicBezTo>
                <a:lnTo>
                  <a:pt x="21600" y="21600"/>
                </a:lnTo>
                <a:lnTo>
                  <a:pt x="26572" y="42619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4821" name="Line 9"/>
          <p:cNvSpPr>
            <a:spLocks noChangeShapeType="1"/>
          </p:cNvSpPr>
          <p:nvPr/>
        </p:nvSpPr>
        <p:spPr bwMode="auto">
          <a:xfrm flipH="1">
            <a:off x="4038600" y="3276600"/>
            <a:ext cx="1143000" cy="1828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4822" name="Arc 11"/>
          <p:cNvSpPr>
            <a:spLocks/>
          </p:cNvSpPr>
          <p:nvPr/>
        </p:nvSpPr>
        <p:spPr bwMode="auto">
          <a:xfrm rot="6861201">
            <a:off x="2546350" y="4464050"/>
            <a:ext cx="1460500" cy="1371600"/>
          </a:xfrm>
          <a:custGeom>
            <a:avLst/>
            <a:gdLst>
              <a:gd name="T0" fmla="*/ 2147483647 w 21600"/>
              <a:gd name="T1" fmla="*/ 0 h 37075"/>
              <a:gd name="T2" fmla="*/ 2147483647 w 21600"/>
              <a:gd name="T3" fmla="*/ 2147483647 h 37075"/>
              <a:gd name="T4" fmla="*/ 0 w 21600"/>
              <a:gd name="T5" fmla="*/ 2147483647 h 37075"/>
              <a:gd name="T6" fmla="*/ 0 60000 65536"/>
              <a:gd name="T7" fmla="*/ 0 60000 65536"/>
              <a:gd name="T8" fmla="*/ 0 60000 65536"/>
              <a:gd name="T9" fmla="*/ 0 w 21600"/>
              <a:gd name="T10" fmla="*/ 0 h 37075"/>
              <a:gd name="T11" fmla="*/ 21600 w 21600"/>
              <a:gd name="T12" fmla="*/ 37075 h 370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7075" fill="none" extrusionOk="0">
                <a:moveTo>
                  <a:pt x="3948" y="-1"/>
                </a:moveTo>
                <a:cubicBezTo>
                  <a:pt x="14179" y="1902"/>
                  <a:pt x="21600" y="10829"/>
                  <a:pt x="21600" y="21236"/>
                </a:cubicBezTo>
                <a:cubicBezTo>
                  <a:pt x="21600" y="27247"/>
                  <a:pt x="19094" y="32987"/>
                  <a:pt x="14686" y="37074"/>
                </a:cubicBezTo>
              </a:path>
              <a:path w="21600" h="37075" stroke="0" extrusionOk="0">
                <a:moveTo>
                  <a:pt x="3948" y="-1"/>
                </a:moveTo>
                <a:cubicBezTo>
                  <a:pt x="14179" y="1902"/>
                  <a:pt x="21600" y="10829"/>
                  <a:pt x="21600" y="21236"/>
                </a:cubicBezTo>
                <a:cubicBezTo>
                  <a:pt x="21600" y="27247"/>
                  <a:pt x="19094" y="32987"/>
                  <a:pt x="14686" y="37074"/>
                </a:cubicBezTo>
                <a:lnTo>
                  <a:pt x="0" y="21236"/>
                </a:lnTo>
                <a:lnTo>
                  <a:pt x="3948" y="-1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4823" name="Oval 12"/>
          <p:cNvSpPr>
            <a:spLocks noChangeArrowheads="1"/>
          </p:cNvSpPr>
          <p:nvPr/>
        </p:nvSpPr>
        <p:spPr bwMode="auto">
          <a:xfrm>
            <a:off x="5257800" y="2209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1466">
            <a:off x="4473575" y="1012825"/>
            <a:ext cx="3873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0066" y="332656"/>
            <a:ext cx="399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Перевіряємо таблицю множення на 9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1119" y="194156"/>
            <a:ext cx="421096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Хвилинка каліграфії</a:t>
            </a:r>
            <a:endParaRPr lang="uk-UA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4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-0.00971 C 0.00573 -0.03561 0.00312 -0.06128 -0.00695 -0.08279 C -0.01702 -0.1043 -0.03473 -0.12928 -0.05209 -0.13922 C -0.06945 -0.14916 -0.09202 -0.15032 -0.11129 -0.14292 C -0.13056 -0.13552 -0.14948 -0.12002 -0.16754 -0.09412 C -0.18559 -0.06822 -0.2099 -0.01711 -0.21962 0.01272 C -0.22934 0.04256 -0.22448 0.06453 -0.22535 0.08418 C -0.22622 0.10338 -0.22674 0.11471 -0.22535 0.13044 C -0.22396 0.14686 -0.22101 0.16397 -0.21684 0.18155 C -0.21268 0.19912 -0.2099 0.22017 -0.2 0.23613 C -0.19011 0.25208 -0.17431 0.27082 -0.15764 0.27729 C -0.14098 0.28377 -0.11667 0.28192 -0.1 0.27544 C -0.08334 0.26897 -0.07032 0.25463 -0.05764 0.23798 C -0.04497 0.22133 -0.03351 0.19912 -0.02396 0.176 C -0.01441 0.15264 -0.00539 0.12558 3.33333E-6 0.09875 C 0.00538 0.07216 0.00659 0.03076 0.0085 0.01457 C 0.01041 -0.00162 0.01146 -0.00624 0.01128 0.00162 C 0.01111 0.00948 0.01163 0.03631 0.00711 0.06152 C 0.0026 0.08673 -0.00625 0.12651 -0.01545 0.15356 C -0.02466 0.18039 -0.03264 0.18918 -0.04792 0.22294 C -0.0632 0.25648 -0.08959 0.31776 -0.10695 0.3543 C -0.12431 0.39038 -0.14011 0.4216 -0.15209 0.44219 C -0.16407 0.463 -0.16563 0.46624 -0.17882 0.47965 C -0.19202 0.4933 -0.21667 0.51689 -0.23091 0.52313 C -0.24514 0.52868 -0.25539 0.52105 -0.26476 0.51527 C -0.27414 0.50972 -0.28143 0.50232 -0.28733 0.4889 C -0.29323 0.47595 -0.29792 0.44658 -0.3 0.43455 C -0.30209 0.42299 -0.3 0.42068 -0.3 0.41813 " pathEditMode="relative" rAng="0" ptsTypes="aaaaaaaaaaaaaaaaaaaaaaaaaaaA">
                                      <p:cBhvr>
                                        <p:cTn id="6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математичні фони для презентаці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7"/>
          <a:stretch/>
        </p:blipFill>
        <p:spPr bwMode="auto">
          <a:xfrm>
            <a:off x="-108520" y="0"/>
            <a:ext cx="9303671" cy="688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171" y="2852936"/>
            <a:ext cx="442980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="1" dirty="0" smtClean="0">
                <a:solidFill>
                  <a:schemeClr val="bg1"/>
                </a:solidFill>
              </a:rPr>
              <a:t>Усний</a:t>
            </a:r>
          </a:p>
          <a:p>
            <a:r>
              <a:rPr lang="uk-UA" sz="8800" b="1" dirty="0" smtClean="0">
                <a:solidFill>
                  <a:schemeClr val="bg1"/>
                </a:solidFill>
              </a:rPr>
              <a:t> рахунок</a:t>
            </a:r>
            <a:endParaRPr lang="uk-UA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5"/>
          <a:stretch/>
        </p:blipFill>
        <p:spPr bwMode="auto">
          <a:xfrm>
            <a:off x="31576" y="33496"/>
            <a:ext cx="9112424" cy="682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22272" y="111314"/>
            <a:ext cx="353103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Усне опитування</a:t>
            </a:r>
            <a:endParaRPr lang="uk-UA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Картинки по запросу хлопчик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8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1221" y="4454153"/>
            <a:ext cx="1800200" cy="240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759" y="134754"/>
            <a:ext cx="1436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</a:rPr>
              <a:t>М. д.</a:t>
            </a:r>
            <a:endParaRPr lang="uk-UA" sz="4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59" y="904195"/>
            <a:ext cx="405187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/>
              <a:t>1.Запишіть число, що містить:</a:t>
            </a:r>
          </a:p>
          <a:p>
            <a:r>
              <a:rPr lang="uk-UA" sz="1400" b="1" dirty="0" smtClean="0"/>
              <a:t>    9 сотень і 4 десятки,     2 сотні і 7 одиниць.</a:t>
            </a:r>
          </a:p>
          <a:p>
            <a:endParaRPr lang="uk-UA" sz="1400" b="1" dirty="0" smtClean="0"/>
          </a:p>
          <a:p>
            <a:r>
              <a:rPr lang="uk-UA" sz="1400" b="1" dirty="0" smtClean="0"/>
              <a:t>2. Замініть число 562 сумою розрядних доданків.</a:t>
            </a:r>
          </a:p>
          <a:p>
            <a:endParaRPr lang="uk-UA" sz="1400" b="1" dirty="0" smtClean="0"/>
          </a:p>
          <a:p>
            <a:r>
              <a:rPr lang="uk-UA" sz="1400" b="1" dirty="0" smtClean="0"/>
              <a:t>3. У парі чисел виберіть і запишіть більше число:</a:t>
            </a:r>
          </a:p>
          <a:p>
            <a:r>
              <a:rPr lang="uk-UA" sz="1400" b="1" dirty="0"/>
              <a:t> </a:t>
            </a:r>
            <a:r>
              <a:rPr lang="uk-UA" sz="1400" b="1" dirty="0" smtClean="0"/>
              <a:t>      456 і 548;       801 </a:t>
            </a:r>
            <a:r>
              <a:rPr lang="uk-UA" sz="1400" b="1" dirty="0" err="1" smtClean="0"/>
              <a:t>і</a:t>
            </a:r>
            <a:r>
              <a:rPr lang="uk-UA" sz="1400" b="1" dirty="0" smtClean="0"/>
              <a:t> 799.</a:t>
            </a:r>
          </a:p>
          <a:p>
            <a:endParaRPr lang="uk-UA" sz="1400" b="1" dirty="0" smtClean="0"/>
          </a:p>
          <a:p>
            <a:r>
              <a:rPr lang="uk-UA" sz="1400" b="1" dirty="0" smtClean="0"/>
              <a:t>4. запишіть, скільки всього десятків у числі 427.</a:t>
            </a:r>
          </a:p>
          <a:p>
            <a:endParaRPr lang="uk-UA" sz="1400" b="1" dirty="0" smtClean="0"/>
          </a:p>
          <a:p>
            <a:r>
              <a:rPr lang="uk-UA" sz="1400" b="1" dirty="0" smtClean="0"/>
              <a:t>5. Запишіть сусідів числа 600.</a:t>
            </a:r>
          </a:p>
          <a:p>
            <a:endParaRPr lang="uk-UA" sz="1400" b="1" dirty="0" smtClean="0"/>
          </a:p>
          <a:p>
            <a:r>
              <a:rPr lang="uk-UA" sz="1400" b="1" dirty="0" smtClean="0"/>
              <a:t>6. Запишіть, як одержати число 800 </a:t>
            </a:r>
          </a:p>
          <a:p>
            <a:r>
              <a:rPr lang="uk-UA" sz="1400" b="1" dirty="0" smtClean="0"/>
              <a:t>  із наступного числа,  із попереднього.</a:t>
            </a:r>
          </a:p>
          <a:p>
            <a:endParaRPr lang="uk-UA" sz="1400" b="1" dirty="0" smtClean="0"/>
          </a:p>
          <a:p>
            <a:r>
              <a:rPr lang="uk-UA" sz="1400" b="1" dirty="0" smtClean="0"/>
              <a:t>7. Подайте у кілограмах : 1т;  4ц;  1г.</a:t>
            </a:r>
          </a:p>
          <a:p>
            <a:endParaRPr lang="uk-UA" sz="1400" b="1" dirty="0" smtClean="0"/>
          </a:p>
          <a:p>
            <a:r>
              <a:rPr lang="uk-UA" sz="1400" b="1" dirty="0" smtClean="0"/>
              <a:t>8. Подайте у метрах : 1 км;  30 дм;  1 см.</a:t>
            </a:r>
          </a:p>
          <a:p>
            <a:endParaRPr lang="uk-UA" sz="1400" b="1" dirty="0" smtClean="0"/>
          </a:p>
          <a:p>
            <a:r>
              <a:rPr lang="uk-UA" sz="1400" b="1" dirty="0" smtClean="0"/>
              <a:t>9. Подайте у центнерах : 700 кг;  34 т;  1 кг.</a:t>
            </a:r>
          </a:p>
          <a:p>
            <a:endParaRPr lang="uk-UA" sz="1400" b="1" dirty="0" smtClean="0"/>
          </a:p>
          <a:p>
            <a:r>
              <a:rPr lang="uk-UA" sz="1400" b="1" dirty="0" smtClean="0"/>
              <a:t>10. Замініть складене іменоване число простим:</a:t>
            </a:r>
          </a:p>
          <a:p>
            <a:r>
              <a:rPr lang="uk-UA" sz="1400" b="1" dirty="0"/>
              <a:t> </a:t>
            </a:r>
            <a:r>
              <a:rPr lang="uk-UA" sz="1400" b="1" dirty="0" smtClean="0"/>
              <a:t>    5 т 6 ц;   7 </a:t>
            </a:r>
            <a:r>
              <a:rPr lang="uk-UA" sz="1400" b="1" dirty="0" err="1" smtClean="0"/>
              <a:t>ц</a:t>
            </a:r>
            <a:r>
              <a:rPr lang="uk-UA" sz="1400" b="1" dirty="0" smtClean="0"/>
              <a:t> 8кг;   3 м 5 дм.</a:t>
            </a:r>
          </a:p>
          <a:p>
            <a:endParaRPr lang="uk-UA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88640" y="810943"/>
            <a:ext cx="144142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940, 207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8640" y="1334163"/>
            <a:ext cx="2775119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lvl="0"/>
            <a:r>
              <a:rPr lang="uk-UA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562 = 500 + 60+2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05311" y="1857383"/>
            <a:ext cx="144142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548, 801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8640" y="2380603"/>
            <a:ext cx="543739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lvl="0"/>
            <a:r>
              <a:rPr lang="uk-U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endParaRPr lang="uk-UA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8640" y="3427043"/>
            <a:ext cx="2484976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lvl="0"/>
            <a:r>
              <a:rPr lang="uk-U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801 – 1; 799 +1</a:t>
            </a:r>
            <a:endParaRPr lang="uk-UA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1969" y="4560159"/>
            <a:ext cx="2398413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lvl="0"/>
            <a:r>
              <a:rPr lang="uk-U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1000, 1, 1 ⁄ 100</a:t>
            </a:r>
            <a:endParaRPr lang="uk-UA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88640" y="2903823"/>
            <a:ext cx="153118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599,  601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71969" y="3950263"/>
            <a:ext cx="28472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1000, 400, 1 ⁄ 100 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71969" y="5094715"/>
            <a:ext cx="303275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56 ц, 708 кг, 35 дм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44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50" y="0"/>
            <a:ext cx="9347606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2920" y="620688"/>
            <a:ext cx="76546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Тема уроку :</a:t>
            </a:r>
            <a:r>
              <a:rPr lang="uk-UA" sz="6000" b="1" dirty="0">
                <a:solidFill>
                  <a:srgbClr val="002060"/>
                </a:solidFill>
              </a:rPr>
              <a:t>Н</a:t>
            </a:r>
            <a:r>
              <a:rPr lang="uk-UA" sz="6000" b="1" dirty="0" smtClean="0">
                <a:solidFill>
                  <a:srgbClr val="002060"/>
                </a:solidFill>
              </a:rPr>
              <a:t>умерація </a:t>
            </a:r>
          </a:p>
          <a:p>
            <a:r>
              <a:rPr lang="uk-UA" sz="6000" b="1" dirty="0" smtClean="0">
                <a:solidFill>
                  <a:srgbClr val="002060"/>
                </a:solidFill>
              </a:rPr>
              <a:t>трицифрових чисел</a:t>
            </a:r>
          </a:p>
          <a:p>
            <a:pPr algn="ctr"/>
            <a:r>
              <a:rPr lang="uk-UA" sz="4800" b="1" dirty="0" smtClean="0"/>
              <a:t>(узагальнення)</a:t>
            </a:r>
            <a:endParaRPr lang="uk-UA" sz="4800" b="1" dirty="0"/>
          </a:p>
        </p:txBody>
      </p:sp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50" y="2492896"/>
            <a:ext cx="52006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7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5736" y="890551"/>
            <a:ext cx="1896673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solidFill>
                  <a:srgbClr val="002060"/>
                </a:solidFill>
              </a:rPr>
              <a:t>27 + 8</a:t>
            </a:r>
          </a:p>
          <a:p>
            <a:r>
              <a:rPr lang="uk-UA" sz="5400" b="1" dirty="0" smtClean="0">
                <a:solidFill>
                  <a:srgbClr val="002060"/>
                </a:solidFill>
              </a:rPr>
              <a:t>7</a:t>
            </a:r>
            <a:r>
              <a:rPr lang="uk-UA" sz="5400" b="1" dirty="0">
                <a:solidFill>
                  <a:srgbClr val="002060"/>
                </a:solidFill>
              </a:rPr>
              <a:t>6</a:t>
            </a:r>
            <a:r>
              <a:rPr lang="uk-UA" sz="5400" b="1" dirty="0" smtClean="0">
                <a:solidFill>
                  <a:srgbClr val="002060"/>
                </a:solidFill>
              </a:rPr>
              <a:t> + 8</a:t>
            </a:r>
          </a:p>
          <a:p>
            <a:r>
              <a:rPr lang="uk-UA" sz="5400" b="1" dirty="0" smtClean="0">
                <a:solidFill>
                  <a:srgbClr val="002060"/>
                </a:solidFill>
              </a:rPr>
              <a:t>2</a:t>
            </a:r>
            <a:r>
              <a:rPr lang="uk-UA" sz="5400" b="1" dirty="0">
                <a:solidFill>
                  <a:srgbClr val="002060"/>
                </a:solidFill>
              </a:rPr>
              <a:t>4</a:t>
            </a:r>
            <a:r>
              <a:rPr lang="uk-UA" sz="5400" b="1" dirty="0" smtClean="0">
                <a:solidFill>
                  <a:srgbClr val="002060"/>
                </a:solidFill>
              </a:rPr>
              <a:t> + 8</a:t>
            </a:r>
          </a:p>
          <a:p>
            <a:r>
              <a:rPr lang="uk-UA" sz="5400" b="1" dirty="0" smtClean="0">
                <a:solidFill>
                  <a:srgbClr val="002060"/>
                </a:solidFill>
              </a:rPr>
              <a:t>6</a:t>
            </a:r>
            <a:r>
              <a:rPr lang="uk-UA" sz="5400" b="1" dirty="0">
                <a:solidFill>
                  <a:srgbClr val="002060"/>
                </a:solidFill>
              </a:rPr>
              <a:t>5</a:t>
            </a:r>
            <a:r>
              <a:rPr lang="uk-UA" sz="5400" b="1" dirty="0" smtClean="0">
                <a:solidFill>
                  <a:srgbClr val="002060"/>
                </a:solidFill>
              </a:rPr>
              <a:t> + 8</a:t>
            </a:r>
          </a:p>
          <a:p>
            <a:r>
              <a:rPr lang="uk-UA" sz="5400" b="1" dirty="0" smtClean="0">
                <a:solidFill>
                  <a:srgbClr val="002060"/>
                </a:solidFill>
              </a:rPr>
              <a:t>3</a:t>
            </a:r>
            <a:r>
              <a:rPr lang="uk-UA" sz="5400" b="1" dirty="0">
                <a:solidFill>
                  <a:srgbClr val="002060"/>
                </a:solidFill>
              </a:rPr>
              <a:t>8</a:t>
            </a:r>
            <a:r>
              <a:rPr lang="uk-UA" sz="5400" b="1" dirty="0" smtClean="0">
                <a:solidFill>
                  <a:srgbClr val="002060"/>
                </a:solidFill>
              </a:rPr>
              <a:t> + </a:t>
            </a:r>
            <a:r>
              <a:rPr lang="uk-UA" sz="5400" b="1" dirty="0">
                <a:solidFill>
                  <a:srgbClr val="002060"/>
                </a:solidFill>
              </a:rPr>
              <a:t>8</a:t>
            </a:r>
            <a:endParaRPr lang="uk-UA" sz="5400" b="1" dirty="0" smtClean="0">
              <a:solidFill>
                <a:srgbClr val="002060"/>
              </a:solidFill>
            </a:endParaRPr>
          </a:p>
          <a:p>
            <a:r>
              <a:rPr lang="uk-UA" sz="5400" b="1" dirty="0" smtClean="0">
                <a:solidFill>
                  <a:srgbClr val="002060"/>
                </a:solidFill>
              </a:rPr>
              <a:t>8</a:t>
            </a:r>
            <a:r>
              <a:rPr lang="uk-UA" sz="5400" b="1" dirty="0">
                <a:solidFill>
                  <a:srgbClr val="002060"/>
                </a:solidFill>
              </a:rPr>
              <a:t>3</a:t>
            </a:r>
            <a:r>
              <a:rPr lang="uk-UA" sz="5400" b="1" dirty="0" smtClean="0">
                <a:solidFill>
                  <a:srgbClr val="002060"/>
                </a:solidFill>
              </a:rPr>
              <a:t> + 8</a:t>
            </a:r>
            <a:endParaRPr lang="uk-UA" sz="5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896583"/>
            <a:ext cx="1896673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solidFill>
                  <a:srgbClr val="7030A0"/>
                </a:solidFill>
              </a:rPr>
              <a:t>19 + 9</a:t>
            </a:r>
          </a:p>
          <a:p>
            <a:r>
              <a:rPr lang="uk-UA" sz="5400" b="1" dirty="0" smtClean="0">
                <a:solidFill>
                  <a:srgbClr val="7030A0"/>
                </a:solidFill>
              </a:rPr>
              <a:t>58 + 9</a:t>
            </a:r>
          </a:p>
          <a:p>
            <a:r>
              <a:rPr lang="uk-UA" sz="5400" b="1" dirty="0">
                <a:solidFill>
                  <a:srgbClr val="7030A0"/>
                </a:solidFill>
              </a:rPr>
              <a:t>7</a:t>
            </a:r>
            <a:r>
              <a:rPr lang="uk-UA" sz="5400" b="1" dirty="0" smtClean="0">
                <a:solidFill>
                  <a:srgbClr val="7030A0"/>
                </a:solidFill>
              </a:rPr>
              <a:t>6 + 9</a:t>
            </a:r>
          </a:p>
          <a:p>
            <a:r>
              <a:rPr lang="uk-UA" sz="5400" b="1" dirty="0">
                <a:solidFill>
                  <a:srgbClr val="7030A0"/>
                </a:solidFill>
              </a:rPr>
              <a:t>5</a:t>
            </a:r>
            <a:r>
              <a:rPr lang="uk-UA" sz="5400" b="1" dirty="0" smtClean="0">
                <a:solidFill>
                  <a:srgbClr val="7030A0"/>
                </a:solidFill>
              </a:rPr>
              <a:t>4 + 9</a:t>
            </a:r>
          </a:p>
          <a:p>
            <a:r>
              <a:rPr lang="uk-UA" sz="5400" b="1" dirty="0" smtClean="0">
                <a:solidFill>
                  <a:srgbClr val="7030A0"/>
                </a:solidFill>
              </a:rPr>
              <a:t>2</a:t>
            </a:r>
            <a:r>
              <a:rPr lang="uk-UA" sz="5400" b="1" dirty="0">
                <a:solidFill>
                  <a:srgbClr val="7030A0"/>
                </a:solidFill>
              </a:rPr>
              <a:t>5</a:t>
            </a:r>
            <a:r>
              <a:rPr lang="uk-UA" sz="5400" b="1" dirty="0" smtClean="0">
                <a:solidFill>
                  <a:srgbClr val="7030A0"/>
                </a:solidFill>
              </a:rPr>
              <a:t> + 9</a:t>
            </a:r>
          </a:p>
          <a:p>
            <a:r>
              <a:rPr lang="uk-UA" sz="5400" b="1" dirty="0" smtClean="0">
                <a:solidFill>
                  <a:srgbClr val="7030A0"/>
                </a:solidFill>
              </a:rPr>
              <a:t>6</a:t>
            </a:r>
            <a:r>
              <a:rPr lang="uk-UA" sz="5400" b="1" dirty="0">
                <a:solidFill>
                  <a:srgbClr val="7030A0"/>
                </a:solidFill>
              </a:rPr>
              <a:t>7</a:t>
            </a:r>
            <a:r>
              <a:rPr lang="uk-UA" sz="5400" b="1" dirty="0" smtClean="0">
                <a:solidFill>
                  <a:srgbClr val="7030A0"/>
                </a:solidFill>
              </a:rPr>
              <a:t> + 9</a:t>
            </a:r>
            <a:endParaRPr lang="uk-UA" sz="54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Картинки по запросу хлопчик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8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6" y="2556399"/>
            <a:ext cx="3213067" cy="42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6942" y="917833"/>
            <a:ext cx="4073551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uk-UA" sz="5400" b="1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</a:rPr>
              <a:t>2 + </a:t>
            </a:r>
            <a:r>
              <a:rPr lang="uk-UA" sz="5400" b="1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</a:rPr>
              <a:t> + 36 =  </a:t>
            </a:r>
          </a:p>
          <a:p>
            <a:r>
              <a:rPr lang="uk-UA" sz="54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</a:rPr>
              <a:t>6 </a:t>
            </a:r>
            <a:r>
              <a:rPr lang="uk-UA" sz="54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</a:rPr>
              <a:t> 50 </a:t>
            </a:r>
            <a:r>
              <a:rPr lang="uk-UA" sz="54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</a:rPr>
              <a:t> 4 =</a:t>
            </a:r>
          </a:p>
          <a:p>
            <a:r>
              <a:rPr lang="uk-UA" sz="5400" b="1" dirty="0">
                <a:solidFill>
                  <a:srgbClr val="C00000"/>
                </a:solidFill>
              </a:rPr>
              <a:t>3</a:t>
            </a:r>
            <a:r>
              <a:rPr lang="uk-UA" sz="5400" b="1" dirty="0" smtClean="0">
                <a:solidFill>
                  <a:srgbClr val="C00000"/>
                </a:solidFill>
              </a:rPr>
              <a:t>7 + 5 + 55 =</a:t>
            </a:r>
          </a:p>
          <a:p>
            <a:r>
              <a:rPr lang="uk-UA" sz="5400" b="1" dirty="0">
                <a:solidFill>
                  <a:srgbClr val="C00000"/>
                </a:solidFill>
              </a:rPr>
              <a:t>2</a:t>
            </a:r>
            <a:r>
              <a:rPr lang="uk-UA" sz="5400" b="1" dirty="0" smtClean="0">
                <a:solidFill>
                  <a:srgbClr val="C00000"/>
                </a:solidFill>
              </a:rPr>
              <a:t>6 + 30 </a:t>
            </a:r>
            <a:r>
              <a:rPr lang="uk-UA" sz="5400" b="1" dirty="0">
                <a:solidFill>
                  <a:srgbClr val="C00000"/>
                </a:solidFill>
              </a:rPr>
              <a:t>+</a:t>
            </a:r>
            <a:r>
              <a:rPr lang="uk-UA" sz="5400" b="1" dirty="0" smtClean="0">
                <a:solidFill>
                  <a:srgbClr val="C00000"/>
                </a:solidFill>
              </a:rPr>
              <a:t> 44=</a:t>
            </a:r>
          </a:p>
          <a:p>
            <a:r>
              <a:rPr lang="uk-UA" sz="5400" b="1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</a:rPr>
              <a:t>9 + 48 + 7 =</a:t>
            </a:r>
          </a:p>
          <a:p>
            <a:r>
              <a:rPr lang="uk-UA" sz="5400" b="1" dirty="0">
                <a:solidFill>
                  <a:schemeClr val="tx2">
                    <a:lumMod val="75000"/>
                  </a:schemeClr>
                </a:solidFill>
              </a:rPr>
              <a:t>9</a:t>
            </a:r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</a:rPr>
              <a:t> +</a:t>
            </a:r>
            <a:r>
              <a:rPr lang="uk-UA" sz="5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</a:rPr>
              <a:t>39  </a:t>
            </a:r>
            <a:r>
              <a:rPr lang="uk-UA" sz="54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</a:rPr>
              <a:t> 6 =</a:t>
            </a:r>
            <a:endParaRPr lang="uk-UA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7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5949280"/>
            <a:ext cx="311976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3200" b="1" dirty="0" smtClean="0"/>
              <a:t>Порівняти числа</a:t>
            </a:r>
            <a:endParaRPr lang="uk-UA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17344" y="476672"/>
            <a:ext cx="29546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607 … 609</a:t>
            </a:r>
          </a:p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852 … 861</a:t>
            </a:r>
          </a:p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345 … 45</a:t>
            </a:r>
          </a:p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456 …462</a:t>
            </a:r>
          </a:p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347 … 349</a:t>
            </a:r>
          </a:p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99 … 104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0112" y="476672"/>
            <a:ext cx="29546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726 … 729</a:t>
            </a:r>
          </a:p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800 …699</a:t>
            </a:r>
          </a:p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211 … 74</a:t>
            </a:r>
          </a:p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500 … 503</a:t>
            </a:r>
          </a:p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511 … 519</a:t>
            </a:r>
          </a:p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82 … 802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1721" y="488921"/>
            <a:ext cx="798617" cy="452431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uk-UA" sz="9600" b="1" dirty="0" smtClean="0">
                <a:solidFill>
                  <a:srgbClr val="C00000"/>
                </a:solidFill>
              </a:rPr>
              <a:t>&gt;</a:t>
            </a:r>
          </a:p>
          <a:p>
            <a:r>
              <a:rPr lang="uk-UA" sz="9600" b="1" dirty="0" smtClean="0">
                <a:solidFill>
                  <a:srgbClr val="C00000"/>
                </a:solidFill>
              </a:rPr>
              <a:t>&lt;</a:t>
            </a:r>
          </a:p>
          <a:p>
            <a:r>
              <a:rPr lang="uk-UA" sz="9600" b="1" dirty="0" smtClean="0">
                <a:solidFill>
                  <a:srgbClr val="C00000"/>
                </a:solidFill>
              </a:rPr>
              <a:t>=</a:t>
            </a:r>
            <a:endParaRPr lang="uk-UA" sz="96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Картинки по запросу хлопчик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8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2937" y="4439435"/>
            <a:ext cx="1656184" cy="23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0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1999" y="5373216"/>
            <a:ext cx="4144340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Визначити загальну кількість 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</a:rPr>
              <a:t>о</a:t>
            </a:r>
            <a:r>
              <a:rPr lang="uk-UA" sz="2400" b="1" dirty="0" smtClean="0">
                <a:solidFill>
                  <a:srgbClr val="002060"/>
                </a:solidFill>
              </a:rPr>
              <a:t>диниць, десятків, сотень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</a:rPr>
              <a:t>у</a:t>
            </a:r>
            <a:r>
              <a:rPr lang="uk-UA" sz="2400" b="1" dirty="0" smtClean="0">
                <a:solidFill>
                  <a:srgbClr val="002060"/>
                </a:solidFill>
              </a:rPr>
              <a:t> трицифровому числі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5095" y="548680"/>
            <a:ext cx="112242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/>
              <a:t>456</a:t>
            </a:r>
          </a:p>
          <a:p>
            <a:r>
              <a:rPr lang="uk-UA" sz="4800" b="1" dirty="0" smtClean="0"/>
              <a:t>526</a:t>
            </a:r>
          </a:p>
          <a:p>
            <a:r>
              <a:rPr lang="uk-UA" sz="4800" b="1" dirty="0" smtClean="0"/>
              <a:t>479</a:t>
            </a:r>
          </a:p>
          <a:p>
            <a:r>
              <a:rPr lang="uk-UA" sz="4800" b="1" dirty="0" smtClean="0"/>
              <a:t>365</a:t>
            </a:r>
          </a:p>
          <a:p>
            <a:r>
              <a:rPr lang="uk-UA" sz="4800" b="1" dirty="0" smtClean="0"/>
              <a:t>128</a:t>
            </a:r>
          </a:p>
          <a:p>
            <a:r>
              <a:rPr lang="uk-UA" sz="4800" b="1" dirty="0" smtClean="0"/>
              <a:t>309</a:t>
            </a:r>
          </a:p>
          <a:p>
            <a:r>
              <a:rPr lang="uk-UA" sz="4800" b="1" dirty="0" smtClean="0"/>
              <a:t>470</a:t>
            </a:r>
            <a:endParaRPr lang="uk-UA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87518" y="571902"/>
            <a:ext cx="367600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/>
              <a:t>= 400 + 50 + 6</a:t>
            </a:r>
          </a:p>
          <a:p>
            <a:r>
              <a:rPr lang="uk-UA" sz="4800" b="1" dirty="0" smtClean="0"/>
              <a:t>=</a:t>
            </a:r>
          </a:p>
          <a:p>
            <a:r>
              <a:rPr lang="uk-UA" sz="4800" b="1" dirty="0" smtClean="0"/>
              <a:t>=</a:t>
            </a:r>
          </a:p>
          <a:p>
            <a:r>
              <a:rPr lang="uk-UA" sz="4800" b="1" dirty="0" smtClean="0"/>
              <a:t>=</a:t>
            </a:r>
          </a:p>
          <a:p>
            <a:r>
              <a:rPr lang="uk-UA" sz="4800" b="1" dirty="0" smtClean="0"/>
              <a:t>=</a:t>
            </a:r>
          </a:p>
          <a:p>
            <a:r>
              <a:rPr lang="uk-UA" sz="4800" b="1" dirty="0" smtClean="0"/>
              <a:t>=</a:t>
            </a:r>
          </a:p>
          <a:p>
            <a:r>
              <a:rPr lang="uk-UA" sz="4800" b="1" dirty="0" smtClean="0"/>
              <a:t>=</a:t>
            </a:r>
            <a:endParaRPr lang="uk-UA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1999" y="5250106"/>
            <a:ext cx="4223913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Розбити на </a:t>
            </a:r>
          </a:p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розрядні доданки</a:t>
            </a:r>
            <a:endParaRPr lang="uk-UA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Картинки по запросу хлопчик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8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1844824"/>
            <a:ext cx="2423712" cy="34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6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727</Words>
  <Application>Microsoft Office PowerPoint</Application>
  <PresentationFormat>Экран (4:3)</PresentationFormat>
  <Paragraphs>203</Paragraphs>
  <Slides>17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Тема Office</vt:lpstr>
      <vt:lpstr>2_Тема Office</vt:lpstr>
      <vt:lpstr>1_Тема Office</vt:lpstr>
      <vt:lpstr>2_Воздушный поток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Елена</cp:lastModifiedBy>
  <cp:revision>57</cp:revision>
  <cp:lastPrinted>2017-09-20T14:58:39Z</cp:lastPrinted>
  <dcterms:created xsi:type="dcterms:W3CDTF">2017-09-03T13:04:51Z</dcterms:created>
  <dcterms:modified xsi:type="dcterms:W3CDTF">2018-02-10T18:39:04Z</dcterms:modified>
</cp:coreProperties>
</file>