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74" r:id="rId7"/>
    <p:sldId id="265" r:id="rId8"/>
    <p:sldId id="264" r:id="rId9"/>
    <p:sldId id="276" r:id="rId10"/>
    <p:sldId id="267" r:id="rId11"/>
    <p:sldId id="268" r:id="rId12"/>
    <p:sldId id="277" r:id="rId13"/>
    <p:sldId id="269" r:id="rId14"/>
    <p:sldId id="278" r:id="rId15"/>
    <p:sldId id="271" r:id="rId16"/>
    <p:sldId id="279" r:id="rId17"/>
    <p:sldId id="272" r:id="rId18"/>
    <p:sldId id="273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1%80%D0%B5%D1%87%D0%B5%D1%81%D0%BA%D0%B8%D0%B9_%D1%8F%D0%B7%D1%8B%D0%BA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A0%D0%B5%D1%87%D1%8C" TargetMode="External"/><Relationship Id="rId4" Type="http://schemas.openxmlformats.org/officeDocument/2006/relationships/hyperlink" Target="https://ru.wikipedia.org/wiki/%D0%9A%D0%B0%D0%BB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563938" y="1916113"/>
            <a:ext cx="4968875" cy="129698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КЕЙС-УРОК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основам здоровья</a:t>
            </a:r>
            <a:endParaRPr lang="es-E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97352"/>
            <a:ext cx="1619672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26271" y="4819268"/>
            <a:ext cx="6444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«Вредные привычки и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99992" y="5657671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3-А класс</a:t>
            </a:r>
          </a:p>
          <a:p>
            <a:pPr lvl="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 «НСОШ №13»</a:t>
            </a:r>
          </a:p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КОЗЛОВА И.А.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748464" cy="5962674"/>
          </a:xfrm>
        </p:spPr>
        <p:txBody>
          <a:bodyPr/>
          <a:lstStyle/>
          <a:p>
            <a:r>
              <a:rPr lang="ru-RU" sz="4000" b="1" dirty="0" err="1" smtClean="0"/>
              <a:t>Копролали́я</a:t>
            </a:r>
            <a:r>
              <a:rPr lang="ru-RU" sz="4000" dirty="0" smtClean="0"/>
              <a:t> (</a:t>
            </a:r>
            <a:r>
              <a:rPr lang="ru-RU" sz="4000" u="sng" dirty="0" smtClean="0">
                <a:hlinkClick r:id="rId2"/>
              </a:rPr>
              <a:t>лат.</a:t>
            </a:r>
            <a:r>
              <a:rPr lang="ru-RU" sz="4000" dirty="0" smtClean="0"/>
              <a:t> </a:t>
            </a:r>
            <a:r>
              <a:rPr lang="ru-RU" sz="4000" i="1" dirty="0" err="1" smtClean="0"/>
              <a:t>coprolalia</a:t>
            </a:r>
            <a:r>
              <a:rPr lang="ru-RU" sz="4000" dirty="0" smtClean="0"/>
              <a:t>; от </a:t>
            </a:r>
            <a:r>
              <a:rPr lang="ru-RU" sz="4000" dirty="0" smtClean="0">
                <a:hlinkClick r:id="rId3" tooltip="Греческий язык"/>
              </a:rPr>
              <a:t>греч.</a:t>
            </a:r>
            <a:r>
              <a:rPr lang="ru-RU" sz="4000" dirty="0" smtClean="0"/>
              <a:t> </a:t>
            </a:r>
            <a:r>
              <a:rPr lang="ru-RU" sz="4000" dirty="0" err="1" smtClean="0"/>
              <a:t>κόπρος </a:t>
            </a:r>
            <a:r>
              <a:rPr lang="ru-RU" sz="4000" dirty="0" smtClean="0"/>
              <a:t>«</a:t>
            </a:r>
            <a:r>
              <a:rPr lang="ru-RU" sz="4000" dirty="0" smtClean="0">
                <a:hlinkClick r:id="rId4" tooltip="Кал"/>
              </a:rPr>
              <a:t>кал</a:t>
            </a:r>
            <a:r>
              <a:rPr lang="ru-RU" sz="4000" dirty="0" smtClean="0"/>
              <a:t>, грязь» + </a:t>
            </a:r>
            <a:r>
              <a:rPr lang="ru-RU" sz="4000" dirty="0" err="1" smtClean="0"/>
              <a:t>λαλία</a:t>
            </a:r>
            <a:r>
              <a:rPr lang="ru-RU" sz="4000" dirty="0" smtClean="0"/>
              <a:t> «</a:t>
            </a:r>
            <a:r>
              <a:rPr lang="ru-RU" sz="4000" dirty="0" smtClean="0">
                <a:hlinkClick r:id="rId5" tooltip="Речь"/>
              </a:rPr>
              <a:t>речь</a:t>
            </a:r>
            <a:r>
              <a:rPr lang="ru-RU" sz="4000" dirty="0" smtClean="0"/>
              <a:t>») — болезненное, иногда непреодолимое импульсивное влечение к </a:t>
            </a:r>
            <a:br>
              <a:rPr lang="ru-RU" sz="4000" dirty="0" smtClean="0"/>
            </a:br>
            <a:r>
              <a:rPr lang="ru-RU" sz="4000" dirty="0" smtClean="0"/>
              <a:t>циничной и нецензурной</a:t>
            </a:r>
            <a:br>
              <a:rPr lang="ru-RU" sz="4000" dirty="0" smtClean="0"/>
            </a:br>
            <a:r>
              <a:rPr lang="ru-RU" sz="4000" dirty="0" smtClean="0"/>
              <a:t> брани безо всякого повода. </a:t>
            </a:r>
            <a:endParaRPr lang="uk-UA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“ВОДА”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– поиск</a:t>
            </a:r>
            <a:endParaRPr lang="uk-UA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907704" y="980728"/>
            <a:ext cx="66967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Плохое воспитание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Уважать других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 уровень культуры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Принять строгие законы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Недостаток словарного запаса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Плохой характер, вредные привычки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Делать замечания друг другу и не обижаться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 внутреннего самоконтроля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Постоянно контролировать своё поведение в общественных местах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«ПРИТЧА О ГВОЗДЯХ»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«ГОВОРЯТ ДЕТИ»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57606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«Вредная пятёрка»</a:t>
            </a:r>
            <a:r>
              <a:rPr lang="uk-UA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1052736"/>
            <a:ext cx="79928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Сладкие газированные напитки: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(содержат огромное количество сахара: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в 1 стакане не меньше 5 чайных ложек)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Картофельные чипсы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(смесь жиров +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искусственные вкусовые добавки)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Сладкие шоколадные батончики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(большое количество сахара, химические добавки)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4. Сосиски, сардельки, колбаса, паштеты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(огромное содержание скрытых жиров)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5. Жирные сорта мяса, особенно в жареном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“ВАШЕ ЗДОРОВЬЕ” 2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 СЛЕПИ СВОЁ СЧАСТЬЕ</a:t>
            </a:r>
            <a:r>
              <a:rPr lang="ru-RU" b="1" dirty="0" smtClean="0"/>
              <a:t>»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143000"/>
          </a:xfrm>
        </p:spPr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КРОССВОРД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97352"/>
            <a:ext cx="1619672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48064" y="5445224"/>
            <a:ext cx="50405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15516" y="5805264"/>
            <a:ext cx="5436604" cy="360040"/>
            <a:chOff x="215516" y="5805264"/>
            <a:chExt cx="5436604" cy="36004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5148064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644008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139952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671900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167844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663788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159732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655676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151620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47564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15516" y="58052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148064" y="3304322"/>
            <a:ext cx="3528392" cy="360040"/>
            <a:chOff x="5148064" y="3284984"/>
            <a:chExt cx="3528392" cy="36004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8172400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7668344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7164288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660232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6156176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652120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148064" y="32849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139952" y="4005064"/>
            <a:ext cx="2520280" cy="360040"/>
            <a:chOff x="4139952" y="4005064"/>
            <a:chExt cx="2520280" cy="36004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5148064" y="40050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139952" y="40050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156176" y="40050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652120" y="40050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4644008" y="400506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148064" y="3645024"/>
            <a:ext cx="3995936" cy="360040"/>
            <a:chOff x="5148064" y="3645024"/>
            <a:chExt cx="3995936" cy="36004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148064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7164288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7668344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8172400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639944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156176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5652120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6660232" y="364502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139952" y="4365104"/>
            <a:ext cx="3528392" cy="360040"/>
            <a:chOff x="4139952" y="4365104"/>
            <a:chExt cx="3528392" cy="360040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5148064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4644008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7164288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6660232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6156176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652120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139952" y="436510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635896" y="4725144"/>
            <a:ext cx="4032448" cy="360040"/>
            <a:chOff x="3635896" y="4725144"/>
            <a:chExt cx="4032448" cy="360040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5148064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635896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4139952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4644008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7164288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60232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6156176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652120" y="472514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635896" y="5085184"/>
            <a:ext cx="4047649" cy="384504"/>
            <a:chOff x="3635896" y="5085184"/>
            <a:chExt cx="4047649" cy="384504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148064" y="5109648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3635896" y="5109648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644008" y="5109648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155153" y="5109648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7179489" y="5097416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6660232" y="50851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6156176" y="5097416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5652120" y="5085184"/>
              <a:ext cx="504056" cy="36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Овал 11"/>
          <p:cNvSpPr/>
          <p:nvPr/>
        </p:nvSpPr>
        <p:spPr>
          <a:xfrm>
            <a:off x="4572000" y="3104272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4590328" y="3560784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3611236" y="3822390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3611236" y="4285154"/>
            <a:ext cx="468052" cy="44857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3114495" y="4573164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3116639" y="5081202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254186" y="5253664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5133082" y="2836686"/>
            <a:ext cx="468052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5221113" y="3286170"/>
            <a:ext cx="3329331" cy="382838"/>
            <a:chOff x="5221113" y="3286170"/>
            <a:chExt cx="3329331" cy="382838"/>
          </a:xfrm>
        </p:grpSpPr>
        <p:sp>
          <p:nvSpPr>
            <p:cNvPr id="16" name="TextBox 15"/>
            <p:cNvSpPr txBox="1"/>
            <p:nvPr/>
          </p:nvSpPr>
          <p:spPr>
            <a:xfrm>
              <a:off x="5221113" y="3286170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</a:t>
              </a:r>
              <a:endPara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702864" y="3299676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196043" y="3299676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717109" y="3299676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237476" y="3299676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719088" y="3299676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229277" y="3299676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657680" y="3141746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317539" y="5277436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3203628" y="5112560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3174544" y="4635880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3695014" y="4340290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0" name="TextBox 99"/>
          <p:cNvSpPr txBox="1"/>
          <p:nvPr/>
        </p:nvSpPr>
        <p:spPr>
          <a:xfrm>
            <a:off x="3685367" y="3867074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4643627" y="3644193"/>
            <a:ext cx="257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2" name="TextBox 101"/>
          <p:cNvSpPr txBox="1"/>
          <p:nvPr/>
        </p:nvSpPr>
        <p:spPr>
          <a:xfrm>
            <a:off x="5201193" y="2877482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5227044" y="3656564"/>
            <a:ext cx="3877029" cy="369332"/>
            <a:chOff x="5227044" y="3656564"/>
            <a:chExt cx="3877029" cy="369332"/>
          </a:xfrm>
        </p:grpSpPr>
        <p:sp>
          <p:nvSpPr>
            <p:cNvPr id="88" name="TextBox 87"/>
            <p:cNvSpPr txBox="1"/>
            <p:nvPr/>
          </p:nvSpPr>
          <p:spPr>
            <a:xfrm>
              <a:off x="5227044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endPara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747740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251899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737072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Ж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213086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735400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229276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782906" y="3656564"/>
              <a:ext cx="3211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236827" y="4022826"/>
            <a:ext cx="2262444" cy="369332"/>
            <a:chOff x="4236827" y="4022826"/>
            <a:chExt cx="2262444" cy="369332"/>
          </a:xfrm>
        </p:grpSpPr>
        <p:sp>
          <p:nvSpPr>
            <p:cNvPr id="95" name="TextBox 94"/>
            <p:cNvSpPr txBox="1"/>
            <p:nvPr/>
          </p:nvSpPr>
          <p:spPr>
            <a:xfrm>
              <a:off x="5208728" y="402282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209486" y="402282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718554" y="402282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697059" y="402282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236827" y="402282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706208" y="4727157"/>
            <a:ext cx="3763933" cy="369332"/>
            <a:chOff x="3706208" y="4727157"/>
            <a:chExt cx="3763933" cy="369332"/>
          </a:xfrm>
        </p:grpSpPr>
        <p:sp>
          <p:nvSpPr>
            <p:cNvPr id="114" name="TextBox 113"/>
            <p:cNvSpPr txBox="1"/>
            <p:nvPr/>
          </p:nvSpPr>
          <p:spPr>
            <a:xfrm>
              <a:off x="3706208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748867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226734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199682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694011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200274" y="4727157"/>
              <a:ext cx="3884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6721577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7180356" y="4727157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Ь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734637" y="5080538"/>
            <a:ext cx="3826571" cy="369679"/>
            <a:chOff x="3734637" y="5080538"/>
            <a:chExt cx="3826571" cy="369679"/>
          </a:xfrm>
        </p:grpSpPr>
        <p:sp>
          <p:nvSpPr>
            <p:cNvPr id="127" name="TextBox 126"/>
            <p:cNvSpPr txBox="1"/>
            <p:nvPr/>
          </p:nvSpPr>
          <p:spPr>
            <a:xfrm>
              <a:off x="3734637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227312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692009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227936" y="5080538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776821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Ы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229318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721577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7271423" y="5080885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272458" y="5809716"/>
            <a:ext cx="5239218" cy="369332"/>
            <a:chOff x="272458" y="5809716"/>
            <a:chExt cx="5239218" cy="369332"/>
          </a:xfrm>
        </p:grpSpPr>
        <p:sp>
          <p:nvSpPr>
            <p:cNvPr id="135" name="TextBox 134"/>
            <p:cNvSpPr txBox="1"/>
            <p:nvPr/>
          </p:nvSpPr>
          <p:spPr>
            <a:xfrm>
              <a:off x="5221891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733578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233570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783192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252965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764247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234020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770562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200874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750826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72458" y="5809716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224726" y="4363960"/>
            <a:ext cx="3309527" cy="369332"/>
            <a:chOff x="4224726" y="4363960"/>
            <a:chExt cx="3309527" cy="369332"/>
          </a:xfrm>
        </p:grpSpPr>
        <p:sp>
          <p:nvSpPr>
            <p:cNvPr id="122" name="TextBox 121"/>
            <p:cNvSpPr txBox="1"/>
            <p:nvPr/>
          </p:nvSpPr>
          <p:spPr>
            <a:xfrm>
              <a:off x="5213565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endPara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692145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72244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732799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244468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224726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746575" y="4363960"/>
              <a:ext cx="289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8" name="TextBox 147"/>
          <p:cNvSpPr txBox="1"/>
          <p:nvPr/>
        </p:nvSpPr>
        <p:spPr>
          <a:xfrm>
            <a:off x="5227044" y="5407875"/>
            <a:ext cx="289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2" y="970559"/>
            <a:ext cx="3810000" cy="3276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68760"/>
            <a:ext cx="8229600" cy="2952179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“ВАШЕ ЗДОРОВЬЕ”</a:t>
            </a:r>
            <a:endParaRPr lang="es-E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x_d466becf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4208" y="2636912"/>
            <a:ext cx="2153416" cy="1364436"/>
          </a:xfrm>
          <a:prstGeom prst="rect">
            <a:avLst/>
          </a:prstGeom>
        </p:spPr>
      </p:pic>
      <p:pic>
        <p:nvPicPr>
          <p:cNvPr id="5" name="Рисунок 4" descr="1425673432_vrednaya-eda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88224" y="4509120"/>
            <a:ext cx="1744083" cy="1349418"/>
          </a:xfrm>
          <a:prstGeom prst="rect">
            <a:avLst/>
          </a:prstGeom>
        </p:spPr>
      </p:pic>
      <p:pic>
        <p:nvPicPr>
          <p:cNvPr id="6" name="Рисунок 5" descr="im1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76256" y="836712"/>
            <a:ext cx="1336784" cy="14188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1382579"/>
            <a:ext cx="63367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1.Алкоголь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враг!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2.О вреде курения!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Сквернословие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травма души!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Нет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вредной еде!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работы в группе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699512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Работают все.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Каждый предлагает варианты ответа по очереди.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Говори кратко и чётко. Главное – не перебивать друг друга.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Критикуй – не товарища, а идею.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Мы работаем вместе, чтобы было хорошо всем.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Культурный человек умеет не только говорить, но и слушать.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56792"/>
            <a:ext cx="7499176" cy="4536504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алкоголь придаёт силы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пиво является алкоголем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употребление алкоголя не является причиной несчастных случаев и смерти подростков и молодёжи в возрасте 15-24 лет?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алкоголь способствует ясности мысли?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алкоголь не переваривается в желудке, как пища.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Он попадает прямо в кровь, а затем в мозг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алкоголем можно отравится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476672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Тест «Правда - ложь»</a:t>
            </a:r>
            <a:endParaRPr lang="uk-UA" sz="4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“У ЛУКОМОРЬЯ”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  <a:ln>
            <a:noFill/>
          </a:ln>
        </p:spPr>
        <p:txBody>
          <a:bodyPr/>
          <a:lstStyle/>
          <a:p>
            <a:pPr defTabSz="449263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uk-UA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kern="10" dirty="0" err="1" smtClean="0"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табакокурение</a:t>
            </a:r>
            <a:endParaRPr lang="ru-RU" b="1" kern="10" dirty="0" smtClean="0">
              <a:ln w="9360">
                <a:solidFill>
                  <a:schemeClr val="tx1"/>
                </a:solidFill>
                <a:miter lim="800000"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4328" y="6525344"/>
            <a:ext cx="1619672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Кейс - урок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Видеоролик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“У ЛУКОМОРЬЯ” 2</a:t>
            </a:r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353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Diseño predeterminado</vt:lpstr>
      <vt:lpstr>КЕЙС-УРОК по основам здоровья</vt:lpstr>
      <vt:lpstr>КРОССВОРД</vt:lpstr>
      <vt:lpstr>Видеоролик “ВАШЕ ЗДОРОВЬЕ”</vt:lpstr>
      <vt:lpstr>ПЛАН</vt:lpstr>
      <vt:lpstr>Правила работы в группе</vt:lpstr>
      <vt:lpstr>- алкоголь придаёт силы?  - пиво является алкоголем?  - употребление алкоголя не является причиной несчастных случаев и смерти подростков и молодёжи в возрасте 15-24 лет?  - алкоголь способствует ясности мысли?  - алкоголь не переваривается в желудке, как пища.     Он попадает прямо в кровь, а затем в мозг?      - алкоголем можно отравится?  </vt:lpstr>
      <vt:lpstr>Видеоролик “У ЛУКОМОРЬЯ”</vt:lpstr>
      <vt:lpstr>ПРЕЗЕНТАЦИЯ  табакокурение</vt:lpstr>
      <vt:lpstr>Видеоролик “У ЛУКОМОРЬЯ” 2</vt:lpstr>
      <vt:lpstr>Копролали́я (лат. coprolalia; от греч. κόπρος «кал, грязь» + λαλία «речь») — болезненное, иногда непреодолимое импульсивное влечение к  циничной и нецензурной  брани безо всякого повода. </vt:lpstr>
      <vt:lpstr>Видеоролик “ВОДА”</vt:lpstr>
      <vt:lpstr>Игра – поиск</vt:lpstr>
      <vt:lpstr>Видеоролик «ПРИТЧА О ГВОЗДЯХ»</vt:lpstr>
      <vt:lpstr>Видеоролик «ГОВОРЯТ ДЕТИ»</vt:lpstr>
      <vt:lpstr>«Вредная пятёрка» </vt:lpstr>
      <vt:lpstr>Видеоролик “ВАШЕ ЗДОРОВЬЕ” 2</vt:lpstr>
      <vt:lpstr>Видеоролик «САМ СЛЕПИ СВОЁ СЧАСТЬЕ»</vt:lpstr>
      <vt:lpstr>СПАСИБО  ЗА ВНИМАНИЕ!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ANNA</cp:lastModifiedBy>
  <cp:revision>52</cp:revision>
  <dcterms:created xsi:type="dcterms:W3CDTF">2009-10-07T17:55:06Z</dcterms:created>
  <dcterms:modified xsi:type="dcterms:W3CDTF">2018-02-08T20:10:42Z</dcterms:modified>
</cp:coreProperties>
</file>