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7" r:id="rId21"/>
    <p:sldId id="274" r:id="rId22"/>
    <p:sldId id="275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35" autoAdjust="0"/>
  </p:normalViewPr>
  <p:slideViewPr>
    <p:cSldViewPr>
      <p:cViewPr varScale="1">
        <p:scale>
          <a:sx n="84" d="100"/>
          <a:sy n="84" d="100"/>
        </p:scale>
        <p:origin x="-11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2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404664"/>
            <a:ext cx="6620272" cy="2262113"/>
          </a:xfrm>
        </p:spPr>
        <p:txBody>
          <a:bodyPr/>
          <a:lstStyle/>
          <a:p>
            <a:r>
              <a:rPr lang="uk-UA" dirty="0"/>
              <a:t>Тема уроку: </a:t>
            </a:r>
            <a:br>
              <a:rPr lang="uk-UA" dirty="0"/>
            </a:br>
            <a:r>
              <a:rPr lang="uk-UA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«Дем’ян Многогрішний. </a:t>
            </a:r>
            <a:r>
              <a:rPr lang="uk-UA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Іван </a:t>
            </a:r>
            <a:r>
              <a:rPr lang="uk-UA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Самойлович»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564904"/>
            <a:ext cx="6760840" cy="3024336"/>
          </a:xfrm>
        </p:spPr>
        <p:txBody>
          <a:bodyPr>
            <a:normAutofit fontScale="62500" lnSpcReduction="20000"/>
          </a:bodyPr>
          <a:lstStyle/>
          <a:p>
            <a:pPr marL="457200" indent="-457200" algn="l">
              <a:buFontTx/>
              <a:buChar char="-"/>
            </a:pPr>
            <a:r>
              <a:rPr lang="uk-UA" b="1" dirty="0" smtClean="0">
                <a:solidFill>
                  <a:srgbClr val="002060"/>
                </a:solidFill>
              </a:rPr>
              <a:t>охарактеризувати </a:t>
            </a:r>
            <a:r>
              <a:rPr lang="uk-UA" b="1" dirty="0">
                <a:solidFill>
                  <a:srgbClr val="002060"/>
                </a:solidFill>
              </a:rPr>
              <a:t>політичне становище Гетьманщини в 60-х — на поч. 80-х рр. Х</a:t>
            </a:r>
            <a:r>
              <a:rPr lang="en-US" b="1" dirty="0">
                <a:solidFill>
                  <a:srgbClr val="002060"/>
                </a:solidFill>
              </a:rPr>
              <a:t>V</a:t>
            </a:r>
            <a:r>
              <a:rPr lang="uk-UA" b="1" dirty="0">
                <a:solidFill>
                  <a:srgbClr val="002060"/>
                </a:solidFill>
              </a:rPr>
              <a:t>ІІ ст.; </a:t>
            </a:r>
            <a:endParaRPr lang="uk-UA" b="1" dirty="0" smtClean="0">
              <a:solidFill>
                <a:srgbClr val="002060"/>
              </a:solidFill>
            </a:endParaRPr>
          </a:p>
          <a:p>
            <a:pPr marL="457200" indent="-457200" algn="l">
              <a:buFontTx/>
              <a:buChar char="-"/>
            </a:pPr>
            <a:r>
              <a:rPr lang="uk-UA" b="1" dirty="0" smtClean="0">
                <a:solidFill>
                  <a:srgbClr val="002060"/>
                </a:solidFill>
              </a:rPr>
              <a:t>проаналізувати </a:t>
            </a:r>
            <a:r>
              <a:rPr lang="uk-UA" b="1" dirty="0">
                <a:solidFill>
                  <a:srgbClr val="002060"/>
                </a:solidFill>
              </a:rPr>
              <a:t>періоди правління гетьманів Дем’яна Многогрішного, Івана Самойловича</a:t>
            </a:r>
            <a:r>
              <a:rPr lang="uk-UA" b="1" dirty="0" smtClean="0">
                <a:solidFill>
                  <a:srgbClr val="002060"/>
                </a:solidFill>
              </a:rPr>
              <a:t>;</a:t>
            </a:r>
          </a:p>
          <a:p>
            <a:pPr marL="457200" indent="-457200" algn="l">
              <a:buFontTx/>
              <a:buChar char="-"/>
            </a:pPr>
            <a:r>
              <a:rPr lang="uk-UA" b="1" dirty="0" smtClean="0">
                <a:solidFill>
                  <a:srgbClr val="002060"/>
                </a:solidFill>
              </a:rPr>
              <a:t> </a:t>
            </a:r>
            <a:r>
              <a:rPr lang="uk-UA" b="1" dirty="0">
                <a:solidFill>
                  <a:srgbClr val="002060"/>
                </a:solidFill>
              </a:rPr>
              <a:t>розвивати в учнів уміння працювати з джерелами </a:t>
            </a:r>
            <a:r>
              <a:rPr lang="uk-UA" b="1" dirty="0" smtClean="0">
                <a:solidFill>
                  <a:srgbClr val="002060"/>
                </a:solidFill>
              </a:rPr>
              <a:t>інформації;</a:t>
            </a:r>
          </a:p>
          <a:p>
            <a:pPr marL="457200" indent="-457200" algn="l">
              <a:buFontTx/>
              <a:buChar char="-"/>
            </a:pPr>
            <a:r>
              <a:rPr lang="uk-UA" b="1" dirty="0" smtClean="0">
                <a:solidFill>
                  <a:srgbClr val="002060"/>
                </a:solidFill>
              </a:rPr>
              <a:t>аналізувати </a:t>
            </a:r>
            <a:r>
              <a:rPr lang="uk-UA" b="1" dirty="0">
                <a:solidFill>
                  <a:srgbClr val="002060"/>
                </a:solidFill>
              </a:rPr>
              <a:t>й узагальнювати історичні явища та події, визначати їх суть та </a:t>
            </a:r>
            <a:r>
              <a:rPr lang="uk-UA" b="1" dirty="0" smtClean="0">
                <a:solidFill>
                  <a:srgbClr val="002060"/>
                </a:solidFill>
              </a:rPr>
              <a:t>значення; </a:t>
            </a:r>
          </a:p>
          <a:p>
            <a:pPr marL="457200" indent="-457200" algn="l">
              <a:buFontTx/>
              <a:buChar char="-"/>
            </a:pPr>
            <a:r>
              <a:rPr lang="uk-UA" b="1" dirty="0" smtClean="0">
                <a:solidFill>
                  <a:srgbClr val="002060"/>
                </a:solidFill>
              </a:rPr>
              <a:t>давати </a:t>
            </a:r>
            <a:r>
              <a:rPr lang="uk-UA" b="1" dirty="0">
                <a:solidFill>
                  <a:srgbClr val="002060"/>
                </a:solidFill>
              </a:rPr>
              <a:t>характеристику історичним </a:t>
            </a:r>
            <a:r>
              <a:rPr lang="uk-UA" b="1" dirty="0" smtClean="0">
                <a:solidFill>
                  <a:srgbClr val="002060"/>
                </a:solidFill>
              </a:rPr>
              <a:t>діячам; </a:t>
            </a:r>
          </a:p>
          <a:p>
            <a:pPr marL="457200" indent="-457200" algn="l">
              <a:buFontTx/>
              <a:buChar char="-"/>
            </a:pPr>
            <a:r>
              <a:rPr lang="uk-UA" b="1" dirty="0" smtClean="0">
                <a:solidFill>
                  <a:srgbClr val="002060"/>
                </a:solidFill>
              </a:rPr>
              <a:t>визначати </a:t>
            </a:r>
            <a:r>
              <a:rPr lang="uk-UA" b="1" dirty="0">
                <a:solidFill>
                  <a:srgbClr val="002060"/>
                </a:solidFill>
              </a:rPr>
              <a:t>їх роль в історичному </a:t>
            </a:r>
            <a:r>
              <a:rPr lang="uk-UA" b="1" dirty="0" smtClean="0">
                <a:solidFill>
                  <a:srgbClr val="002060"/>
                </a:solidFill>
              </a:rPr>
              <a:t>процесі</a:t>
            </a:r>
            <a:endParaRPr lang="uk-UA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7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t="-5000" r="-20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440160"/>
          </a:xfrm>
        </p:spPr>
        <p:txBody>
          <a:bodyPr>
            <a:noAutofit/>
          </a:bodyPr>
          <a:lstStyle/>
          <a:p>
            <a:r>
              <a:rPr lang="ru-RU" sz="3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Мозковий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штурм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dirty="0" smtClean="0"/>
              <a:t>Як </a:t>
            </a:r>
            <a:r>
              <a:rPr lang="ru-RU" sz="2800" dirty="0" err="1"/>
              <a:t>ви</a:t>
            </a:r>
            <a:r>
              <a:rPr lang="ru-RU" sz="2800" dirty="0"/>
              <a:t> </a:t>
            </a:r>
            <a:r>
              <a:rPr lang="ru-RU" sz="2800" dirty="0" err="1"/>
              <a:t>гадаєте</a:t>
            </a:r>
            <a:r>
              <a:rPr lang="ru-RU" sz="2800" dirty="0"/>
              <a:t>, до </a:t>
            </a:r>
            <a:r>
              <a:rPr lang="ru-RU" sz="2800" dirty="0" err="1"/>
              <a:t>яких</a:t>
            </a:r>
            <a:r>
              <a:rPr lang="ru-RU" sz="2800" dirty="0"/>
              <a:t> </a:t>
            </a:r>
            <a:r>
              <a:rPr lang="ru-RU" sz="2800" dirty="0" err="1"/>
              <a:t>наслідків</a:t>
            </a:r>
            <a:r>
              <a:rPr lang="ru-RU" sz="2800" dirty="0"/>
              <a:t> привели </a:t>
            </a:r>
            <a:r>
              <a:rPr lang="ru-RU" sz="2800" dirty="0" err="1"/>
              <a:t>дії</a:t>
            </a:r>
            <a:r>
              <a:rPr lang="ru-RU" sz="2800" dirty="0"/>
              <a:t> </a:t>
            </a:r>
            <a:r>
              <a:rPr lang="ru-RU" sz="2800" dirty="0" err="1"/>
              <a:t>Многогрішного</a:t>
            </a:r>
            <a:r>
              <a:rPr lang="ru-RU" sz="2800" dirty="0"/>
              <a:t>?</a:t>
            </a:r>
            <a:br>
              <a:rPr lang="ru-RU" sz="2800" dirty="0"/>
            </a:br>
            <a:endParaRPr lang="uk-UA" sz="3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563888" y="1772816"/>
            <a:ext cx="223224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Стрелка вправо 4"/>
          <p:cNvSpPr/>
          <p:nvPr/>
        </p:nvSpPr>
        <p:spPr>
          <a:xfrm>
            <a:off x="1007876" y="2492896"/>
            <a:ext cx="7416824" cy="1512168"/>
          </a:xfrm>
          <a:prstGeom prst="rightArrow">
            <a:avLst>
              <a:gd name="adj1" fmla="val 83314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1672</a:t>
            </a:r>
            <a:r>
              <a:rPr lang="ru-RU" dirty="0"/>
              <a:t> р. </a:t>
            </a:r>
            <a:r>
              <a:rPr lang="ru-RU" dirty="0" err="1" smtClean="0"/>
              <a:t>старшини</a:t>
            </a:r>
            <a:r>
              <a:rPr lang="ru-RU" dirty="0" smtClean="0"/>
              <a:t> </a:t>
            </a:r>
            <a:r>
              <a:rPr lang="ru-RU" dirty="0" err="1"/>
              <a:t>сфабрикували</a:t>
            </a:r>
            <a:r>
              <a:rPr lang="ru-RU" dirty="0"/>
              <a:t> </a:t>
            </a:r>
            <a:r>
              <a:rPr lang="ru-RU" sz="2400" dirty="0">
                <a:solidFill>
                  <a:srgbClr val="FF0000"/>
                </a:solidFill>
              </a:rPr>
              <a:t>справу про «</a:t>
            </a:r>
            <a:r>
              <a:rPr lang="ru-RU" sz="2400" dirty="0" err="1">
                <a:solidFill>
                  <a:srgbClr val="FF0000"/>
                </a:solidFill>
              </a:rPr>
              <a:t>зраду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 err="1">
                <a:solidFill>
                  <a:srgbClr val="FF0000"/>
                </a:solidFill>
              </a:rPr>
              <a:t>гетьмана</a:t>
            </a:r>
            <a:r>
              <a:rPr lang="ru-RU" dirty="0"/>
              <a:t>, </a:t>
            </a:r>
            <a:r>
              <a:rPr lang="ru-RU" dirty="0" err="1"/>
              <a:t>змовившись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московськими</a:t>
            </a:r>
            <a:r>
              <a:rPr lang="ru-RU" dirty="0"/>
              <a:t> </a:t>
            </a:r>
            <a:r>
              <a:rPr lang="ru-RU" dirty="0" err="1"/>
              <a:t>стрільцями</a:t>
            </a:r>
            <a:r>
              <a:rPr lang="ru-RU" dirty="0"/>
              <a:t>, </a:t>
            </a:r>
            <a:r>
              <a:rPr lang="ru-RU" dirty="0" err="1"/>
              <a:t>заарештували</a:t>
            </a:r>
            <a:r>
              <a:rPr lang="ru-RU" dirty="0"/>
              <a:t> </a:t>
            </a:r>
            <a:r>
              <a:rPr lang="ru-RU" dirty="0" err="1"/>
              <a:t>Многогрішного</a:t>
            </a:r>
            <a:r>
              <a:rPr lang="ru-RU" dirty="0"/>
              <a:t>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соратників</a:t>
            </a:r>
            <a:r>
              <a:rPr lang="ru-RU" dirty="0"/>
              <a:t> і </a:t>
            </a:r>
            <a:r>
              <a:rPr lang="ru-RU" dirty="0" err="1"/>
              <a:t>відправили</a:t>
            </a:r>
            <a:r>
              <a:rPr lang="ru-RU" dirty="0"/>
              <a:t> до </a:t>
            </a:r>
            <a:r>
              <a:rPr lang="ru-RU" dirty="0" err="1"/>
              <a:t>Москви</a:t>
            </a:r>
            <a:r>
              <a:rPr lang="ru-RU" dirty="0"/>
              <a:t>.</a:t>
            </a:r>
            <a:endParaRPr lang="uk-UA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1064981" y="4221088"/>
            <a:ext cx="7416824" cy="1800200"/>
          </a:xfrm>
          <a:prstGeom prst="rightArrow">
            <a:avLst>
              <a:gd name="adj1" fmla="val 66304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катувань</a:t>
            </a:r>
            <a:r>
              <a:rPr lang="ru-RU" dirty="0"/>
              <a:t> Д. </a:t>
            </a:r>
            <a:r>
              <a:rPr lang="ru-RU" dirty="0" err="1"/>
              <a:t>Многогрішного</a:t>
            </a:r>
            <a:r>
              <a:rPr lang="ru-RU" dirty="0"/>
              <a:t> засудили до </a:t>
            </a:r>
            <a:r>
              <a:rPr lang="ru-RU" dirty="0" err="1"/>
              <a:t>страти</a:t>
            </a:r>
            <a:r>
              <a:rPr lang="ru-RU" dirty="0"/>
              <a:t>, яку </a:t>
            </a:r>
            <a:r>
              <a:rPr lang="ru-RU" dirty="0" err="1"/>
              <a:t>останньої</a:t>
            </a:r>
            <a:r>
              <a:rPr lang="ru-RU" dirty="0"/>
              <a:t> </a:t>
            </a:r>
            <a:r>
              <a:rPr lang="ru-RU" dirty="0" err="1"/>
              <a:t>хвилини</a:t>
            </a:r>
            <a:r>
              <a:rPr lang="ru-RU" dirty="0"/>
              <a:t> </a:t>
            </a:r>
            <a:r>
              <a:rPr lang="ru-RU" dirty="0" err="1"/>
              <a:t>замінили</a:t>
            </a:r>
            <a:r>
              <a:rPr lang="ru-RU" dirty="0"/>
              <a:t> на </a:t>
            </a:r>
            <a:r>
              <a:rPr lang="ru-RU" dirty="0" err="1"/>
              <a:t>заслання</a:t>
            </a:r>
            <a:r>
              <a:rPr lang="ru-RU" dirty="0"/>
              <a:t> до </a:t>
            </a:r>
            <a:r>
              <a:rPr lang="ru-RU" dirty="0" err="1"/>
              <a:t>Сибіру</a:t>
            </a:r>
            <a:r>
              <a:rPr lang="ru-RU" dirty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4677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Іван Самойлович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600200"/>
            <a:ext cx="4546848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16-17 </a:t>
            </a:r>
            <a:r>
              <a:rPr lang="ru-RU" b="1" dirty="0" err="1">
                <a:solidFill>
                  <a:srgbClr val="C00000"/>
                </a:solidFill>
              </a:rPr>
              <a:t>червня</a:t>
            </a:r>
            <a:r>
              <a:rPr lang="ru-RU" b="1" dirty="0">
                <a:solidFill>
                  <a:srgbClr val="C00000"/>
                </a:solidFill>
              </a:rPr>
              <a:t> 1672 р. </a:t>
            </a:r>
            <a:r>
              <a:rPr lang="ru-RU" dirty="0"/>
              <a:t>в </a:t>
            </a:r>
            <a:r>
              <a:rPr lang="ru-RU" dirty="0" err="1"/>
              <a:t>Козацькій</a:t>
            </a:r>
            <a:r>
              <a:rPr lang="ru-RU" dirty="0"/>
              <a:t> </a:t>
            </a:r>
            <a:r>
              <a:rPr lang="ru-RU" dirty="0" err="1"/>
              <a:t>Діброві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Конотопом і Путивлем </a:t>
            </a:r>
            <a:r>
              <a:rPr lang="ru-RU" dirty="0" err="1"/>
              <a:t>відбулася</a:t>
            </a:r>
            <a:r>
              <a:rPr lang="ru-RU" dirty="0"/>
              <a:t> </a:t>
            </a:r>
            <a:r>
              <a:rPr lang="ru-RU" dirty="0" err="1"/>
              <a:t>Генеральна</a:t>
            </a:r>
            <a:r>
              <a:rPr lang="ru-RU" dirty="0"/>
              <a:t> </a:t>
            </a:r>
            <a:r>
              <a:rPr lang="ru-RU" dirty="0" err="1"/>
              <a:t>військова</a:t>
            </a:r>
            <a:r>
              <a:rPr lang="ru-RU" dirty="0"/>
              <a:t> рада. На </a:t>
            </a:r>
            <a:r>
              <a:rPr lang="ru-RU" dirty="0" err="1"/>
              <a:t>ній</a:t>
            </a:r>
            <a:r>
              <a:rPr lang="ru-RU" dirty="0"/>
              <a:t> за </a:t>
            </a:r>
            <a:r>
              <a:rPr lang="ru-RU" dirty="0" err="1"/>
              <a:t>згодою</a:t>
            </a:r>
            <a:r>
              <a:rPr lang="ru-RU" dirty="0"/>
              <a:t> </a:t>
            </a:r>
            <a:r>
              <a:rPr lang="ru-RU" dirty="0" err="1"/>
              <a:t>московського</a:t>
            </a:r>
            <a:r>
              <a:rPr lang="ru-RU" dirty="0"/>
              <a:t> князя </a:t>
            </a:r>
            <a:r>
              <a:rPr lang="ru-RU" dirty="0" err="1"/>
              <a:t>Григорія</a:t>
            </a:r>
            <a:r>
              <a:rPr lang="ru-RU" dirty="0"/>
              <a:t> </a:t>
            </a:r>
            <a:r>
              <a:rPr lang="ru-RU" dirty="0" err="1"/>
              <a:t>Ромодановського</a:t>
            </a:r>
            <a:r>
              <a:rPr lang="ru-RU" dirty="0"/>
              <a:t> </a:t>
            </a:r>
            <a:r>
              <a:rPr lang="ru-RU" b="1" dirty="0" err="1">
                <a:solidFill>
                  <a:srgbClr val="7030A0"/>
                </a:solidFill>
              </a:rPr>
              <a:t>гетьманом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було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обрано</a:t>
            </a:r>
            <a:r>
              <a:rPr lang="ru-RU" b="1" dirty="0">
                <a:solidFill>
                  <a:srgbClr val="7030A0"/>
                </a:solidFill>
              </a:rPr>
              <a:t> генерального </a:t>
            </a:r>
            <a:r>
              <a:rPr lang="ru-RU" b="1" dirty="0" err="1">
                <a:solidFill>
                  <a:srgbClr val="7030A0"/>
                </a:solidFill>
              </a:rPr>
              <a:t>суддю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Івана</a:t>
            </a:r>
            <a:r>
              <a:rPr lang="ru-RU" b="1" dirty="0">
                <a:solidFill>
                  <a:srgbClr val="7030A0"/>
                </a:solidFill>
              </a:rPr>
              <a:t> Самойловича</a:t>
            </a:r>
            <a:r>
              <a:rPr lang="ru-RU" dirty="0"/>
              <a:t>.</a:t>
            </a:r>
            <a:endParaRPr lang="uk-UA" dirty="0"/>
          </a:p>
        </p:txBody>
      </p:sp>
      <p:pic>
        <p:nvPicPr>
          <p:cNvPr id="3074" name="Picture 2" descr="C:\Users\Я\Desktop\Відкритий урок\Ыван Самойлови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79772"/>
            <a:ext cx="3402378" cy="45365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5707193"/>
            <a:ext cx="462429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1672 – 1687 </a:t>
            </a:r>
          </a:p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роки гетьманування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920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70485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86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t="-4000" r="-2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Конотопські статті 1672 р.</a:t>
            </a:r>
            <a:endParaRPr lang="uk-U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-	</a:t>
            </a:r>
            <a:r>
              <a:rPr lang="ru-RU" dirty="0" err="1">
                <a:solidFill>
                  <a:srgbClr val="C00000"/>
                </a:solidFill>
              </a:rPr>
              <a:t>гетьманові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заборонялося</a:t>
            </a:r>
            <a:r>
              <a:rPr lang="ru-RU" dirty="0">
                <a:solidFill>
                  <a:srgbClr val="C00000"/>
                </a:solidFill>
              </a:rPr>
              <a:t> без </a:t>
            </a:r>
            <a:r>
              <a:rPr lang="ru-RU" dirty="0" err="1">
                <a:solidFill>
                  <a:srgbClr val="C00000"/>
                </a:solidFill>
              </a:rPr>
              <a:t>царського</a:t>
            </a:r>
            <a:r>
              <a:rPr lang="ru-RU" dirty="0">
                <a:solidFill>
                  <a:srgbClr val="C00000"/>
                </a:solidFill>
              </a:rPr>
              <a:t> указу та </a:t>
            </a:r>
            <a:r>
              <a:rPr lang="ru-RU" dirty="0" err="1">
                <a:solidFill>
                  <a:srgbClr val="C00000"/>
                </a:solidFill>
              </a:rPr>
              <a:t>Старшинської</a:t>
            </a:r>
            <a:r>
              <a:rPr lang="ru-RU" dirty="0">
                <a:solidFill>
                  <a:srgbClr val="C00000"/>
                </a:solidFill>
              </a:rPr>
              <a:t> ради </a:t>
            </a:r>
            <a:r>
              <a:rPr lang="ru-RU" dirty="0" err="1">
                <a:solidFill>
                  <a:srgbClr val="C00000"/>
                </a:solidFill>
              </a:rPr>
              <a:t>висилати</a:t>
            </a:r>
            <a:r>
              <a:rPr lang="ru-RU" dirty="0">
                <a:solidFill>
                  <a:srgbClr val="C00000"/>
                </a:solidFill>
              </a:rPr>
              <a:t> посольства до </a:t>
            </a:r>
            <a:r>
              <a:rPr lang="ru-RU" dirty="0" err="1">
                <a:solidFill>
                  <a:srgbClr val="C00000"/>
                </a:solidFill>
              </a:rPr>
              <a:t>інших</a:t>
            </a:r>
            <a:r>
              <a:rPr lang="ru-RU" dirty="0">
                <a:solidFill>
                  <a:srgbClr val="C00000"/>
                </a:solidFill>
              </a:rPr>
              <a:t> держав, а </a:t>
            </a:r>
            <a:r>
              <a:rPr lang="ru-RU" dirty="0" err="1">
                <a:solidFill>
                  <a:srgbClr val="C00000"/>
                </a:solidFill>
              </a:rPr>
              <a:t>також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підтримувати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відносини</a:t>
            </a:r>
            <a:r>
              <a:rPr lang="ru-RU" dirty="0">
                <a:solidFill>
                  <a:srgbClr val="C00000"/>
                </a:solidFill>
              </a:rPr>
              <a:t> з </a:t>
            </a:r>
            <a:r>
              <a:rPr lang="ru-RU" dirty="0" err="1">
                <a:solidFill>
                  <a:srgbClr val="C00000"/>
                </a:solidFill>
              </a:rPr>
              <a:t>Дорошенком</a:t>
            </a:r>
            <a:r>
              <a:rPr lang="ru-RU" dirty="0">
                <a:solidFill>
                  <a:srgbClr val="C00000"/>
                </a:solidFill>
              </a:rPr>
              <a:t>;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-	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гетьманові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не дозволялось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позбавляти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старшину посад,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карати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без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згоди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Старшинської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ради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або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вироку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військового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суду;</a:t>
            </a:r>
          </a:p>
          <a:p>
            <a:pPr marL="0" indent="0">
              <a:buNone/>
            </a:pPr>
            <a:r>
              <a:rPr lang="ru-RU" dirty="0"/>
              <a:t>-	</a:t>
            </a:r>
            <a:r>
              <a:rPr lang="ru-RU" dirty="0" err="1"/>
              <a:t>козацькі</a:t>
            </a:r>
            <a:r>
              <a:rPr lang="ru-RU" dirty="0"/>
              <a:t> </a:t>
            </a:r>
            <a:r>
              <a:rPr lang="ru-RU" dirty="0" err="1"/>
              <a:t>посли</a:t>
            </a:r>
            <a:r>
              <a:rPr lang="ru-RU" dirty="0"/>
              <a:t> не </a:t>
            </a:r>
            <a:r>
              <a:rPr lang="ru-RU" dirty="0" err="1"/>
              <a:t>мали</a:t>
            </a:r>
            <a:r>
              <a:rPr lang="ru-RU" dirty="0"/>
              <a:t> права </a:t>
            </a:r>
            <a:r>
              <a:rPr lang="ru-RU" dirty="0" err="1"/>
              <a:t>брати</a:t>
            </a:r>
            <a:r>
              <a:rPr lang="ru-RU" dirty="0"/>
              <a:t> участь в переговорах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представниками</a:t>
            </a:r>
            <a:r>
              <a:rPr lang="ru-RU" dirty="0"/>
              <a:t> </a:t>
            </a:r>
            <a:r>
              <a:rPr lang="ru-RU" dirty="0" err="1"/>
              <a:t>польського</a:t>
            </a:r>
            <a:r>
              <a:rPr lang="ru-RU" dirty="0"/>
              <a:t> уряду в </a:t>
            </a:r>
            <a:r>
              <a:rPr lang="ru-RU" dirty="0" err="1"/>
              <a:t>Москві</a:t>
            </a:r>
            <a:r>
              <a:rPr lang="ru-RU" dirty="0"/>
              <a:t> у справах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5897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t="-6000" r="-20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15-річне правління </a:t>
            </a:r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Самойловича</a:t>
            </a:r>
            <a:endParaRPr lang="uk-U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47534" y="1628800"/>
            <a:ext cx="7272808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- </a:t>
            </a:r>
            <a:r>
              <a:rPr lang="ru-RU" sz="2400" dirty="0" err="1" smtClean="0"/>
              <a:t>прагнув</a:t>
            </a:r>
            <a:r>
              <a:rPr lang="ru-RU" sz="2400" dirty="0" smtClean="0"/>
              <a:t> </a:t>
            </a:r>
            <a:r>
              <a:rPr lang="ru-RU" sz="2400" dirty="0" err="1"/>
              <a:t>створити</a:t>
            </a:r>
            <a:r>
              <a:rPr lang="ru-RU" sz="2400" dirty="0"/>
              <a:t> </a:t>
            </a:r>
            <a:r>
              <a:rPr lang="ru-RU" sz="2400" dirty="0" err="1"/>
              <a:t>аристократичну</a:t>
            </a:r>
            <a:r>
              <a:rPr lang="ru-RU" sz="2400" dirty="0"/>
              <a:t> державу з </a:t>
            </a:r>
            <a:r>
              <a:rPr lang="ru-RU" sz="2400" dirty="0" err="1"/>
              <a:t>міцною</a:t>
            </a:r>
            <a:r>
              <a:rPr lang="ru-RU" sz="2400" dirty="0"/>
              <a:t> </a:t>
            </a:r>
            <a:r>
              <a:rPr lang="ru-RU" sz="2400" dirty="0" err="1"/>
              <a:t>гетьманською</a:t>
            </a:r>
            <a:r>
              <a:rPr lang="ru-RU" sz="2400" dirty="0"/>
              <a:t> </a:t>
            </a:r>
            <a:r>
              <a:rPr lang="ru-RU" sz="2400" dirty="0" err="1" smtClean="0"/>
              <a:t>владою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3068960"/>
            <a:ext cx="7128792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- </a:t>
            </a:r>
            <a:r>
              <a:rPr lang="ru-RU" sz="2400" dirty="0" err="1" smtClean="0"/>
              <a:t>обмеження</a:t>
            </a:r>
            <a:r>
              <a:rPr lang="ru-RU" sz="2400" dirty="0" smtClean="0"/>
              <a:t> </a:t>
            </a:r>
            <a:r>
              <a:rPr lang="ru-RU" sz="2400" dirty="0"/>
              <a:t>права </a:t>
            </a:r>
            <a:r>
              <a:rPr lang="ru-RU" sz="2400" dirty="0" err="1"/>
              <a:t>козацьких</a:t>
            </a:r>
            <a:r>
              <a:rPr lang="ru-RU" sz="2400" dirty="0"/>
              <a:t> </a:t>
            </a:r>
            <a:r>
              <a:rPr lang="ru-RU" sz="2400" dirty="0" err="1"/>
              <a:t>низів</a:t>
            </a:r>
            <a:r>
              <a:rPr lang="ru-RU" sz="2400" dirty="0"/>
              <a:t> </a:t>
            </a:r>
            <a:r>
              <a:rPr lang="ru-RU" sz="2400" dirty="0" err="1"/>
              <a:t>втручатися</a:t>
            </a:r>
            <a:r>
              <a:rPr lang="ru-RU" sz="2400" dirty="0"/>
              <a:t> в </a:t>
            </a:r>
            <a:r>
              <a:rPr lang="ru-RU" sz="2400" dirty="0" err="1"/>
              <a:t>державні</a:t>
            </a:r>
            <a:r>
              <a:rPr lang="ru-RU" sz="2400" dirty="0"/>
              <a:t> </a:t>
            </a:r>
            <a:r>
              <a:rPr lang="ru-RU" sz="2400" dirty="0" err="1"/>
              <a:t>справи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19542" y="4509120"/>
            <a:ext cx="7128792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- </a:t>
            </a:r>
            <a:r>
              <a:rPr lang="ru-RU" sz="2400" dirty="0" err="1" smtClean="0"/>
              <a:t>припинив</a:t>
            </a:r>
            <a:r>
              <a:rPr lang="ru-RU" sz="2400" dirty="0" smtClean="0"/>
              <a:t> </a:t>
            </a:r>
            <a:r>
              <a:rPr lang="ru-RU" sz="2400" dirty="0" err="1"/>
              <a:t>скликання</a:t>
            </a:r>
            <a:r>
              <a:rPr lang="ru-RU" sz="2400" dirty="0"/>
              <a:t> </a:t>
            </a:r>
            <a:r>
              <a:rPr lang="ru-RU" sz="2400" dirty="0" err="1"/>
              <a:t>Генеральної</a:t>
            </a:r>
            <a:r>
              <a:rPr lang="ru-RU" sz="2400" dirty="0"/>
              <a:t> </a:t>
            </a:r>
            <a:r>
              <a:rPr lang="ru-RU" sz="2400" dirty="0" err="1"/>
              <a:t>військової</a:t>
            </a:r>
            <a:r>
              <a:rPr lang="ru-RU" sz="2400" dirty="0"/>
              <a:t> ради, а </a:t>
            </a:r>
            <a:r>
              <a:rPr lang="ru-RU" sz="2400" dirty="0" err="1"/>
              <a:t>всі</a:t>
            </a:r>
            <a:r>
              <a:rPr lang="ru-RU" sz="2400" dirty="0"/>
              <a:t> </a:t>
            </a:r>
            <a:r>
              <a:rPr lang="ru-RU" sz="2400" dirty="0" err="1"/>
              <a:t>державні</a:t>
            </a:r>
            <a:r>
              <a:rPr lang="ru-RU" sz="2400" dirty="0"/>
              <a:t> </a:t>
            </a:r>
            <a:r>
              <a:rPr lang="ru-RU" sz="2400" dirty="0" err="1"/>
              <a:t>справи</a:t>
            </a:r>
            <a:r>
              <a:rPr lang="ru-RU" sz="2400" dirty="0"/>
              <a:t> </a:t>
            </a:r>
            <a:r>
              <a:rPr lang="ru-RU" sz="2400" dirty="0" err="1"/>
              <a:t>вирішував</a:t>
            </a:r>
            <a:r>
              <a:rPr lang="ru-RU" sz="2400" dirty="0"/>
              <a:t> </a:t>
            </a:r>
            <a:r>
              <a:rPr lang="ru-RU" sz="2400" dirty="0" err="1"/>
              <a:t>зі</a:t>
            </a:r>
            <a:r>
              <a:rPr lang="ru-RU" sz="2400" dirty="0"/>
              <a:t> </a:t>
            </a:r>
            <a:r>
              <a:rPr lang="ru-RU" sz="2400" dirty="0" err="1"/>
              <a:t>Старшинською</a:t>
            </a:r>
            <a:r>
              <a:rPr lang="ru-RU" sz="2400" dirty="0"/>
              <a:t> радою</a:t>
            </a:r>
          </a:p>
        </p:txBody>
      </p:sp>
    </p:spTree>
    <p:extLst>
      <p:ext uri="{BB962C8B-B14F-4D97-AF65-F5344CB8AC3E}">
        <p14:creationId xmlns:p14="http://schemas.microsoft.com/office/powerpoint/2010/main" val="151608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t="-5000" r="-20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00926" y="836712"/>
            <a:ext cx="6984776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- </a:t>
            </a:r>
            <a:r>
              <a:rPr lang="ru-RU" sz="2400" dirty="0" err="1" smtClean="0"/>
              <a:t>формуванню</a:t>
            </a:r>
            <a:r>
              <a:rPr lang="ru-RU" sz="2400" dirty="0" smtClean="0"/>
              <a:t> </a:t>
            </a:r>
            <a:r>
              <a:rPr lang="ru-RU" sz="2400" dirty="0" err="1"/>
              <a:t>аристократії</a:t>
            </a:r>
            <a:r>
              <a:rPr lang="ru-RU" sz="2400" dirty="0"/>
              <a:t> </a:t>
            </a:r>
            <a:r>
              <a:rPr lang="ru-RU" sz="2400" dirty="0" err="1"/>
              <a:t>сприяло</a:t>
            </a:r>
            <a:r>
              <a:rPr lang="ru-RU" sz="2400" dirty="0"/>
              <a:t> </a:t>
            </a:r>
            <a:r>
              <a:rPr lang="ru-RU" sz="2400" dirty="0" err="1"/>
              <a:t>започатковане</a:t>
            </a:r>
            <a:r>
              <a:rPr lang="ru-RU" sz="2400" dirty="0"/>
              <a:t> Самойловичем </a:t>
            </a:r>
            <a:r>
              <a:rPr lang="ru-RU" sz="2400" dirty="0" err="1"/>
              <a:t>бунчукове</a:t>
            </a:r>
            <a:r>
              <a:rPr lang="ru-RU" sz="2400" dirty="0"/>
              <a:t> </a:t>
            </a:r>
            <a:r>
              <a:rPr lang="ru-RU" sz="2400" dirty="0" err="1"/>
              <a:t>товариство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75012" y="2420888"/>
            <a:ext cx="6912768" cy="132345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b="1" i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Бунчукове товариство </a:t>
            </a:r>
            <a:r>
              <a:rPr lang="uk-UA" i="1" dirty="0" smtClean="0">
                <a:latin typeface="Times New Roman"/>
                <a:ea typeface="Calibri"/>
                <a:cs typeface="Times New Roman"/>
              </a:rPr>
              <a:t>– це привілейований </a:t>
            </a:r>
            <a:r>
              <a:rPr lang="uk-UA" i="1" dirty="0">
                <a:latin typeface="Times New Roman"/>
                <a:ea typeface="Calibri"/>
                <a:cs typeface="Times New Roman"/>
              </a:rPr>
              <a:t>козацький стан в Гетьманщині другої половини XVII–XVIII століть підпорядкований, у залежності від рангу, особисто гетьманові чи старшині.</a:t>
            </a:r>
            <a:endParaRPr lang="uk-UA" sz="1400" dirty="0">
              <a:ea typeface="Calibri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39008" y="4437112"/>
            <a:ext cx="6984776" cy="10081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 </a:t>
            </a:r>
            <a:r>
              <a:rPr lang="ru-RU" sz="2400" dirty="0" err="1" smtClean="0"/>
              <a:t>самойлович</a:t>
            </a:r>
            <a:r>
              <a:rPr lang="ru-RU" sz="2400" dirty="0" smtClean="0"/>
              <a:t> </a:t>
            </a:r>
            <a:r>
              <a:rPr lang="ru-RU" sz="2400" dirty="0" err="1"/>
              <a:t>обстоював</a:t>
            </a:r>
            <a:r>
              <a:rPr lang="ru-RU" sz="2400" dirty="0"/>
              <a:t> </a:t>
            </a:r>
            <a:r>
              <a:rPr lang="ru-RU" sz="2400" dirty="0" err="1"/>
              <a:t>старшинські</a:t>
            </a:r>
            <a:r>
              <a:rPr lang="ru-RU" sz="2400" dirty="0"/>
              <a:t> </a:t>
            </a:r>
            <a:r>
              <a:rPr lang="ru-RU" sz="2400" dirty="0" err="1"/>
              <a:t>інтереси</a:t>
            </a:r>
            <a:r>
              <a:rPr lang="ru-RU" sz="2400" dirty="0"/>
              <a:t>, </a:t>
            </a:r>
            <a:r>
              <a:rPr lang="ru-RU" sz="2400" dirty="0" err="1"/>
              <a:t>сприяв</a:t>
            </a:r>
            <a:r>
              <a:rPr lang="ru-RU" sz="2400" dirty="0"/>
              <a:t> </a:t>
            </a:r>
            <a:r>
              <a:rPr lang="ru-RU" sz="2400" dirty="0" err="1"/>
              <a:t>розширенню</a:t>
            </a:r>
            <a:r>
              <a:rPr lang="ru-RU" sz="2400" dirty="0"/>
              <a:t> </a:t>
            </a:r>
            <a:r>
              <a:rPr lang="ru-RU" sz="2400" dirty="0" err="1"/>
              <a:t>старшинського</a:t>
            </a:r>
            <a:r>
              <a:rPr lang="ru-RU" sz="2400" dirty="0"/>
              <a:t> </a:t>
            </a:r>
            <a:r>
              <a:rPr lang="ru-RU" sz="2400" dirty="0" err="1"/>
              <a:t>землеволодіння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0967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t="-5000" r="-20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7392683" cy="1467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51790" y="4077072"/>
            <a:ext cx="7056784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Самойлович рішуче протидіяв спробам запорожців діяти цілком самостійно, намагався прилучити під свою булаву Правобережну Україну, не випускав з-під уваги й західноукраїнські землі.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2" y="692696"/>
            <a:ext cx="7304087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671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t="-4000" r="-20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Розвиток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культури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за 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часів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гетьманування 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Івана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Самойловича»</a:t>
            </a:r>
            <a:endParaRPr lang="uk-U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146" name="Picture 2" descr="C:\Users\Я\Desktop\Відкритий урок\1402607142_mapa_u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6"/>
            <a:ext cx="6264696" cy="45125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18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t="-5000" r="-20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Я\Desktop\Відкритий урок\Трапезна Троъцького монастир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61048"/>
            <a:ext cx="3554520" cy="238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73452" y="692696"/>
            <a:ext cx="31683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solidFill>
                  <a:srgbClr val="0070C0"/>
                </a:solidFill>
              </a:rPr>
              <a:t>Троїцького</a:t>
            </a:r>
            <a:r>
              <a:rPr lang="ru-RU" sz="2000" b="1" dirty="0">
                <a:solidFill>
                  <a:srgbClr val="0070C0"/>
                </a:solidFill>
              </a:rPr>
              <a:t> собору </a:t>
            </a:r>
            <a:r>
              <a:rPr lang="ru-RU" sz="2000" b="1" dirty="0" err="1">
                <a:solidFill>
                  <a:srgbClr val="0070C0"/>
                </a:solidFill>
              </a:rPr>
              <a:t>Густинського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err="1">
                <a:solidFill>
                  <a:srgbClr val="0070C0"/>
                </a:solidFill>
              </a:rPr>
              <a:t>монастиря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err="1">
                <a:solidFill>
                  <a:srgbClr val="0070C0"/>
                </a:solidFill>
              </a:rPr>
              <a:t>під</a:t>
            </a:r>
            <a:r>
              <a:rPr lang="ru-RU" sz="2000" b="1" dirty="0">
                <a:solidFill>
                  <a:srgbClr val="0070C0"/>
                </a:solidFill>
              </a:rPr>
              <a:t> Прилуками, </a:t>
            </a:r>
            <a:r>
              <a:rPr lang="ru-RU" sz="2000" b="1" dirty="0" err="1">
                <a:solidFill>
                  <a:srgbClr val="0070C0"/>
                </a:solidFill>
              </a:rPr>
              <a:t>збудованого</a:t>
            </a:r>
            <a:r>
              <a:rPr lang="ru-RU" sz="2000" b="1" dirty="0">
                <a:solidFill>
                  <a:srgbClr val="0070C0"/>
                </a:solidFill>
              </a:rPr>
              <a:t> у 1674-1676 </a:t>
            </a:r>
            <a:r>
              <a:rPr lang="ru-RU" sz="2000" b="1" dirty="0" err="1">
                <a:solidFill>
                  <a:srgbClr val="0070C0"/>
                </a:solidFill>
              </a:rPr>
              <a:t>рр</a:t>
            </a:r>
            <a:r>
              <a:rPr lang="ru-RU" sz="2000" b="1" dirty="0">
                <a:solidFill>
                  <a:srgbClr val="0070C0"/>
                </a:solidFill>
              </a:rPr>
              <a:t>.</a:t>
            </a:r>
            <a:endParaRPr lang="uk-UA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4005064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rgbClr val="0070C0"/>
                </a:solidFill>
              </a:rPr>
              <a:t>Т</a:t>
            </a:r>
            <a:r>
              <a:rPr lang="ru-RU" sz="2400" b="1" dirty="0" err="1" smtClean="0">
                <a:solidFill>
                  <a:srgbClr val="0070C0"/>
                </a:solidFill>
              </a:rPr>
              <a:t>рапезна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Троїцького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монастиря</a:t>
            </a:r>
            <a:r>
              <a:rPr lang="ru-RU" sz="2400" b="1" dirty="0">
                <a:solidFill>
                  <a:srgbClr val="0070C0"/>
                </a:solidFill>
              </a:rPr>
              <a:t> в </a:t>
            </a:r>
            <a:r>
              <a:rPr lang="ru-RU" sz="2400" b="1" dirty="0" err="1">
                <a:solidFill>
                  <a:srgbClr val="0070C0"/>
                </a:solidFill>
              </a:rPr>
              <a:t>Чернігові</a:t>
            </a:r>
            <a:r>
              <a:rPr lang="ru-RU" sz="2400" b="1" dirty="0">
                <a:solidFill>
                  <a:srgbClr val="0070C0"/>
                </a:solidFill>
              </a:rPr>
              <a:t> (1677-1679 </a:t>
            </a:r>
            <a:r>
              <a:rPr lang="ru-RU" sz="2400" b="1" dirty="0" err="1">
                <a:solidFill>
                  <a:srgbClr val="0070C0"/>
                </a:solidFill>
              </a:rPr>
              <a:t>рр</a:t>
            </a:r>
            <a:r>
              <a:rPr lang="ru-RU" sz="2400" b="1" dirty="0">
                <a:solidFill>
                  <a:srgbClr val="0070C0"/>
                </a:solidFill>
              </a:rPr>
              <a:t>.)</a:t>
            </a:r>
            <a:endParaRPr lang="uk-UA" sz="24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Я\Desktop\Відкритий урок\464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21"/>
          <a:stretch/>
        </p:blipFill>
        <p:spPr bwMode="auto">
          <a:xfrm>
            <a:off x="1187624" y="327313"/>
            <a:ext cx="2650803" cy="33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69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t="-5000" r="-20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Я\Desktop\Відкритий урок\1280px-Спасо-Преображенський_собор_1682-1754_рр._Мгарського_монастиря,_Полтавська_обл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3647728" cy="27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3645024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rgbClr val="0070C0"/>
                </a:solidFill>
              </a:rPr>
              <a:t>Спасо-Преображенський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Мгарський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монастир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розташований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неподалік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міста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Лубни</a:t>
            </a:r>
            <a:r>
              <a:rPr lang="ru-RU" sz="2400" b="1" dirty="0">
                <a:solidFill>
                  <a:srgbClr val="0070C0"/>
                </a:solidFill>
              </a:rPr>
              <a:t>, на правому </a:t>
            </a:r>
            <a:r>
              <a:rPr lang="ru-RU" sz="2400" b="1" dirty="0" err="1">
                <a:solidFill>
                  <a:srgbClr val="0070C0"/>
                </a:solidFill>
              </a:rPr>
              <a:t>березі</a:t>
            </a:r>
            <a:r>
              <a:rPr lang="ru-RU" sz="2400" b="1" dirty="0">
                <a:solidFill>
                  <a:srgbClr val="0070C0"/>
                </a:solidFill>
              </a:rPr>
              <a:t> Сули.</a:t>
            </a:r>
            <a:endParaRPr lang="uk-UA" sz="2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95239" y="608491"/>
            <a:ext cx="33843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70C0"/>
                </a:solidFill>
              </a:rPr>
              <a:t>Троїцький</a:t>
            </a:r>
            <a:r>
              <a:rPr lang="ru-RU" sz="2400" b="1" dirty="0" smtClean="0">
                <a:solidFill>
                  <a:srgbClr val="0070C0"/>
                </a:solidFill>
              </a:rPr>
              <a:t> собор </a:t>
            </a:r>
            <a:r>
              <a:rPr lang="ru-RU" sz="2400" b="1" dirty="0" err="1">
                <a:solidFill>
                  <a:srgbClr val="0070C0"/>
                </a:solidFill>
              </a:rPr>
              <a:t>з</a:t>
            </a:r>
            <a:r>
              <a:rPr lang="ru-RU" sz="2400" b="1" dirty="0" err="1" smtClean="0">
                <a:solidFill>
                  <a:srgbClr val="0070C0"/>
                </a:solidFill>
              </a:rPr>
              <a:t>акладений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rgbClr val="0070C0"/>
                </a:solidFill>
              </a:rPr>
              <a:t>у 1679 р. Лазарем Барановичем за проектом і </a:t>
            </a:r>
            <a:r>
              <a:rPr lang="ru-RU" sz="2400" b="1" dirty="0" err="1">
                <a:solidFill>
                  <a:srgbClr val="0070C0"/>
                </a:solidFill>
              </a:rPr>
              <a:t>під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керівництвом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архітектора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Іоанна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Баптисти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endParaRPr lang="uk-UA" sz="24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Я\Desktop\Відкритий урок\ch_troi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35381"/>
            <a:ext cx="2823876" cy="282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79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221488" cy="129614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Актуалізація </a:t>
            </a:r>
            <a:r>
              <a:rPr lang="uk-UA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навчальних досягнень.</a:t>
            </a:r>
            <a:br>
              <a:rPr lang="uk-UA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412776"/>
            <a:ext cx="6995120" cy="50405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І. Евристична </a:t>
            </a:r>
            <a:r>
              <a:rPr lang="uk-UA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бесіда</a:t>
            </a:r>
          </a:p>
          <a:p>
            <a:pPr marL="0" indent="0">
              <a:buNone/>
            </a:pPr>
            <a:r>
              <a:rPr lang="uk-UA" dirty="0"/>
              <a:t>1. Який період в історії України називають Руїною? Дайте йому визначення.</a:t>
            </a:r>
          </a:p>
          <a:p>
            <a:pPr marL="0" indent="0">
              <a:buNone/>
            </a:pPr>
            <a:r>
              <a:rPr lang="uk-UA" dirty="0"/>
              <a:t>2. Коли та за яких обставин відбувається розпад Української держави на Правобережну і Лівобережну Гетьманщини?</a:t>
            </a:r>
          </a:p>
          <a:p>
            <a:pPr marL="0" indent="0">
              <a:buNone/>
            </a:pPr>
            <a:r>
              <a:rPr lang="uk-UA" dirty="0"/>
              <a:t>3. Коли був укладений Андрусівський договір? Що він передбачав?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9647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t="-5000" r="-20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Відкритий урок\Ыван Самойлови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1499"/>
            <a:ext cx="2448272" cy="32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50190" y="404664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Самойловича </a:t>
            </a:r>
            <a:r>
              <a:rPr lang="ru-RU" sz="2400" dirty="0"/>
              <a:t>не </a:t>
            </a:r>
            <a:r>
              <a:rPr lang="ru-RU" sz="2400" dirty="0" err="1"/>
              <a:t>шанували</a:t>
            </a:r>
            <a:r>
              <a:rPr lang="ru-RU" sz="2400" dirty="0"/>
              <a:t> в </a:t>
            </a:r>
            <a:r>
              <a:rPr lang="ru-RU" sz="2400" dirty="0" err="1"/>
              <a:t>Україні</a:t>
            </a:r>
            <a:r>
              <a:rPr lang="ru-RU" sz="2400" dirty="0"/>
              <a:t> за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пиху</a:t>
            </a:r>
            <a:r>
              <a:rPr lang="ru-RU" sz="2400" dirty="0"/>
              <a:t> та </a:t>
            </a:r>
            <a:r>
              <a:rPr lang="ru-RU" sz="2400" dirty="0" err="1"/>
              <a:t>ненаситну</a:t>
            </a:r>
            <a:r>
              <a:rPr lang="ru-RU" sz="2400" dirty="0"/>
              <a:t> жадобу. </a:t>
            </a:r>
            <a:r>
              <a:rPr lang="ru-RU" sz="2400" b="1" dirty="0">
                <a:solidFill>
                  <a:srgbClr val="0070C0"/>
                </a:solidFill>
              </a:rPr>
              <a:t>“</a:t>
            </a:r>
            <a:r>
              <a:rPr lang="ru-RU" sz="2400" b="1" dirty="0" err="1">
                <a:solidFill>
                  <a:srgbClr val="0070C0"/>
                </a:solidFill>
              </a:rPr>
              <a:t>Спершу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ця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людина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була</a:t>
            </a:r>
            <a:r>
              <a:rPr lang="ru-RU" sz="2400" b="1" dirty="0">
                <a:solidFill>
                  <a:srgbClr val="0070C0"/>
                </a:solidFill>
              </a:rPr>
              <a:t> до </a:t>
            </a:r>
            <a:r>
              <a:rPr lang="ru-RU" sz="2400" b="1" dirty="0" err="1">
                <a:solidFill>
                  <a:srgbClr val="0070C0"/>
                </a:solidFill>
              </a:rPr>
              <a:t>всіх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ласкава</a:t>
            </a:r>
            <a:r>
              <a:rPr lang="ru-RU" sz="2400" b="1" dirty="0">
                <a:solidFill>
                  <a:srgbClr val="0070C0"/>
                </a:solidFill>
              </a:rPr>
              <a:t> й </a:t>
            </a:r>
            <a:r>
              <a:rPr lang="ru-RU" sz="2400" b="1" dirty="0" err="1">
                <a:solidFill>
                  <a:srgbClr val="0070C0"/>
                </a:solidFill>
              </a:rPr>
              <a:t>покірна</a:t>
            </a:r>
            <a:r>
              <a:rPr lang="ru-RU" sz="2400" b="1" dirty="0">
                <a:solidFill>
                  <a:srgbClr val="0070C0"/>
                </a:solidFill>
              </a:rPr>
              <a:t>, — писав про Самойловича </a:t>
            </a:r>
            <a:r>
              <a:rPr lang="ru-RU" sz="2400" b="1" dirty="0" err="1">
                <a:solidFill>
                  <a:srgbClr val="0070C0"/>
                </a:solidFill>
              </a:rPr>
              <a:t>його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сучасник</a:t>
            </a:r>
            <a:r>
              <a:rPr lang="ru-RU" sz="2400" b="1" dirty="0">
                <a:solidFill>
                  <a:srgbClr val="0070C0"/>
                </a:solidFill>
              </a:rPr>
              <a:t>, — але коли </a:t>
            </a:r>
            <a:r>
              <a:rPr lang="ru-RU" sz="2400" b="1" dirty="0" err="1">
                <a:solidFill>
                  <a:srgbClr val="0070C0"/>
                </a:solidFill>
              </a:rPr>
              <a:t>він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закріпився</a:t>
            </a:r>
            <a:r>
              <a:rPr lang="ru-RU" sz="2400" b="1" dirty="0">
                <a:solidFill>
                  <a:srgbClr val="0070C0"/>
                </a:solidFill>
              </a:rPr>
              <a:t> у </a:t>
            </a:r>
            <a:r>
              <a:rPr lang="ru-RU" sz="2400" b="1" dirty="0" err="1">
                <a:solidFill>
                  <a:srgbClr val="0070C0"/>
                </a:solidFill>
              </a:rPr>
              <a:t>своїй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err="1">
                <a:solidFill>
                  <a:srgbClr val="0070C0"/>
                </a:solidFill>
              </a:rPr>
              <a:t>владі</a:t>
            </a:r>
            <a:r>
              <a:rPr lang="ru-RU" sz="2400" b="1" dirty="0">
                <a:solidFill>
                  <a:srgbClr val="0070C0"/>
                </a:solidFill>
              </a:rPr>
              <a:t> й </a:t>
            </a:r>
            <a:r>
              <a:rPr lang="ru-RU" sz="2400" b="1" dirty="0" err="1">
                <a:solidFill>
                  <a:srgbClr val="0070C0"/>
                </a:solidFill>
              </a:rPr>
              <a:t>розбагатів</a:t>
            </a:r>
            <a:r>
              <a:rPr lang="ru-RU" sz="2400" b="1" dirty="0">
                <a:solidFill>
                  <a:srgbClr val="0070C0"/>
                </a:solidFill>
              </a:rPr>
              <a:t>, то став </a:t>
            </a:r>
            <a:r>
              <a:rPr lang="ru-RU" sz="2400" b="1" dirty="0" err="1">
                <a:solidFill>
                  <a:srgbClr val="0070C0"/>
                </a:solidFill>
              </a:rPr>
              <a:t>гордим</a:t>
            </a:r>
            <a:r>
              <a:rPr lang="ru-RU" sz="2400" b="1" dirty="0">
                <a:solidFill>
                  <a:srgbClr val="0070C0"/>
                </a:solidFill>
              </a:rPr>
              <a:t> та </a:t>
            </a:r>
            <a:r>
              <a:rPr lang="ru-RU" sz="2400" b="1" dirty="0" err="1">
                <a:solidFill>
                  <a:srgbClr val="0070C0"/>
                </a:solidFill>
              </a:rPr>
              <a:t>зухвалим</a:t>
            </a:r>
            <a:r>
              <a:rPr lang="ru-RU" sz="2400" b="1" dirty="0">
                <a:solidFill>
                  <a:srgbClr val="0070C0"/>
                </a:solidFill>
              </a:rPr>
              <a:t>”. </a:t>
            </a:r>
          </a:p>
          <a:p>
            <a:r>
              <a:rPr lang="ru-RU" sz="2400" dirty="0" err="1"/>
              <a:t>Внаслідок</a:t>
            </a:r>
            <a:r>
              <a:rPr lang="ru-RU" sz="2400" dirty="0"/>
              <a:t> ряду </a:t>
            </a:r>
            <a:r>
              <a:rPr lang="ru-RU" sz="2400" dirty="0" err="1"/>
              <a:t>інтриг</a:t>
            </a:r>
            <a:r>
              <a:rPr lang="ru-RU" sz="2400" dirty="0"/>
              <a:t>, а </a:t>
            </a:r>
            <a:r>
              <a:rPr lang="ru-RU" sz="2400" dirty="0" err="1"/>
              <a:t>також</a:t>
            </a:r>
            <a:r>
              <a:rPr lang="ru-RU" sz="2400" dirty="0"/>
              <a:t> і з </a:t>
            </a:r>
            <a:r>
              <a:rPr lang="ru-RU" sz="2400" dirty="0" err="1"/>
              <a:t>об'єктивних</a:t>
            </a:r>
            <a:r>
              <a:rPr lang="ru-RU" sz="2400" dirty="0"/>
              <a:t> </a:t>
            </a:r>
            <a:r>
              <a:rPr lang="ru-RU" sz="2400" dirty="0" err="1"/>
              <a:t>обставин</a:t>
            </a:r>
            <a:r>
              <a:rPr lang="ru-RU" sz="2400" dirty="0"/>
              <a:t> Самойловича у 1687 </a:t>
            </a:r>
            <a:r>
              <a:rPr lang="ru-RU" sz="2400" dirty="0" err="1"/>
              <a:t>році</a:t>
            </a:r>
            <a:r>
              <a:rPr lang="ru-RU" sz="2400" dirty="0"/>
              <a:t> </a:t>
            </a:r>
            <a:r>
              <a:rPr lang="ru-RU" sz="2400" dirty="0" err="1"/>
              <a:t>було</a:t>
            </a:r>
            <a:r>
              <a:rPr lang="ru-RU" sz="2400" dirty="0"/>
              <a:t> </a:t>
            </a:r>
            <a:r>
              <a:rPr lang="ru-RU" sz="2400" dirty="0" err="1"/>
              <a:t>знято</a:t>
            </a:r>
            <a:r>
              <a:rPr lang="ru-RU" sz="2400" dirty="0"/>
              <a:t> з посади </a:t>
            </a:r>
            <a:r>
              <a:rPr lang="ru-RU" sz="2400" dirty="0" err="1"/>
              <a:t>гетьмана</a:t>
            </a:r>
            <a:r>
              <a:rPr lang="ru-RU" sz="2400" dirty="0"/>
              <a:t> та </a:t>
            </a:r>
            <a:r>
              <a:rPr lang="ru-RU" sz="2400" dirty="0" err="1"/>
              <a:t>відправлено</a:t>
            </a:r>
            <a:r>
              <a:rPr lang="ru-RU" sz="2400" dirty="0"/>
              <a:t> у </a:t>
            </a:r>
            <a:r>
              <a:rPr lang="ru-RU" sz="2400" dirty="0" err="1"/>
              <a:t>вигнання</a:t>
            </a:r>
            <a:r>
              <a:rPr lang="ru-RU" sz="2400" dirty="0"/>
              <a:t> </a:t>
            </a:r>
            <a:r>
              <a:rPr lang="ru-RU" sz="2400" dirty="0" err="1"/>
              <a:t>спершу</a:t>
            </a:r>
            <a:r>
              <a:rPr lang="ru-RU" sz="2400" dirty="0"/>
              <a:t> до Орла, а </a:t>
            </a:r>
            <a:r>
              <a:rPr lang="ru-RU" sz="2400" dirty="0" err="1"/>
              <a:t>потім</a:t>
            </a:r>
            <a:r>
              <a:rPr lang="ru-RU" sz="2400" dirty="0"/>
              <a:t> до </a:t>
            </a:r>
            <a:r>
              <a:rPr lang="ru-RU" sz="2400" dirty="0" err="1"/>
              <a:t>Тобольська</a:t>
            </a:r>
            <a:r>
              <a:rPr lang="ru-RU" sz="2400" dirty="0"/>
              <a:t>, де </a:t>
            </a:r>
            <a:r>
              <a:rPr lang="ru-RU" sz="2400" dirty="0" err="1"/>
              <a:t>він</a:t>
            </a:r>
            <a:r>
              <a:rPr lang="ru-RU" sz="2400" dirty="0"/>
              <a:t> і помер у 1690 </a:t>
            </a:r>
            <a:r>
              <a:rPr lang="ru-RU" sz="2400" dirty="0" err="1"/>
              <a:t>році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924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uk-UA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Бесіда за запитаннями:</a:t>
            </a:r>
            <a:br>
              <a:rPr lang="uk-UA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uk-UA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632848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uk-UA" dirty="0" smtClean="0"/>
              <a:t>Як </a:t>
            </a:r>
            <a:r>
              <a:rPr lang="uk-UA" dirty="0"/>
              <a:t>називають період історії  60-80 років 17 ст., що настав після смерті  </a:t>
            </a:r>
            <a:r>
              <a:rPr lang="uk-UA" dirty="0" smtClean="0"/>
              <a:t>Б</a:t>
            </a:r>
            <a:r>
              <a:rPr lang="uk-UA" dirty="0"/>
              <a:t>. Хмельницького? </a:t>
            </a:r>
            <a:endParaRPr lang="uk-UA" dirty="0" smtClean="0"/>
          </a:p>
          <a:p>
            <a:pPr marL="514350" indent="-514350">
              <a:buAutoNum type="arabicPeriod"/>
            </a:pPr>
            <a:r>
              <a:rPr lang="uk-UA" dirty="0" smtClean="0"/>
              <a:t>Хто </a:t>
            </a:r>
            <a:r>
              <a:rPr lang="uk-UA" dirty="0"/>
              <a:t>з гетьманів підписав Глухівські статті? </a:t>
            </a:r>
            <a:endParaRPr lang="uk-UA" dirty="0" smtClean="0"/>
          </a:p>
          <a:p>
            <a:pPr marL="514350" indent="-514350">
              <a:buAutoNum type="arabicPeriod"/>
            </a:pPr>
            <a:r>
              <a:rPr lang="uk-UA" dirty="0" smtClean="0"/>
              <a:t>3</a:t>
            </a:r>
            <a:r>
              <a:rPr lang="uk-UA" dirty="0"/>
              <a:t>.	Кого з вивчених представників було обрано гетьманом на раді в Козацькій діброві? </a:t>
            </a:r>
          </a:p>
          <a:p>
            <a:pPr marL="0" indent="0">
              <a:buNone/>
            </a:pPr>
            <a:r>
              <a:rPr lang="uk-UA" dirty="0"/>
              <a:t>4.	Хто такі компанійці та сердюки?</a:t>
            </a:r>
          </a:p>
          <a:p>
            <a:pPr marL="0" indent="0">
              <a:buNone/>
            </a:pPr>
            <a:r>
              <a:rPr lang="uk-UA" dirty="0"/>
              <a:t>5.	Які заходи Многогрішного і Самойловича були схожими, а які різнилися? Що було спільного в долі обох гетьманів?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3783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255986"/>
            <a:ext cx="7211144" cy="487017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Ключ: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В               </a:t>
            </a:r>
            <a:r>
              <a:rPr lang="ru-RU" dirty="0"/>
              <a:t>2. </a:t>
            </a:r>
            <a:r>
              <a:rPr lang="ru-RU" dirty="0" smtClean="0"/>
              <a:t>А              3</a:t>
            </a:r>
            <a:r>
              <a:rPr lang="ru-RU" dirty="0"/>
              <a:t>. </a:t>
            </a:r>
            <a:r>
              <a:rPr lang="ru-RU" dirty="0" smtClean="0"/>
              <a:t>В</a:t>
            </a:r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. </a:t>
            </a:r>
            <a:r>
              <a:rPr lang="ru-RU" dirty="0" smtClean="0"/>
              <a:t>В                5</a:t>
            </a:r>
            <a:r>
              <a:rPr lang="ru-RU" dirty="0"/>
              <a:t>. </a:t>
            </a:r>
            <a:r>
              <a:rPr lang="ru-RU" dirty="0" smtClean="0"/>
              <a:t>Г               6</a:t>
            </a:r>
            <a:r>
              <a:rPr lang="ru-RU" dirty="0"/>
              <a:t>. </a:t>
            </a:r>
            <a:r>
              <a:rPr lang="ru-RU" dirty="0" smtClean="0"/>
              <a:t>А </a:t>
            </a:r>
          </a:p>
          <a:p>
            <a:pPr marL="0" indent="0">
              <a:buNone/>
            </a:pPr>
            <a:r>
              <a:rPr lang="ru-RU" dirty="0" smtClean="0"/>
              <a:t>7</a:t>
            </a:r>
            <a:r>
              <a:rPr lang="ru-RU" dirty="0"/>
              <a:t>. </a:t>
            </a:r>
            <a:r>
              <a:rPr lang="ru-RU" dirty="0" smtClean="0"/>
              <a:t>А                8</a:t>
            </a:r>
            <a:r>
              <a:rPr lang="ru-RU" dirty="0"/>
              <a:t>. </a:t>
            </a:r>
            <a:r>
              <a:rPr lang="ru-RU" dirty="0" smtClean="0"/>
              <a:t>Б               9</a:t>
            </a:r>
            <a:r>
              <a:rPr lang="ru-RU" dirty="0"/>
              <a:t>. </a:t>
            </a:r>
            <a:r>
              <a:rPr lang="ru-RU" dirty="0" smtClean="0"/>
              <a:t>Г </a:t>
            </a:r>
          </a:p>
          <a:p>
            <a:pPr marL="0" indent="0">
              <a:buNone/>
            </a:pPr>
            <a:r>
              <a:rPr lang="ru-RU" dirty="0" smtClean="0"/>
              <a:t>10</a:t>
            </a:r>
            <a:r>
              <a:rPr lang="ru-RU" dirty="0"/>
              <a:t>. </a:t>
            </a:r>
            <a:r>
              <a:rPr lang="ru-RU" dirty="0" smtClean="0"/>
              <a:t>В              11</a:t>
            </a:r>
            <a:r>
              <a:rPr lang="ru-RU" dirty="0"/>
              <a:t>. Г.</a:t>
            </a: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332656"/>
            <a:ext cx="3436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Рефлексія</a:t>
            </a:r>
            <a:endParaRPr lang="uk-U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432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066894"/>
            <a:ext cx="619650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Дякую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 </a:t>
            </a:r>
            <a:r>
              <a:rPr lang="ru-RU" sz="6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увагу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62" y="2567230"/>
            <a:ext cx="8020977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Матеріал</a:t>
            </a:r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підготувала</a:t>
            </a:r>
            <a:endParaRPr lang="ru-RU" sz="48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Вчитель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історії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та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правознавства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комунальної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організації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(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установа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, заклад) </a:t>
            </a:r>
            <a:endParaRPr lang="ru-RU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Шосткинська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загальноосвітня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школа І-ІІІ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ступенів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№12</a:t>
            </a:r>
          </a:p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Шосткинської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міської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ради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Сумської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області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</a:p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8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Петренко </a:t>
            </a:r>
            <a:r>
              <a:rPr lang="ru-RU" sz="2800" b="1" cap="all" dirty="0" err="1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Світлана</a:t>
            </a:r>
            <a:r>
              <a:rPr lang="ru-RU" sz="28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800" b="1" cap="all" dirty="0" err="1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Олексіївна</a:t>
            </a:r>
            <a:endParaRPr lang="ru-RU" sz="2400" b="1" cap="all" spc="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39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88640"/>
            <a:ext cx="7776864" cy="6480720"/>
          </a:xfrm>
        </p:spPr>
        <p:txBody>
          <a:bodyPr/>
          <a:lstStyle/>
          <a:p>
            <a:pPr marL="0" indent="0">
              <a:buNone/>
            </a:pPr>
            <a:r>
              <a:rPr lang="uk-UA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ІІ. </a:t>
            </a:r>
            <a:r>
              <a:rPr lang="uk-UA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Установіть відповідність</a:t>
            </a:r>
          </a:p>
          <a:p>
            <a:pPr marL="0" indent="0">
              <a:buNone/>
            </a:pPr>
            <a:r>
              <a:rPr lang="uk-UA" sz="1600" b="1" dirty="0" smtClean="0"/>
              <a:t>Із </a:t>
            </a:r>
            <a:r>
              <a:rPr lang="uk-UA" sz="1600" b="1" dirty="0"/>
              <a:t>поданого переліку виберіть, які події в історії України пов’язані з іменами гетьманів Юрія Хмельницького, Павла Тетері та Івана </a:t>
            </a:r>
            <a:r>
              <a:rPr lang="uk-UA" sz="1600" b="1" dirty="0" smtClean="0"/>
              <a:t>Брюховецького, Петра Дорошенка.</a:t>
            </a:r>
            <a:endParaRPr lang="uk-UA" sz="1600" b="1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06535" y="1556792"/>
            <a:ext cx="2016224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Юрій Хмельницький</a:t>
            </a:r>
            <a:endParaRPr lang="uk-UA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33301" y="1556792"/>
            <a:ext cx="180020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Павло Тетеря</a:t>
            </a:r>
            <a:endParaRPr lang="uk-UA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64088" y="1548417"/>
            <a:ext cx="180020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Іван Брюховецький</a:t>
            </a:r>
            <a:endParaRPr lang="uk-UA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76486" y="1556792"/>
            <a:ext cx="1440160" cy="504056"/>
          </a:xfrm>
          <a:prstGeom prst="roundRect">
            <a:avLst>
              <a:gd name="adj" fmla="val 2338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Петро Дорошенко</a:t>
            </a:r>
            <a:endParaRPr lang="uk-UA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2931005"/>
            <a:ext cx="2016224" cy="7798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1. </a:t>
            </a:r>
            <a:r>
              <a:rPr lang="ru-RU" dirty="0" err="1"/>
              <a:t>Гетьман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 в 1659–1663 </a:t>
            </a:r>
            <a:r>
              <a:rPr lang="ru-RU" dirty="0" err="1"/>
              <a:t>рр</a:t>
            </a:r>
            <a:r>
              <a:rPr lang="ru-RU" dirty="0"/>
              <a:t>.</a:t>
            </a:r>
            <a:endParaRPr lang="uk-UA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19672" y="3834816"/>
            <a:ext cx="2016224" cy="9829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2. </a:t>
            </a:r>
            <a:r>
              <a:rPr lang="ru-RU" sz="1600" dirty="0" err="1"/>
              <a:t>Гетьман</a:t>
            </a:r>
            <a:r>
              <a:rPr lang="ru-RU" sz="1600" dirty="0"/>
              <a:t> </a:t>
            </a:r>
            <a:r>
              <a:rPr lang="ru-RU" sz="1600" dirty="0" err="1"/>
              <a:t>Лівобережної</a:t>
            </a:r>
            <a:r>
              <a:rPr lang="ru-RU" sz="1600" dirty="0"/>
              <a:t> </a:t>
            </a:r>
            <a:r>
              <a:rPr lang="ru-RU" sz="1600" dirty="0" err="1"/>
              <a:t>України</a:t>
            </a:r>
            <a:r>
              <a:rPr lang="ru-RU" sz="1600" dirty="0"/>
              <a:t> в 1663–1668 </a:t>
            </a:r>
            <a:r>
              <a:rPr lang="ru-RU" sz="1600" dirty="0" err="1"/>
              <a:t>рр</a:t>
            </a:r>
            <a:r>
              <a:rPr lang="ru-RU" sz="1600" dirty="0"/>
              <a:t>.</a:t>
            </a:r>
            <a:endParaRPr lang="uk-UA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6983" y="5063479"/>
            <a:ext cx="2016224" cy="81379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3. </a:t>
            </a:r>
            <a:r>
              <a:rPr lang="ru-RU" sz="1400" dirty="0" err="1"/>
              <a:t>Гетьман</a:t>
            </a:r>
            <a:r>
              <a:rPr lang="ru-RU" sz="1400" dirty="0"/>
              <a:t> </a:t>
            </a:r>
            <a:r>
              <a:rPr lang="ru-RU" sz="1400" dirty="0" err="1"/>
              <a:t>Правобережної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в 1663–1665 </a:t>
            </a:r>
            <a:r>
              <a:rPr lang="ru-RU" sz="1400" dirty="0" err="1"/>
              <a:t>рр</a:t>
            </a:r>
            <a:r>
              <a:rPr lang="ru-RU" sz="1400" dirty="0"/>
              <a:t>.</a:t>
            </a:r>
            <a:endParaRPr lang="uk-UA" sz="1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21133" y="6079466"/>
            <a:ext cx="1728192" cy="6480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4. </a:t>
            </a:r>
            <a:r>
              <a:rPr lang="ru-RU" sz="1400" dirty="0" err="1"/>
              <a:t>Уклав</a:t>
            </a:r>
            <a:r>
              <a:rPr lang="ru-RU" sz="1400" dirty="0"/>
              <a:t> </a:t>
            </a:r>
            <a:r>
              <a:rPr lang="ru-RU" sz="1400" dirty="0" err="1"/>
              <a:t>Переяславський</a:t>
            </a:r>
            <a:r>
              <a:rPr lang="ru-RU" sz="1400" dirty="0"/>
              <a:t> </a:t>
            </a:r>
            <a:r>
              <a:rPr lang="ru-RU" sz="1400" dirty="0" err="1"/>
              <a:t>договір</a:t>
            </a:r>
            <a:r>
              <a:rPr lang="ru-RU" sz="1400" dirty="0"/>
              <a:t> з </a:t>
            </a:r>
            <a:r>
              <a:rPr lang="ru-RU" sz="1400" dirty="0" err="1"/>
              <a:t>Росією</a:t>
            </a:r>
            <a:r>
              <a:rPr lang="ru-RU" sz="1400" dirty="0"/>
              <a:t>.</a:t>
            </a:r>
            <a:endParaRPr lang="uk-UA" sz="1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457909" y="5589240"/>
            <a:ext cx="1502623" cy="92996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8. Постригся в </a:t>
            </a:r>
            <a:r>
              <a:rPr lang="ru-RU" sz="1400" dirty="0" err="1"/>
              <a:t>ченці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ім’ям</a:t>
            </a:r>
            <a:r>
              <a:rPr lang="ru-RU" sz="1400" dirty="0"/>
              <a:t> </a:t>
            </a:r>
            <a:r>
              <a:rPr lang="ru-RU" sz="1400" dirty="0" err="1"/>
              <a:t>Гедеона</a:t>
            </a:r>
            <a:r>
              <a:rPr lang="ru-RU" sz="1400" dirty="0"/>
              <a:t>.</a:t>
            </a:r>
            <a:endParaRPr lang="uk-UA" sz="1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16905" y="5069505"/>
            <a:ext cx="1788187" cy="123384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/>
              <a:t>7. У 1668 р. </a:t>
            </a:r>
            <a:r>
              <a:rPr lang="ru-RU" sz="1300" dirty="0" err="1"/>
              <a:t>здійснив</a:t>
            </a:r>
            <a:r>
              <a:rPr lang="ru-RU" sz="1300" dirty="0"/>
              <a:t> </a:t>
            </a:r>
            <a:r>
              <a:rPr lang="ru-RU" sz="1300" dirty="0" err="1"/>
              <a:t>похід</a:t>
            </a:r>
            <a:r>
              <a:rPr lang="ru-RU" sz="1300" dirty="0"/>
              <a:t> на </a:t>
            </a:r>
            <a:r>
              <a:rPr lang="ru-RU" sz="1300" dirty="0" err="1"/>
              <a:t>Лівобережжя</a:t>
            </a:r>
            <a:r>
              <a:rPr lang="ru-RU" sz="1300" dirty="0"/>
              <a:t>, </a:t>
            </a:r>
            <a:r>
              <a:rPr lang="ru-RU" sz="1300" dirty="0" err="1" smtClean="0"/>
              <a:t>був</a:t>
            </a:r>
            <a:r>
              <a:rPr lang="ru-RU" sz="1300" dirty="0" smtClean="0"/>
              <a:t> </a:t>
            </a:r>
            <a:r>
              <a:rPr lang="ru-RU" sz="1300" dirty="0" err="1" smtClean="0"/>
              <a:t>проголошений</a:t>
            </a:r>
            <a:r>
              <a:rPr lang="ru-RU" sz="1300" dirty="0" smtClean="0"/>
              <a:t> </a:t>
            </a:r>
            <a:r>
              <a:rPr lang="ru-RU" sz="1300" dirty="0" err="1" smtClean="0"/>
              <a:t>гетьманом</a:t>
            </a:r>
            <a:r>
              <a:rPr lang="ru-RU" sz="1300" dirty="0" smtClean="0"/>
              <a:t> </a:t>
            </a:r>
            <a:r>
              <a:rPr lang="ru-RU" sz="1300" dirty="0" err="1" smtClean="0"/>
              <a:t>обох</a:t>
            </a:r>
            <a:r>
              <a:rPr lang="ru-RU" sz="1300" dirty="0" smtClean="0"/>
              <a:t> </a:t>
            </a:r>
            <a:r>
              <a:rPr lang="ru-RU" sz="1300" dirty="0" err="1" smtClean="0"/>
              <a:t>берегів</a:t>
            </a:r>
            <a:r>
              <a:rPr lang="ru-RU" sz="1300" dirty="0" smtClean="0"/>
              <a:t> </a:t>
            </a:r>
            <a:r>
              <a:rPr lang="ru-RU" sz="1300" dirty="0" err="1" smtClean="0"/>
              <a:t>Дніпра</a:t>
            </a:r>
            <a:endParaRPr lang="uk-UA" sz="13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23266" y="3809614"/>
            <a:ext cx="1762780" cy="12321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6. </a:t>
            </a:r>
            <a:r>
              <a:rPr lang="ru-RU" sz="1400" dirty="0" err="1"/>
              <a:t>Обраний</a:t>
            </a:r>
            <a:r>
              <a:rPr lang="ru-RU" sz="1400" dirty="0"/>
              <a:t> </a:t>
            </a:r>
            <a:r>
              <a:rPr lang="ru-RU" sz="1400" dirty="0" err="1"/>
              <a:t>гетьманом</a:t>
            </a:r>
            <a:r>
              <a:rPr lang="ru-RU" sz="1400" dirty="0"/>
              <a:t> на </a:t>
            </a:r>
            <a:r>
              <a:rPr lang="ru-RU" sz="1400" dirty="0" err="1"/>
              <a:t>славнозвісній</a:t>
            </a:r>
            <a:r>
              <a:rPr lang="ru-RU" sz="1400" dirty="0"/>
              <a:t> </a:t>
            </a:r>
            <a:r>
              <a:rPr lang="ru-RU" sz="1400" dirty="0" err="1"/>
              <a:t>Чорній</a:t>
            </a:r>
            <a:r>
              <a:rPr lang="ru-RU" sz="1400" dirty="0"/>
              <a:t> </a:t>
            </a:r>
            <a:r>
              <a:rPr lang="ru-RU" sz="1400" dirty="0" err="1"/>
              <a:t>раді</a:t>
            </a:r>
            <a:r>
              <a:rPr lang="ru-RU" sz="1400" dirty="0"/>
              <a:t> в </a:t>
            </a:r>
            <a:r>
              <a:rPr lang="ru-RU" sz="1400" dirty="0" err="1"/>
              <a:t>Ніжині</a:t>
            </a:r>
            <a:r>
              <a:rPr lang="ru-RU" sz="1400" dirty="0"/>
              <a:t>.</a:t>
            </a:r>
            <a:endParaRPr lang="uk-UA" sz="1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42175" y="2931005"/>
            <a:ext cx="1822013" cy="8172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5. </a:t>
            </a:r>
            <a:r>
              <a:rPr lang="ru-RU" sz="1400" dirty="0" err="1"/>
              <a:t>Гетьман</a:t>
            </a:r>
            <a:r>
              <a:rPr lang="ru-RU" sz="1400" dirty="0"/>
              <a:t> </a:t>
            </a:r>
            <a:r>
              <a:rPr lang="ru-RU" sz="1400" dirty="0" err="1"/>
              <a:t>Правобережної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з 1665 р.</a:t>
            </a:r>
            <a:endParaRPr lang="uk-UA" sz="1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143745" y="5661248"/>
            <a:ext cx="1656184" cy="119675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12. З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ім’ям</a:t>
            </a:r>
            <a:r>
              <a:rPr lang="ru-RU" sz="1600" dirty="0"/>
              <a:t> </a:t>
            </a:r>
            <a:r>
              <a:rPr lang="ru-RU" sz="1600" dirty="0" err="1"/>
              <a:t>пов’язана</a:t>
            </a:r>
            <a:r>
              <a:rPr lang="ru-RU" sz="1600" dirty="0"/>
              <a:t> </a:t>
            </a:r>
            <a:r>
              <a:rPr lang="ru-RU" sz="1600" dirty="0" err="1"/>
              <a:t>Чуднівська</a:t>
            </a:r>
            <a:r>
              <a:rPr lang="ru-RU" sz="1600" dirty="0"/>
              <a:t> </a:t>
            </a:r>
            <a:r>
              <a:rPr lang="ru-RU" sz="1600" dirty="0" err="1"/>
              <a:t>кампанія</a:t>
            </a:r>
            <a:r>
              <a:rPr lang="ru-RU" sz="1600" dirty="0"/>
              <a:t>.</a:t>
            </a:r>
            <a:endParaRPr lang="uk-UA" sz="16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405083" y="4549770"/>
            <a:ext cx="1658454" cy="103947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11..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зречення</a:t>
            </a:r>
            <a:r>
              <a:rPr lang="ru-RU" sz="1400" dirty="0"/>
              <a:t> </a:t>
            </a:r>
            <a:r>
              <a:rPr lang="ru-RU" sz="1400" dirty="0" err="1"/>
              <a:t>гетьманства</a:t>
            </a:r>
            <a:r>
              <a:rPr lang="ru-RU" sz="1400" dirty="0"/>
              <a:t> </a:t>
            </a:r>
            <a:r>
              <a:rPr lang="ru-RU" sz="1400" dirty="0" err="1" smtClean="0"/>
              <a:t>втік</a:t>
            </a:r>
            <a:r>
              <a:rPr lang="ru-RU" sz="1400" dirty="0" smtClean="0"/>
              <a:t> </a:t>
            </a:r>
            <a:r>
              <a:rPr lang="ru-RU" sz="1400" dirty="0"/>
              <a:t>до </a:t>
            </a:r>
            <a:r>
              <a:rPr lang="ru-RU" sz="1400" dirty="0" err="1" smtClean="0"/>
              <a:t>Польщі</a:t>
            </a:r>
            <a:endParaRPr lang="uk-UA" sz="1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800418" y="4717744"/>
            <a:ext cx="1604665" cy="64807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10. «Сонце Руїни»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20272" y="2889811"/>
            <a:ext cx="1775411" cy="12118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9. </a:t>
            </a:r>
            <a:r>
              <a:rPr lang="ru-RU" sz="1600" dirty="0" err="1"/>
              <a:t>Був</a:t>
            </a:r>
            <a:r>
              <a:rPr lang="ru-RU" sz="1600" dirty="0"/>
              <a:t> </a:t>
            </a:r>
            <a:r>
              <a:rPr lang="ru-RU" sz="1600" dirty="0" err="1"/>
              <a:t>розтерзаний</a:t>
            </a:r>
            <a:r>
              <a:rPr lang="ru-RU" sz="1600" dirty="0"/>
              <a:t> </a:t>
            </a:r>
            <a:r>
              <a:rPr lang="ru-RU" sz="1600" dirty="0" err="1" smtClean="0"/>
              <a:t>лівобережними</a:t>
            </a:r>
            <a:r>
              <a:rPr lang="ru-RU" sz="1600" dirty="0" smtClean="0"/>
              <a:t> </a:t>
            </a:r>
            <a:r>
              <a:rPr lang="ru-RU" sz="1600" dirty="0" err="1"/>
              <a:t>козаками</a:t>
            </a:r>
            <a:r>
              <a:rPr lang="ru-RU" sz="1600" dirty="0"/>
              <a:t> у 1668 </a:t>
            </a:r>
            <a:r>
              <a:rPr lang="ru-RU" sz="1600" dirty="0" err="1"/>
              <a:t>році</a:t>
            </a:r>
            <a:r>
              <a:rPr lang="ru-RU" sz="1600" dirty="0"/>
              <a:t>.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84862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8703"/>
            <a:ext cx="3767314" cy="3812522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28314" y="1350638"/>
            <a:ext cx="46156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Демʼян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Многогрішний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3358733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1668-1672 </a:t>
            </a:r>
            <a:r>
              <a:rPr lang="uk-UA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рр. –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роки гетьманування </a:t>
            </a:r>
            <a:endParaRPr lang="uk-UA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480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uk-UA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Робота з історичним поняттям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84784"/>
            <a:ext cx="6048672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Протекторат</a:t>
            </a:r>
            <a:r>
              <a:rPr lang="uk-UA" dirty="0"/>
              <a:t> – </a:t>
            </a:r>
            <a:r>
              <a:rPr lang="uk-UA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це форма залежності однієї держави від іншої, більш сильної. Держава, що перебуває під протекторатом, користується певною автономією у внутрішніх справах, у той час як питання оборони, зовнішньої політики, а також найважливіші питання внутрішньої політики підлягають контролю з боку </a:t>
            </a:r>
            <a:r>
              <a:rPr lang="uk-UA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сильнішої сторони</a:t>
            </a:r>
            <a:r>
              <a:rPr lang="uk-UA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4948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8703"/>
            <a:ext cx="3767314" cy="3812522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28314" y="1350638"/>
            <a:ext cx="46156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Демʼян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Многогрішний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3358733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1668-1672 </a:t>
            </a:r>
            <a:r>
              <a:rPr lang="uk-UA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рр. –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роки гетьманування </a:t>
            </a:r>
            <a:endParaRPr lang="uk-UA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482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t="-5000" r="-19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>
                <a:solidFill>
                  <a:srgbClr val="0070C0"/>
                </a:solidFill>
              </a:rPr>
              <a:t>«Глухівські статті 1669 р.»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-	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московські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воєводи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лишалися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п’яти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містах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причому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вони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права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втручатися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врядування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	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встановлювався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козацький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реєстр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чисельністю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30 тис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	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гетьман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утримувати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наймане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військо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1 тис.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компанійців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	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гетьманові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заборонялося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вступати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зносини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державами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	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податки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мала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збирати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старшина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	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ускладнювався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перехід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селян до </a:t>
            </a:r>
            <a:r>
              <a:rPr lang="ru-RU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козацького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стану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89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t="-4000" r="-21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Заходи </a:t>
            </a:r>
            <a:r>
              <a:rPr lang="ru-RU" sz="3200" b="1" dirty="0" err="1">
                <a:solidFill>
                  <a:srgbClr val="0070C0"/>
                </a:solidFill>
              </a:rPr>
              <a:t>Многогрішного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щодо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реорганізації</a:t>
            </a:r>
            <a:r>
              <a:rPr lang="ru-RU" sz="3200" b="1" dirty="0">
                <a:solidFill>
                  <a:srgbClr val="0070C0"/>
                </a:solidFill>
              </a:rPr>
              <a:t> державного </a:t>
            </a:r>
            <a:r>
              <a:rPr lang="ru-RU" sz="3200" b="1" dirty="0" err="1">
                <a:solidFill>
                  <a:srgbClr val="0070C0"/>
                </a:solidFill>
              </a:rPr>
              <a:t>життя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Лівобережної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Гетьманщини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endParaRPr lang="uk-UA" sz="3200" b="1" dirty="0">
              <a:solidFill>
                <a:srgbClr val="0070C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683568" y="1268760"/>
            <a:ext cx="7848872" cy="1368152"/>
          </a:xfrm>
          <a:prstGeom prst="rightArrow">
            <a:avLst>
              <a:gd name="adj1" fmla="val 60458"/>
              <a:gd name="adj2" fmla="val 3954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намагався захищати інтереси України, прагнув об’єднати українські землі під однією гетьманською булавою</a:t>
            </a:r>
          </a:p>
        </p:txBody>
      </p:sp>
      <p:sp>
        <p:nvSpPr>
          <p:cNvPr id="5" name="Стрелка влево 4"/>
          <p:cNvSpPr/>
          <p:nvPr/>
        </p:nvSpPr>
        <p:spPr>
          <a:xfrm>
            <a:off x="605139" y="2420888"/>
            <a:ext cx="7704856" cy="1509608"/>
          </a:xfrm>
          <a:prstGeom prst="leftArrow">
            <a:avLst>
              <a:gd name="adj1" fmla="val 52667"/>
              <a:gd name="adj2" fmla="val 3932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Виступаючи проти рішень Андрусівського договору, він домігся, щоб Київ із передмістями залишився у складі Лівобережної України.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683568" y="3789040"/>
            <a:ext cx="7848872" cy="1264060"/>
          </a:xfrm>
          <a:prstGeom prst="rightArrow">
            <a:avLst>
              <a:gd name="adj1" fmla="val 68321"/>
              <a:gd name="adj2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зміцнення гетьманської влади й поступове ослаблення ролі козацької старшини. Саме з цією метою й було створено наймане військо.</a:t>
            </a:r>
          </a:p>
        </p:txBody>
      </p:sp>
      <p:sp>
        <p:nvSpPr>
          <p:cNvPr id="7" name="Стрелка влево 6"/>
          <p:cNvSpPr/>
          <p:nvPr/>
        </p:nvSpPr>
        <p:spPr>
          <a:xfrm>
            <a:off x="683568" y="5062559"/>
            <a:ext cx="7626427" cy="1224136"/>
          </a:xfrm>
          <a:prstGeom prst="leftArrow">
            <a:avLst>
              <a:gd name="adj1" fmla="val 66600"/>
              <a:gd name="adj2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обстоював автономію України, намагався подолати промосковські настрої серед козацької старшини. З цією метою вдався до зміни ненадійних полковників вірними собі людьми.</a:t>
            </a:r>
          </a:p>
        </p:txBody>
      </p:sp>
    </p:spTree>
    <p:extLst>
      <p:ext uri="{BB962C8B-B14F-4D97-AF65-F5344CB8AC3E}">
        <p14:creationId xmlns:p14="http://schemas.microsoft.com/office/powerpoint/2010/main" val="53869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t="-4000" r="-21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827584" y="620688"/>
            <a:ext cx="8064896" cy="1224136"/>
          </a:xfrm>
          <a:prstGeom prst="rightArrow">
            <a:avLst>
              <a:gd name="adj1" fmla="val 75476"/>
              <a:gd name="adj2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надмірне</a:t>
            </a:r>
            <a:r>
              <a:rPr lang="ru-RU" sz="2000" dirty="0"/>
              <a:t> </a:t>
            </a:r>
            <a:r>
              <a:rPr lang="ru-RU" sz="2000" dirty="0" err="1"/>
              <a:t>прагнення</a:t>
            </a:r>
            <a:r>
              <a:rPr lang="ru-RU" sz="2000" dirty="0"/>
              <a:t> </a:t>
            </a:r>
            <a:r>
              <a:rPr lang="ru-RU" sz="2000" dirty="0" err="1"/>
              <a:t>гетьмана</a:t>
            </a:r>
            <a:r>
              <a:rPr lang="ru-RU" sz="2000" dirty="0"/>
              <a:t> до </a:t>
            </a:r>
            <a:r>
              <a:rPr lang="ru-RU" sz="2000" dirty="0" err="1"/>
              <a:t>особистого</a:t>
            </a:r>
            <a:r>
              <a:rPr lang="ru-RU" sz="2000" dirty="0"/>
              <a:t> </a:t>
            </a:r>
            <a:r>
              <a:rPr lang="ru-RU" sz="2000" dirty="0" err="1" smtClean="0"/>
              <a:t>збагачення</a:t>
            </a:r>
            <a:r>
              <a:rPr lang="ru-RU" sz="2000" dirty="0" smtClean="0"/>
              <a:t> </a:t>
            </a:r>
          </a:p>
        </p:txBody>
      </p:sp>
      <p:sp>
        <p:nvSpPr>
          <p:cNvPr id="5" name="Стрелка влево 4"/>
          <p:cNvSpPr/>
          <p:nvPr/>
        </p:nvSpPr>
        <p:spPr>
          <a:xfrm>
            <a:off x="539552" y="1856030"/>
            <a:ext cx="7992888" cy="1656184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не </a:t>
            </a:r>
            <a:r>
              <a:rPr lang="ru-RU" sz="2000" dirty="0" err="1"/>
              <a:t>рахувався</a:t>
            </a:r>
            <a:r>
              <a:rPr lang="ru-RU" sz="2000" dirty="0"/>
              <a:t> </a:t>
            </a:r>
            <a:r>
              <a:rPr lang="ru-RU" sz="2000" dirty="0" err="1"/>
              <a:t>зі</a:t>
            </a:r>
            <a:r>
              <a:rPr lang="ru-RU" sz="2000" dirty="0"/>
              <a:t> </a:t>
            </a:r>
            <a:r>
              <a:rPr lang="ru-RU" sz="2000" dirty="0" err="1"/>
              <a:t>Старшинською</a:t>
            </a:r>
            <a:r>
              <a:rPr lang="ru-RU" sz="2000" dirty="0"/>
              <a:t> радою – сам </a:t>
            </a:r>
            <a:r>
              <a:rPr lang="ru-RU" sz="2000" dirty="0" err="1"/>
              <a:t>вів</a:t>
            </a:r>
            <a:r>
              <a:rPr lang="ru-RU" sz="2000" dirty="0"/>
              <a:t> переговори з </a:t>
            </a:r>
            <a:r>
              <a:rPr lang="ru-RU" sz="2000" dirty="0" err="1"/>
              <a:t>московськими</a:t>
            </a:r>
            <a:r>
              <a:rPr lang="ru-RU" sz="2000" dirty="0"/>
              <a:t> послами, без </a:t>
            </a:r>
            <a:r>
              <a:rPr lang="ru-RU" sz="2000" dirty="0" err="1"/>
              <a:t>військового</a:t>
            </a:r>
            <a:r>
              <a:rPr lang="ru-RU" sz="2000" dirty="0"/>
              <a:t> суду карав </a:t>
            </a:r>
            <a:r>
              <a:rPr lang="ru-RU" sz="2000" dirty="0" err="1"/>
              <a:t>навіть</a:t>
            </a:r>
            <a:r>
              <a:rPr lang="ru-RU" sz="2000" dirty="0"/>
              <a:t> </a:t>
            </a:r>
            <a:r>
              <a:rPr lang="ru-RU" sz="2000" dirty="0" err="1"/>
              <a:t>полковників</a:t>
            </a:r>
            <a:endParaRPr lang="ru-RU" sz="20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971600" y="3512214"/>
            <a:ext cx="7560840" cy="1428954"/>
          </a:xfrm>
          <a:prstGeom prst="rightArrow">
            <a:avLst>
              <a:gd name="adj1" fmla="val 70540"/>
              <a:gd name="adj2" fmla="val 507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роздавав</a:t>
            </a:r>
            <a:r>
              <a:rPr lang="ru-RU" sz="2000" dirty="0"/>
              <a:t> </a:t>
            </a:r>
            <a:r>
              <a:rPr lang="ru-RU" sz="2000" dirty="0" err="1"/>
              <a:t>урядові</a:t>
            </a:r>
            <a:r>
              <a:rPr lang="ru-RU" sz="2000" dirty="0"/>
              <a:t> посади </a:t>
            </a:r>
            <a:r>
              <a:rPr lang="ru-RU" sz="2000" dirty="0" err="1"/>
              <a:t>своїм</a:t>
            </a:r>
            <a:r>
              <a:rPr lang="ru-RU" sz="2000" dirty="0"/>
              <a:t> родичам.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3275856" y="5013176"/>
            <a:ext cx="2808312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461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902</Words>
  <Application>Microsoft Office PowerPoint</Application>
  <PresentationFormat>Экран (4:3)</PresentationFormat>
  <Paragraphs>100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Тема уроку:  «Дем’ян Многогрішний.  Іван Самойлович»</vt:lpstr>
      <vt:lpstr> Актуалізація навчальних досягнень. </vt:lpstr>
      <vt:lpstr>Презентация PowerPoint</vt:lpstr>
      <vt:lpstr>Презентация PowerPoint</vt:lpstr>
      <vt:lpstr>Робота з історичним поняттям</vt:lpstr>
      <vt:lpstr>Презентация PowerPoint</vt:lpstr>
      <vt:lpstr>«Глухівські статті 1669 р.»</vt:lpstr>
      <vt:lpstr>Заходи Многогрішного щодо реорганізації державного життя Лівобережної Гетьманщини </vt:lpstr>
      <vt:lpstr>Презентация PowerPoint</vt:lpstr>
      <vt:lpstr>Мозковий штурм Як ви гадаєте, до яких наслідків привели дії Многогрішного? </vt:lpstr>
      <vt:lpstr>Іван Самойлович</vt:lpstr>
      <vt:lpstr>Презентация PowerPoint</vt:lpstr>
      <vt:lpstr>Конотопські статті 1672 р.</vt:lpstr>
      <vt:lpstr>15-річне правління  Самойловича</vt:lpstr>
      <vt:lpstr>Презентация PowerPoint</vt:lpstr>
      <vt:lpstr>Презентация PowerPoint</vt:lpstr>
      <vt:lpstr>«Розвиток культури за часів гетьманування Івана Самойловича»</vt:lpstr>
      <vt:lpstr>Презентация PowerPoint</vt:lpstr>
      <vt:lpstr>Презентация PowerPoint</vt:lpstr>
      <vt:lpstr>Презентация PowerPoint</vt:lpstr>
      <vt:lpstr>Бесіда за запитаннями: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уроку:  «Дем’ян Многогрішний.  Іван Самойлович»</dc:title>
  <dc:creator>Я</dc:creator>
  <cp:lastModifiedBy>Я</cp:lastModifiedBy>
  <cp:revision>39</cp:revision>
  <dcterms:created xsi:type="dcterms:W3CDTF">2018-02-10T12:13:26Z</dcterms:created>
  <dcterms:modified xsi:type="dcterms:W3CDTF">2018-02-20T14:34:22Z</dcterms:modified>
</cp:coreProperties>
</file>