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8" r:id="rId12"/>
    <p:sldId id="269" r:id="rId13"/>
    <p:sldId id="270" r:id="rId14"/>
    <p:sldId id="277" r:id="rId15"/>
    <p:sldId id="271" r:id="rId16"/>
    <p:sldId id="273" r:id="rId17"/>
    <p:sldId id="274" r:id="rId18"/>
    <p:sldId id="275" r:id="rId19"/>
    <p:sldId id="276" r:id="rId20"/>
    <p:sldId id="279" r:id="rId21"/>
    <p:sldId id="280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24" autoAdjust="0"/>
    <p:restoredTop sz="94767" autoAdjust="0"/>
  </p:normalViewPr>
  <p:slideViewPr>
    <p:cSldViewPr>
      <p:cViewPr>
        <p:scale>
          <a:sx n="50" d="100"/>
          <a:sy n="50" d="100"/>
        </p:scale>
        <p:origin x="-1638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A94DD5-0AB1-4314-B347-FFF23637CCC4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2998F3-B130-445C-B17F-0A251680CD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01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57222" y="0"/>
            <a:ext cx="986733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31432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dirty="0" smtClean="0">
                <a:solidFill>
                  <a:srgbClr val="002060"/>
                </a:solidFill>
              </a:rPr>
              <a:t>Оповідання про світ дитинства</a:t>
            </a:r>
            <a:br>
              <a:rPr lang="uk-UA" sz="5400" dirty="0" smtClean="0">
                <a:solidFill>
                  <a:srgbClr val="00206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900" dirty="0" smtClean="0">
                <a:solidFill>
                  <a:srgbClr val="002060"/>
                </a:solidFill>
              </a:rPr>
              <a:t>В. Нестайко </a:t>
            </a:r>
            <a:r>
              <a:rPr lang="uk-UA" sz="4900" dirty="0" err="1" smtClean="0">
                <a:solidFill>
                  <a:srgbClr val="002060"/>
                </a:solidFill>
              </a:rPr>
              <a:t>“Руденький</a:t>
            </a:r>
            <a:r>
              <a:rPr lang="uk-UA" dirty="0" err="1" smtClean="0"/>
              <a:t>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000" dirty="0" smtClean="0"/>
              <a:t>УРОК </a:t>
            </a:r>
            <a:r>
              <a:rPr lang="uk-UA" sz="3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читання </a:t>
            </a:r>
            <a:r>
              <a:rPr lang="uk-UA" sz="4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uk-UA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uk-UA" sz="2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</a:t>
            </a:r>
            <a:endParaRPr lang="ru-RU" sz="2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857760"/>
            <a:ext cx="8458200" cy="114298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Підготувала</a:t>
            </a:r>
            <a:r>
              <a:rPr lang="uk-UA" dirty="0" smtClean="0">
                <a:solidFill>
                  <a:schemeClr val="tx1"/>
                </a:solidFill>
              </a:rPr>
              <a:t>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вчитель початкових класів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Великоперевізької</a:t>
            </a:r>
            <a:r>
              <a:rPr lang="uk-UA" dirty="0" smtClean="0">
                <a:solidFill>
                  <a:schemeClr val="tx1"/>
                </a:solidFill>
              </a:rPr>
              <a:t> філії І-ІІ степенів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Юдич</a:t>
            </a:r>
            <a:r>
              <a:rPr lang="uk-UA" dirty="0" smtClean="0">
                <a:solidFill>
                  <a:schemeClr val="tx1"/>
                </a:solidFill>
              </a:rPr>
              <a:t> Н. С.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Всеволод  </a:t>
            </a:r>
            <a:r>
              <a:rPr lang="uk-UA" dirty="0" err="1" smtClean="0">
                <a:solidFill>
                  <a:srgbClr val="FF0000"/>
                </a:solidFill>
              </a:rPr>
              <a:t>зіновійович</a:t>
            </a:r>
            <a:r>
              <a:rPr lang="uk-UA" dirty="0" smtClean="0">
                <a:solidFill>
                  <a:srgbClr val="FF0000"/>
                </a:solidFill>
              </a:rPr>
              <a:t>  Нестайко</a:t>
            </a:r>
            <a:endParaRPr lang="ru-RU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2973" y="1500174"/>
            <a:ext cx="3999257" cy="478634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428736"/>
            <a:ext cx="4633914" cy="4895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uk-UA" i="1" dirty="0" smtClean="0"/>
              <a:t>   </a:t>
            </a:r>
            <a:r>
              <a:rPr lang="uk-UA" i="1" dirty="0" smtClean="0">
                <a:solidFill>
                  <a:schemeClr val="tx1"/>
                </a:solidFill>
              </a:rPr>
              <a:t>“ Я вірю в добро….</a:t>
            </a:r>
          </a:p>
          <a:p>
            <a:pPr>
              <a:lnSpc>
                <a:spcPct val="150000"/>
              </a:lnSpc>
              <a:buNone/>
            </a:pPr>
            <a:r>
              <a:rPr lang="uk-UA" i="1" dirty="0" smtClean="0">
                <a:solidFill>
                  <a:schemeClr val="tx1"/>
                </a:solidFill>
              </a:rPr>
              <a:t>   Вірю в людську гідність… Вірю в те, що все-таки в душі кожного існує Господь  Бог,  і в кожного він свій…”</a:t>
            </a:r>
          </a:p>
          <a:p>
            <a:pPr algn="r">
              <a:lnSpc>
                <a:spcPct val="150000"/>
              </a:lnSpc>
              <a:buNone/>
            </a:pPr>
            <a:r>
              <a:rPr lang="uk-UA" i="1" dirty="0" smtClean="0">
                <a:solidFill>
                  <a:schemeClr val="tx1"/>
                </a:solidFill>
              </a:rPr>
              <a:t>Всеволод Нестайко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6237312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1930-2014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214422"/>
            <a:ext cx="5072066" cy="36365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412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Оповідання “ </a:t>
            </a:r>
            <a:r>
              <a:rPr lang="uk-UA" dirty="0" err="1" smtClean="0">
                <a:solidFill>
                  <a:srgbClr val="FF0000"/>
                </a:solidFill>
              </a:rPr>
              <a:t>Руденький”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357298"/>
            <a:ext cx="2118138" cy="2131460"/>
          </a:xfrm>
        </p:spPr>
      </p:pic>
      <p:pic>
        <p:nvPicPr>
          <p:cNvPr id="7" name="Содержимое 3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214794"/>
            <a:ext cx="4000496" cy="2643206"/>
          </a:xfrm>
          <a:prstGeom prst="rect">
            <a:avLst/>
          </a:prstGeom>
        </p:spPr>
      </p:pic>
      <p:pic>
        <p:nvPicPr>
          <p:cNvPr id="8" name="Содержимое 6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56" y="4786322"/>
            <a:ext cx="2714644" cy="2071678"/>
          </a:xfrm>
          <a:prstGeom prst="rect">
            <a:avLst/>
          </a:prstGeom>
        </p:spPr>
      </p:pic>
      <p:pic>
        <p:nvPicPr>
          <p:cNvPr id="9" name="Содержимое 8" descr="1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57356" y="1785926"/>
            <a:ext cx="2357430" cy="2357430"/>
          </a:xfrm>
          <a:prstGeom prst="rect">
            <a:avLst/>
          </a:prstGeom>
        </p:spPr>
      </p:pic>
      <p:pic>
        <p:nvPicPr>
          <p:cNvPr id="10" name="Содержимое 10" descr="11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86248" y="4786322"/>
            <a:ext cx="2143140" cy="2071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err="1" smtClean="0">
                <a:solidFill>
                  <a:srgbClr val="FF0000"/>
                </a:solidFill>
              </a:rPr>
              <a:t>“Довідкове</a:t>
            </a:r>
            <a:r>
              <a:rPr lang="uk-UA" dirty="0" smtClean="0">
                <a:solidFill>
                  <a:srgbClr val="FF0000"/>
                </a:solidFill>
              </a:rPr>
              <a:t>  </a:t>
            </a:r>
            <a:r>
              <a:rPr lang="uk-UA" dirty="0" err="1" smtClean="0">
                <a:solidFill>
                  <a:srgbClr val="FF0000"/>
                </a:solidFill>
              </a:rPr>
              <a:t>бюро”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Дременути – швидко побігти, тікати від кого-небудь або доганяючи кого-небудь.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Тицьнув – тут: швидко віддав.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Содержимое 3" descr="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500570"/>
            <a:ext cx="2143125" cy="2143125"/>
          </a:xfrm>
          <a:prstGeom prst="rect">
            <a:avLst/>
          </a:prstGeom>
        </p:spPr>
      </p:pic>
      <p:pic>
        <p:nvPicPr>
          <p:cNvPr id="14" name="Содержимое 5" descr="3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500438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7" descr="ьр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2244" y="4572008"/>
            <a:ext cx="3711756" cy="2285992"/>
          </a:xfrm>
          <a:prstGeom prst="rect">
            <a:avLst/>
          </a:prstGeom>
        </p:spPr>
      </p:pic>
      <p:pic>
        <p:nvPicPr>
          <p:cNvPr id="8" name="Содержимое 3" descr="34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8184" y="1357298"/>
            <a:ext cx="2872796" cy="24657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err="1" smtClean="0">
                <a:solidFill>
                  <a:srgbClr val="FF0000"/>
                </a:solidFill>
              </a:rPr>
              <a:t>фізкультхвилинка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643174" y="1357298"/>
            <a:ext cx="3786214" cy="550070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Встало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вранці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ясне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сонце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,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Зазирнуло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у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віконце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Ми до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нього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потяглися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,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За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промінчики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взялися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Будем дружно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присідати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,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Сонечко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розвеселяти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Встали —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сіли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,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встали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—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сіли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: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От уже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й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розвеселили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Нумо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разом,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нумо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всі</a:t>
            </a:r>
            <a:endParaRPr lang="ru-RU" sz="4200" dirty="0" smtClean="0">
              <a:solidFill>
                <a:schemeClr val="tx1"/>
              </a:solidFill>
              <a:latin typeface="+mj-lt"/>
              <a:ea typeface="Adobe Fan Heiti Std B" pitchFamily="34" charset="-128"/>
            </a:endParaRP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Потанцюймо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 по </a:t>
            </a:r>
            <a:r>
              <a:rPr lang="ru-RU" sz="4200" dirty="0" err="1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росі</a:t>
            </a:r>
            <a:r>
              <a:rPr lang="ru-RU" sz="4200" dirty="0" smtClean="0">
                <a:solidFill>
                  <a:schemeClr val="tx1"/>
                </a:solidFill>
                <a:latin typeface="+mj-lt"/>
                <a:ea typeface="Adobe Fan Heiti Std B" pitchFamily="34" charset="-128"/>
              </a:rPr>
              <a:t>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7" descr="он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4071942"/>
            <a:ext cx="1745423" cy="15001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Читаємо,  Відповідаємо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4162"/>
            <a:ext cx="8777318" cy="508954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Де відбуваються події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Хто і чим пригостив дітей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Що зробив із цукеркою чорнявий хлопчик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А чому він дременув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Як дівчинка відреагувала на образу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  <a:r>
              <a:rPr lang="uk-UA" dirty="0" smtClean="0">
                <a:solidFill>
                  <a:schemeClr val="tx1"/>
                </a:solidFill>
              </a:rPr>
              <a:t>Прочитайте.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А що зробив руденький хлопчик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uk-UA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</a:rPr>
              <a:t>Який висновок зробив дідусь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r>
              <a:rPr lang="uk-UA" dirty="0" smtClean="0">
                <a:solidFill>
                  <a:schemeClr val="tx1"/>
                </a:solidFill>
              </a:rPr>
              <a:t> Прочитайте.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21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1285860"/>
            <a:ext cx="2109785" cy="1580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15-3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8643998" cy="65008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10811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3100" dirty="0" smtClean="0">
                <a:solidFill>
                  <a:srgbClr val="FF0000"/>
                </a:solidFill>
              </a:rPr>
              <a:t>Асоціативний  кущ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err="1" smtClean="0">
                <a:solidFill>
                  <a:srgbClr val="FF0000"/>
                </a:solidFill>
              </a:rPr>
              <a:t>“справжня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людина”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8101" y="1643050"/>
            <a:ext cx="2205899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Гра “ впізнай </a:t>
            </a:r>
            <a:r>
              <a:rPr lang="uk-UA" dirty="0" err="1" smtClean="0">
                <a:solidFill>
                  <a:srgbClr val="FF0000"/>
                </a:solidFill>
              </a:rPr>
              <a:t>героя”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Тицьнув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вихопив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дременув</a:t>
            </a:r>
            <a:r>
              <a:rPr lang="ru-RU" sz="2400" dirty="0" smtClean="0">
                <a:solidFill>
                  <a:schemeClr val="tx1"/>
                </a:solidFill>
              </a:rPr>
              <a:t> –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Зойкнула</a:t>
            </a:r>
            <a:r>
              <a:rPr lang="ru-RU" sz="2400" dirty="0" smtClean="0">
                <a:solidFill>
                  <a:schemeClr val="tx1"/>
                </a:solidFill>
              </a:rPr>
              <a:t>, скривилась, заплакала –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Тицьнув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пішов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спинився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почервонів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зітхнув</a:t>
            </a:r>
            <a:r>
              <a:rPr lang="ru-RU" sz="2400" dirty="0" smtClean="0">
                <a:solidFill>
                  <a:schemeClr val="tx1"/>
                </a:solidFill>
              </a:rPr>
              <a:t> –</a:t>
            </a:r>
          </a:p>
          <a:p>
            <a:pPr algn="r">
              <a:lnSpc>
                <a:spcPct val="150000"/>
              </a:lnSpc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Сидів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бачив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усміхнувся</a:t>
            </a:r>
            <a:r>
              <a:rPr lang="ru-RU" sz="2400" dirty="0" smtClean="0">
                <a:solidFill>
                  <a:schemeClr val="tx1"/>
                </a:solidFill>
              </a:rPr>
              <a:t>, глянув –</a:t>
            </a:r>
            <a:endParaRPr lang="ru-RU" sz="2400" i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5" descr="5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4752975"/>
            <a:ext cx="2171700" cy="2105025"/>
          </a:xfrm>
          <a:prstGeom prst="rect">
            <a:avLst/>
          </a:prstGeom>
        </p:spPr>
      </p:pic>
      <p:pic>
        <p:nvPicPr>
          <p:cNvPr id="6" name="Содержимое 7" descr="21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857760"/>
            <a:ext cx="2466975" cy="20002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644008" y="1700808"/>
            <a:ext cx="2060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чорнявий</a:t>
            </a:r>
            <a:r>
              <a:rPr lang="ru-RU" i="1" dirty="0" smtClean="0"/>
              <a:t> хлопчик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2348880"/>
            <a:ext cx="1088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дівчинка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3573016"/>
            <a:ext cx="2154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руденький</a:t>
            </a:r>
            <a:r>
              <a:rPr lang="ru-RU" i="1" dirty="0" smtClean="0"/>
              <a:t> хлопчик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4221088"/>
            <a:ext cx="814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дідусь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держимое 3" descr="1111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4346" y="2714620"/>
            <a:ext cx="3466412" cy="31432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Прочитай </a:t>
            </a:r>
            <a:r>
              <a:rPr lang="uk-UA" dirty="0" err="1" smtClean="0">
                <a:solidFill>
                  <a:srgbClr val="FF0000"/>
                </a:solidFill>
              </a:rPr>
              <a:t>прислів</a:t>
            </a:r>
            <a:r>
              <a:rPr lang="ru-RU" dirty="0" smtClean="0">
                <a:solidFill>
                  <a:srgbClr val="FF0000"/>
                </a:solidFill>
              </a:rPr>
              <a:t>’</a:t>
            </a:r>
            <a:r>
              <a:rPr lang="uk-UA" dirty="0" smtClean="0">
                <a:solidFill>
                  <a:srgbClr val="FF0000"/>
                </a:solidFill>
              </a:rPr>
              <a:t>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571472" y="1428736"/>
            <a:ext cx="834869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Хто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стид</a:t>
            </a:r>
            <a:r>
              <a:rPr lang="ru-RU" dirty="0" smtClean="0">
                <a:solidFill>
                  <a:schemeClr val="tx1"/>
                </a:solidFill>
              </a:rPr>
              <a:t>, той </a:t>
            </a:r>
            <a:r>
              <a:rPr lang="ru-RU" dirty="0" err="1" smtClean="0">
                <a:solidFill>
                  <a:schemeClr val="tx1"/>
                </a:solidFill>
              </a:rPr>
              <a:t>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совість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uk-UA" sz="12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Совість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людині</a:t>
            </a:r>
            <a:r>
              <a:rPr lang="ru-RU" dirty="0" smtClean="0">
                <a:solidFill>
                  <a:schemeClr val="tx1"/>
                </a:solidFill>
              </a:rPr>
              <a:t> — головне.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15" name="Содержимое 5" descr="11111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1142984"/>
            <a:ext cx="2071670" cy="1749033"/>
          </a:xfrm>
          <a:prstGeom prst="rect">
            <a:avLst/>
          </a:prstGeom>
        </p:spPr>
      </p:pic>
      <p:pic>
        <p:nvPicPr>
          <p:cNvPr id="16" name="Содержимое 7" descr="2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15397" y="3786190"/>
            <a:ext cx="4028603" cy="307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5" descr="7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500174"/>
            <a:ext cx="1985968" cy="1792420"/>
          </a:xfrm>
          <a:prstGeom prst="rect">
            <a:avLst/>
          </a:prstGeom>
        </p:spPr>
      </p:pic>
      <p:pic>
        <p:nvPicPr>
          <p:cNvPr id="10" name="Содержимое 3" descr="9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5188" y="-320288"/>
            <a:ext cx="9179188" cy="7178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мікрофон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214414" y="1500174"/>
            <a:ext cx="7777186" cy="4579951"/>
          </a:xfrm>
        </p:spPr>
        <p:txBody>
          <a:bodyPr/>
          <a:lstStyle/>
          <a:p>
            <a:pPr>
              <a:buNone/>
            </a:pPr>
            <a:r>
              <a:rPr lang="uk-UA" dirty="0" err="1" smtClean="0">
                <a:solidFill>
                  <a:schemeClr val="tx1"/>
                </a:solidFill>
              </a:rPr>
              <a:t>Продовжіть</a:t>
            </a:r>
            <a:r>
              <a:rPr lang="uk-UA" dirty="0" smtClean="0">
                <a:solidFill>
                  <a:schemeClr val="tx1"/>
                </a:solidFill>
              </a:rPr>
              <a:t>   речення:</a:t>
            </a:r>
          </a:p>
          <a:p>
            <a:pPr>
              <a:buNone/>
            </a:pPr>
            <a:r>
              <a:rPr lang="uk-UA" sz="9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Справжня  людина  повинна  бути…. </a:t>
            </a:r>
          </a:p>
          <a:p>
            <a:endParaRPr lang="ru-RU" dirty="0"/>
          </a:p>
        </p:txBody>
      </p:sp>
      <p:pic>
        <p:nvPicPr>
          <p:cNvPr id="12" name="Содержимое 7" descr="7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785926"/>
            <a:ext cx="1881174" cy="1697839"/>
          </a:xfrm>
          <a:prstGeom prst="rect">
            <a:avLst/>
          </a:prstGeom>
        </p:spPr>
      </p:pic>
      <p:pic>
        <p:nvPicPr>
          <p:cNvPr id="13" name="Содержимое 9" descr="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4071942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3" descr="3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30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Самостійне  оцінювання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71670" y="2000240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/>
              <a:t>Ми молодці !!!</a:t>
            </a:r>
            <a:endParaRPr lang="ru-RU" sz="5400" b="1" dirty="0"/>
          </a:p>
        </p:txBody>
      </p:sp>
      <p:pic>
        <p:nvPicPr>
          <p:cNvPr id="14" name="Содержимое 5" descr="634a7a1d83895adbf19166f68745765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2857496"/>
            <a:ext cx="2857500" cy="247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6866" y="-1928850"/>
            <a:ext cx="9630866" cy="878685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748464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>
                <a:solidFill>
                  <a:schemeClr val="tx1"/>
                </a:solidFill>
              </a:rPr>
              <a:t>Мета уроку:  </a:t>
            </a:r>
            <a:r>
              <a:rPr lang="ru-RU" dirty="0" err="1" smtClean="0">
                <a:solidFill>
                  <a:schemeClr val="tx1"/>
                </a:solidFill>
              </a:rPr>
              <a:t>вдосконалювати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навички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вибіркового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читання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  <a:r>
              <a:rPr lang="ru-RU" dirty="0" err="1" smtClean="0">
                <a:solidFill>
                  <a:schemeClr val="tx1"/>
                </a:solidFill>
              </a:rPr>
              <a:t>вчити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аналізувати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прочитаний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твір,оцінювати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вчинки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дійових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осіб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err="1" smtClean="0">
                <a:solidFill>
                  <a:schemeClr val="tx1"/>
                </a:solidFill>
              </a:rPr>
              <a:t>розвивати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зв'язне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мовлення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увагу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err="1" smtClean="0">
                <a:solidFill>
                  <a:schemeClr val="tx1"/>
                </a:solidFill>
              </a:rPr>
              <a:t>виховувати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кращі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людські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якості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dirty="0" err="1" smtClean="0">
                <a:solidFill>
                  <a:schemeClr val="tx1"/>
                </a:solidFill>
              </a:rPr>
              <a:t>чесність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порядність</a:t>
            </a:r>
            <a:r>
              <a:rPr lang="ru-RU" dirty="0" smtClean="0">
                <a:solidFill>
                  <a:schemeClr val="tx1"/>
                </a:solidFill>
              </a:rPr>
              <a:t>, доброту, </a:t>
            </a:r>
            <a:r>
              <a:rPr lang="ru-RU" dirty="0" err="1" smtClean="0">
                <a:solidFill>
                  <a:schemeClr val="tx1"/>
                </a:solidFill>
              </a:rPr>
              <a:t>щедрість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людяність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u="sng" dirty="0" err="1" smtClean="0">
                <a:solidFill>
                  <a:schemeClr val="tx1"/>
                </a:solidFill>
              </a:rPr>
              <a:t>Обладнання</a:t>
            </a:r>
            <a:r>
              <a:rPr lang="ru-RU" u="sng" dirty="0" smtClean="0">
                <a:solidFill>
                  <a:schemeClr val="tx1"/>
                </a:solidFill>
              </a:rPr>
              <a:t>: </a:t>
            </a:r>
            <a:r>
              <a:rPr lang="ru-RU" dirty="0" err="1" smtClean="0">
                <a:solidFill>
                  <a:schemeClr val="tx1"/>
                </a:solidFill>
              </a:rPr>
              <a:t>Читанка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підручник</a:t>
            </a:r>
            <a:r>
              <a:rPr lang="ru-RU" dirty="0" smtClean="0">
                <a:solidFill>
                  <a:schemeClr val="tx1"/>
                </a:solidFill>
              </a:rPr>
              <a:t> для 2 </a:t>
            </a:r>
            <a:r>
              <a:rPr lang="ru-RU" dirty="0" err="1" smtClean="0">
                <a:solidFill>
                  <a:schemeClr val="tx1"/>
                </a:solidFill>
              </a:rPr>
              <a:t>класу</a:t>
            </a:r>
            <a:r>
              <a:rPr lang="ru-RU" dirty="0" smtClean="0">
                <a:solidFill>
                  <a:schemeClr val="tx1"/>
                </a:solidFill>
              </a:rPr>
              <a:t> Савченко О.  Я, книги В. </a:t>
            </a:r>
            <a:r>
              <a:rPr lang="ru-RU" dirty="0" err="1" smtClean="0">
                <a:solidFill>
                  <a:schemeClr val="tx1"/>
                </a:solidFill>
              </a:rPr>
              <a:t>Нестайка</a:t>
            </a:r>
            <a:r>
              <a:rPr lang="ru-RU" dirty="0" smtClean="0">
                <a:solidFill>
                  <a:schemeClr val="tx1"/>
                </a:solidFill>
              </a:rPr>
              <a:t> , «дерево </a:t>
            </a:r>
            <a:r>
              <a:rPr lang="ru-RU" dirty="0" err="1" smtClean="0">
                <a:solidFill>
                  <a:schemeClr val="tx1"/>
                </a:solidFill>
              </a:rPr>
              <a:t>очікувань</a:t>
            </a:r>
            <a:r>
              <a:rPr lang="ru-RU" dirty="0" smtClean="0">
                <a:solidFill>
                  <a:schemeClr val="tx1"/>
                </a:solidFill>
              </a:rPr>
              <a:t>»,  «</a:t>
            </a:r>
            <a:r>
              <a:rPr lang="ru-RU" dirty="0" err="1" smtClean="0">
                <a:solidFill>
                  <a:schemeClr val="tx1"/>
                </a:solidFill>
              </a:rPr>
              <a:t>асоціативний</a:t>
            </a:r>
            <a:r>
              <a:rPr lang="ru-RU" dirty="0" smtClean="0">
                <a:solidFill>
                  <a:schemeClr val="tx1"/>
                </a:solidFill>
              </a:rPr>
              <a:t> кущ»,  </a:t>
            </a:r>
            <a:r>
              <a:rPr lang="ru-RU" dirty="0" err="1" smtClean="0">
                <a:solidFill>
                  <a:schemeClr val="tx1"/>
                </a:solidFill>
              </a:rPr>
              <a:t>конверти</a:t>
            </a:r>
            <a:r>
              <a:rPr lang="ru-RU" dirty="0" smtClean="0">
                <a:solidFill>
                  <a:schemeClr val="tx1"/>
                </a:solidFill>
              </a:rPr>
              <a:t>, сердечка, </a:t>
            </a:r>
            <a:r>
              <a:rPr lang="ru-RU" dirty="0" err="1" smtClean="0">
                <a:solidFill>
                  <a:schemeClr val="tx1"/>
                </a:solidFill>
              </a:rPr>
              <a:t>квіточки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-2000288"/>
            <a:ext cx="8686800" cy="8382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Дерево очікувань</a:t>
            </a:r>
            <a:endParaRPr lang="ru-RU" dirty="0"/>
          </a:p>
        </p:txBody>
      </p:sp>
      <p:pic>
        <p:nvPicPr>
          <p:cNvPr id="4" name="Содержимое 3" descr="бл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9273" y="1428736"/>
            <a:ext cx="5249975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7" descr="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85860"/>
            <a:ext cx="2000232" cy="19913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Домашнє завдання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928934"/>
            <a:ext cx="7777186" cy="300831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Виразне читання ст. 118-119.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Дібрати 3 </a:t>
            </a:r>
            <a:r>
              <a:rPr lang="uk-UA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прислів</a:t>
            </a:r>
            <a:r>
              <a:rPr lang="ru-RU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’я про </a:t>
            </a:r>
            <a:r>
              <a:rPr lang="ru-RU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совість</a:t>
            </a:r>
            <a:r>
              <a:rPr lang="ru-RU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ru-RU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Содержимое 3" descr="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5072074"/>
            <a:ext cx="7786742" cy="1423990"/>
          </a:xfrm>
          <a:prstGeom prst="rect">
            <a:avLst/>
          </a:prstGeom>
        </p:spPr>
      </p:pic>
      <p:pic>
        <p:nvPicPr>
          <p:cNvPr id="5" name="Содержимое 5" descr="011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1428736"/>
            <a:ext cx="1857388" cy="2733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2660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97166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Дякую за увагу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8" name="Содержимое 3" descr="12756_743b0dcda9f3383327a63b84a15bf335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1857364"/>
            <a:ext cx="6357982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6" descr="єд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4643446"/>
            <a:ext cx="2928958" cy="1928826"/>
          </a:xfrm>
          <a:prstGeom prst="rect">
            <a:avLst/>
          </a:prstGeom>
        </p:spPr>
      </p:pic>
      <p:pic>
        <p:nvPicPr>
          <p:cNvPr id="4" name="Содержимое 3" descr="12756_743b0dcda9f3383327a63b84a15bf335.jp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286380" y="642918"/>
            <a:ext cx="4768487" cy="321471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5715040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uk-UA" sz="5000" b="1" dirty="0" smtClean="0">
                <a:solidFill>
                  <a:srgbClr val="FF0000"/>
                </a:solidFill>
              </a:rPr>
              <a:t>Привітання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000240"/>
            <a:ext cx="6143668" cy="3330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3600" dirty="0" err="1" smtClean="0"/>
              <a:t>Всміхається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лагідне</a:t>
            </a:r>
            <a:r>
              <a:rPr lang="ru-RU" sz="3600" dirty="0" smtClean="0"/>
              <a:t> </a:t>
            </a:r>
            <a:r>
              <a:rPr lang="ru-RU" sz="3600" dirty="0" err="1" smtClean="0"/>
              <a:t>сонечко</a:t>
            </a:r>
            <a:endParaRPr lang="ru-RU" sz="3600" dirty="0" smtClean="0"/>
          </a:p>
          <a:p>
            <a:pPr>
              <a:lnSpc>
                <a:spcPct val="150000"/>
              </a:lnSpc>
              <a:buNone/>
            </a:pPr>
            <a:r>
              <a:rPr lang="ru-RU" sz="3600" dirty="0" smtClean="0"/>
              <a:t>І дивиться в наше </a:t>
            </a:r>
            <a:r>
              <a:rPr lang="ru-RU" sz="3600" dirty="0" err="1" smtClean="0"/>
              <a:t>віконечко</a:t>
            </a:r>
            <a:r>
              <a:rPr lang="ru-RU" sz="3600" dirty="0" smtClean="0"/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ru-RU" sz="3600" dirty="0" err="1" smtClean="0"/>
              <a:t>Проміння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своє</a:t>
            </a:r>
            <a:r>
              <a:rPr lang="ru-RU" sz="3600" dirty="0" smtClean="0"/>
              <a:t> </a:t>
            </a:r>
            <a:r>
              <a:rPr lang="ru-RU" sz="3600" dirty="0" err="1" smtClean="0"/>
              <a:t>посилає</a:t>
            </a:r>
            <a:r>
              <a:rPr lang="ru-RU" sz="3600" dirty="0" smtClean="0"/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ru-RU" sz="3600" dirty="0" smtClean="0"/>
              <a:t>Нам </a:t>
            </a:r>
            <a:r>
              <a:rPr lang="ru-RU" sz="3600" dirty="0" err="1" smtClean="0"/>
              <a:t>гарно</a:t>
            </a:r>
            <a:r>
              <a:rPr lang="ru-RU" sz="3600" dirty="0" smtClean="0"/>
              <a:t> </a:t>
            </a:r>
            <a:r>
              <a:rPr lang="ru-RU" sz="3600" dirty="0" err="1" smtClean="0"/>
              <a:t>читати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бажає</a:t>
            </a:r>
            <a:r>
              <a:rPr lang="ru-RU" sz="3600" dirty="0" smtClean="0"/>
              <a:t>.</a:t>
            </a:r>
          </a:p>
        </p:txBody>
      </p:sp>
      <p:pic>
        <p:nvPicPr>
          <p:cNvPr id="7" name="Содержимое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214290"/>
            <a:ext cx="1714512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Дерево очікувань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" name="Содержимое 3" descr="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1428736"/>
            <a:ext cx="5000660" cy="542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11" descr="явкп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28934"/>
            <a:ext cx="1976444" cy="1914525"/>
          </a:xfrm>
          <a:prstGeom prst="rect">
            <a:avLst/>
          </a:prstGeom>
        </p:spPr>
      </p:pic>
      <p:pic>
        <p:nvPicPr>
          <p:cNvPr id="8" name="Содержимое 9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8243" y="4572008"/>
            <a:ext cx="2545757" cy="2100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Дихальна гімнастика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длщжю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967409" y="1142984"/>
            <a:ext cx="3176591" cy="2357454"/>
          </a:xfrm>
        </p:spPr>
      </p:pic>
      <p:sp>
        <p:nvSpPr>
          <p:cNvPr id="7" name="Прямоугольник 6"/>
          <p:cNvSpPr/>
          <p:nvPr/>
        </p:nvSpPr>
        <p:spPr>
          <a:xfrm>
            <a:off x="1428728" y="1214422"/>
            <a:ext cx="6500858" cy="5431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Де ж наш </a:t>
            </a:r>
            <a:r>
              <a:rPr lang="ru-RU" sz="2600" dirty="0" err="1" smtClean="0"/>
              <a:t>пустун</a:t>
            </a:r>
            <a:r>
              <a:rPr lang="ru-RU" sz="2600" dirty="0" smtClean="0"/>
              <a:t> – </a:t>
            </a:r>
            <a:r>
              <a:rPr lang="ru-RU" sz="2600" dirty="0" err="1" smtClean="0"/>
              <a:t>язичок</a:t>
            </a:r>
            <a:r>
              <a:rPr lang="ru-RU" sz="2600" dirty="0" smtClean="0"/>
              <a:t>?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err="1" smtClean="0"/>
              <a:t>Ліг</a:t>
            </a:r>
            <a:r>
              <a:rPr lang="ru-RU" sz="2600" dirty="0" smtClean="0"/>
              <a:t> на бочок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мовчок</a:t>
            </a:r>
            <a:r>
              <a:rPr lang="ru-RU" sz="26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А ми зараз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розбудимо</a:t>
            </a:r>
            <a:r>
              <a:rPr lang="ru-RU" sz="2600" dirty="0" smtClean="0"/>
              <a:t>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Поклацаєм</a:t>
            </a:r>
            <a:r>
              <a:rPr lang="ru-RU" sz="2600" dirty="0" smtClean="0"/>
              <a:t> зубками!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Поплямкаєм</a:t>
            </a:r>
            <a:r>
              <a:rPr lang="ru-RU" sz="2600" dirty="0" smtClean="0"/>
              <a:t> губками!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Посичали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гускою</a:t>
            </a:r>
            <a:r>
              <a:rPr lang="ru-RU" sz="2600" dirty="0" smtClean="0"/>
              <a:t>:  </a:t>
            </a:r>
            <a:r>
              <a:rPr lang="ru-RU" sz="2600" dirty="0" err="1" smtClean="0"/>
              <a:t>с-с-с</a:t>
            </a:r>
            <a:r>
              <a:rPr lang="ru-RU" sz="2600" dirty="0" smtClean="0"/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Подзижчали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бджілкою</a:t>
            </a:r>
            <a:r>
              <a:rPr lang="ru-RU" sz="2600" dirty="0" smtClean="0"/>
              <a:t>:  </a:t>
            </a:r>
            <a:r>
              <a:rPr lang="ru-RU" sz="2600" dirty="0" err="1" smtClean="0"/>
              <a:t>дз</a:t>
            </a:r>
            <a:r>
              <a:rPr lang="ru-RU" sz="2600" dirty="0" smtClean="0"/>
              <a:t> – </a:t>
            </a:r>
            <a:r>
              <a:rPr lang="ru-RU" sz="2600" dirty="0" err="1" smtClean="0"/>
              <a:t>дз</a:t>
            </a:r>
            <a:r>
              <a:rPr lang="ru-RU" sz="2600" dirty="0" smtClean="0"/>
              <a:t> – </a:t>
            </a:r>
            <a:r>
              <a:rPr lang="ru-RU" sz="2600" dirty="0" err="1" smtClean="0"/>
              <a:t>дз</a:t>
            </a:r>
            <a:r>
              <a:rPr lang="ru-RU" sz="2600" dirty="0" smtClean="0"/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Пошуміли</a:t>
            </a:r>
            <a:r>
              <a:rPr lang="ru-RU" sz="2600" dirty="0" smtClean="0"/>
              <a:t> </a:t>
            </a:r>
            <a:r>
              <a:rPr lang="ru-RU" sz="2600" dirty="0" err="1" smtClean="0"/>
              <a:t>вітерцем</a:t>
            </a:r>
            <a:r>
              <a:rPr lang="ru-RU" sz="2600" dirty="0" smtClean="0"/>
              <a:t>:  </a:t>
            </a:r>
            <a:r>
              <a:rPr lang="ru-RU" sz="2600" dirty="0" err="1" smtClean="0"/>
              <a:t>ш</a:t>
            </a:r>
            <a:r>
              <a:rPr lang="ru-RU" sz="2600" dirty="0" smtClean="0"/>
              <a:t> – </a:t>
            </a:r>
            <a:r>
              <a:rPr lang="ru-RU" sz="2600" dirty="0" err="1" smtClean="0"/>
              <a:t>ш</a:t>
            </a:r>
            <a:r>
              <a:rPr lang="ru-RU" sz="2600" dirty="0" smtClean="0"/>
              <a:t> – </a:t>
            </a:r>
            <a:r>
              <a:rPr lang="ru-RU" sz="2600" dirty="0" err="1" smtClean="0"/>
              <a:t>ш</a:t>
            </a:r>
            <a:r>
              <a:rPr lang="ru-RU" sz="2600" dirty="0" smtClean="0"/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/>
              <a:t>- </a:t>
            </a:r>
            <a:r>
              <a:rPr lang="ru-RU" sz="2600" dirty="0" err="1" smtClean="0"/>
              <a:t>Подирчали</a:t>
            </a:r>
            <a:r>
              <a:rPr lang="ru-RU" sz="2600" dirty="0" smtClean="0"/>
              <a:t> </a:t>
            </a:r>
            <a:r>
              <a:rPr lang="ru-RU" sz="2600" dirty="0" err="1" smtClean="0"/>
              <a:t>тракторцем</a:t>
            </a:r>
            <a:r>
              <a:rPr lang="ru-RU" sz="2600" dirty="0" smtClean="0"/>
              <a:t>:  </a:t>
            </a:r>
            <a:r>
              <a:rPr lang="ru-RU" sz="2600" dirty="0" err="1" smtClean="0"/>
              <a:t>др</a:t>
            </a:r>
            <a:r>
              <a:rPr lang="ru-RU" sz="2600" dirty="0" smtClean="0"/>
              <a:t> – </a:t>
            </a:r>
            <a:r>
              <a:rPr lang="ru-RU" sz="2600" dirty="0" err="1" smtClean="0"/>
              <a:t>др</a:t>
            </a:r>
            <a:r>
              <a:rPr lang="ru-RU" sz="2600" dirty="0" smtClean="0"/>
              <a:t> – др.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єжд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4714884"/>
            <a:ext cx="6000792" cy="19288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Робота</a:t>
            </a:r>
            <a:r>
              <a:rPr lang="uk-UA" b="1" dirty="0" smtClean="0"/>
              <a:t>  </a:t>
            </a:r>
            <a:r>
              <a:rPr lang="uk-UA" b="1" dirty="0" smtClean="0">
                <a:solidFill>
                  <a:srgbClr val="FF0000"/>
                </a:solidFill>
              </a:rPr>
              <a:t>над скоромовкою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юдл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5008" y="1714488"/>
            <a:ext cx="3143272" cy="2214578"/>
          </a:xfrm>
        </p:spPr>
      </p:pic>
      <p:sp>
        <p:nvSpPr>
          <p:cNvPr id="8" name="Прямоугольник 7"/>
          <p:cNvSpPr/>
          <p:nvPr/>
        </p:nvSpPr>
        <p:spPr>
          <a:xfrm>
            <a:off x="714348" y="1357298"/>
            <a:ext cx="4929222" cy="3330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/>
              <a:t>Наварили смакоти – </a:t>
            </a:r>
          </a:p>
          <a:p>
            <a:pPr>
              <a:lnSpc>
                <a:spcPct val="150000"/>
              </a:lnSpc>
            </a:pPr>
            <a:r>
              <a:rPr lang="uk-UA" sz="3600" dirty="0" err="1" smtClean="0"/>
              <a:t>Будем</a:t>
            </a:r>
            <a:r>
              <a:rPr lang="uk-UA" sz="3600" dirty="0" smtClean="0"/>
              <a:t> їсти я і ти. </a:t>
            </a:r>
          </a:p>
          <a:p>
            <a:pPr>
              <a:lnSpc>
                <a:spcPct val="150000"/>
              </a:lnSpc>
            </a:pPr>
            <a:r>
              <a:rPr lang="uk-UA" sz="3600" dirty="0" smtClean="0"/>
              <a:t>А сороки і  ворони – </a:t>
            </a:r>
          </a:p>
          <a:p>
            <a:pPr>
              <a:lnSpc>
                <a:spcPct val="150000"/>
              </a:lnSpc>
            </a:pPr>
            <a:r>
              <a:rPr lang="uk-UA" sz="3600" dirty="0" smtClean="0"/>
              <a:t>Будуть їсти макарони.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cap="none" dirty="0" smtClean="0">
                <a:solidFill>
                  <a:srgbClr val="FF0000"/>
                </a:solidFill>
              </a:rPr>
              <a:t>Читайте , думайте, доповнюйте.</a:t>
            </a:r>
            <a:endParaRPr lang="ru-RU" cap="none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Слухають, пишуть, сидять, малюють - ….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p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2928934"/>
            <a:ext cx="3214710" cy="3429024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cap="none" dirty="0" smtClean="0">
                <a:solidFill>
                  <a:srgbClr val="FF0000"/>
                </a:solidFill>
              </a:rPr>
              <a:t>Читайте , думайте, доповнюйте.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Співає, </a:t>
            </a:r>
            <a:r>
              <a:rPr lang="uk-UA" dirty="0" err="1" smtClean="0">
                <a:solidFill>
                  <a:schemeClr val="tx1"/>
                </a:solidFill>
              </a:rPr>
              <a:t>літіє</a:t>
            </a:r>
            <a:r>
              <a:rPr lang="uk-UA" dirty="0" smtClean="0">
                <a:solidFill>
                  <a:schemeClr val="tx1"/>
                </a:solidFill>
              </a:rPr>
              <a:t>, годує, будує - ….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Содержимое 3" descr="трп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071810"/>
            <a:ext cx="3905250" cy="352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cap="none" dirty="0" smtClean="0">
                <a:solidFill>
                  <a:srgbClr val="FF0000"/>
                </a:solidFill>
              </a:rPr>
              <a:t>Читайте , думайте, доповнюйте.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Пухнасті, руденькі, смугасті, гарненькі - …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Содержимое 3" descr="4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3357562"/>
            <a:ext cx="5476047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727</TotalTime>
  <Words>500</Words>
  <Application>Microsoft Office PowerPoint</Application>
  <PresentationFormat>Экран (4:3)</PresentationFormat>
  <Paragraphs>97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Оповідання про світ дитинства  В. Нестайко “Руденький” УРОК читання 2 кл</vt:lpstr>
      <vt:lpstr>Слайд 2</vt:lpstr>
      <vt:lpstr>Привітання </vt:lpstr>
      <vt:lpstr>Дерево очікувань</vt:lpstr>
      <vt:lpstr>Дихальна гімнастика</vt:lpstr>
      <vt:lpstr>Робота  над скоромовкою</vt:lpstr>
      <vt:lpstr>Читайте , думайте, доповнюйте.</vt:lpstr>
      <vt:lpstr>Читайте , думайте, доповнюйте.</vt:lpstr>
      <vt:lpstr>Читайте , думайте, доповнюйте.</vt:lpstr>
      <vt:lpstr>Всеволод  зіновійович  Нестайко</vt:lpstr>
      <vt:lpstr>Оповідання “ Руденький”</vt:lpstr>
      <vt:lpstr>“Довідкове  бюро”</vt:lpstr>
      <vt:lpstr>фізкультхвилинка</vt:lpstr>
      <vt:lpstr>Читаємо,  Відповідаємо</vt:lpstr>
      <vt:lpstr>Асоціативний  кущ “справжня людина”</vt:lpstr>
      <vt:lpstr>Гра “ впізнай героя”</vt:lpstr>
      <vt:lpstr>Прочитай прислів’я </vt:lpstr>
      <vt:lpstr>мікрофон</vt:lpstr>
      <vt:lpstr>Самостійне  оцінювання</vt:lpstr>
      <vt:lpstr>Дерево очікувань</vt:lpstr>
      <vt:lpstr>Домашнє завдання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Оповідання про світ дитинства. В. Нестайко “Руденький” читання 2 кл</dc:title>
  <dc:creator>Александр</dc:creator>
  <cp:lastModifiedBy>Александр</cp:lastModifiedBy>
  <cp:revision>69</cp:revision>
  <dcterms:created xsi:type="dcterms:W3CDTF">2018-02-17T12:05:57Z</dcterms:created>
  <dcterms:modified xsi:type="dcterms:W3CDTF">2018-02-24T12:33:36Z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