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4" r:id="rId5"/>
    <p:sldId id="261" r:id="rId6"/>
    <p:sldId id="265" r:id="rId7"/>
    <p:sldId id="262" r:id="rId8"/>
    <p:sldId id="266" r:id="rId9"/>
    <p:sldId id="263" r:id="rId10"/>
    <p:sldId id="267" r:id="rId11"/>
    <p:sldId id="259" r:id="rId12"/>
    <p:sldId id="269" r:id="rId13"/>
    <p:sldId id="268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81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EB3-DD43-4648-850F-25BC83F6061C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C16F-C932-48C6-BFF0-81C9D680F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EB3-DD43-4648-850F-25BC83F6061C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C16F-C932-48C6-BFF0-81C9D680F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EB3-DD43-4648-850F-25BC83F6061C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C16F-C932-48C6-BFF0-81C9D680F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EB3-DD43-4648-850F-25BC83F6061C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C16F-C932-48C6-BFF0-81C9D680F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EB3-DD43-4648-850F-25BC83F6061C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C16F-C932-48C6-BFF0-81C9D680F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EB3-DD43-4648-850F-25BC83F6061C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C16F-C932-48C6-BFF0-81C9D680F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EB3-DD43-4648-850F-25BC83F6061C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C16F-C932-48C6-BFF0-81C9D680F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EB3-DD43-4648-850F-25BC83F6061C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C16F-C932-48C6-BFF0-81C9D680F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EB3-DD43-4648-850F-25BC83F6061C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C16F-C932-48C6-BFF0-81C9D680F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EB3-DD43-4648-850F-25BC83F6061C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C16F-C932-48C6-BFF0-81C9D680F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EB3-DD43-4648-850F-25BC83F6061C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C16F-C932-48C6-BFF0-81C9D680F7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59EB3-DD43-4648-850F-25BC83F6061C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2C16F-C932-48C6-BFF0-81C9D680F7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http://www.myshared.ru/thumbs/17/1067977/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3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1043608" y="1052736"/>
            <a:ext cx="6912768" cy="49685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691680" y="2334198"/>
            <a:ext cx="61926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Інтерактивні технології навчання на уроках природознавства у 2 класі</a:t>
            </a: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 descr="svitolk13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67744" y="1405866"/>
            <a:ext cx="49685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Передбачення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Цей  метод стимулює розвиток критичного мислення; дозволяє синтезувати думку, аналізувати інформацію, давати оцінку та зіставляти свої уявлення з розвитком подій .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yshared.ru/thumbs/17/1067977/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1"/>
            <a:ext cx="9144000" cy="6868163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115616" y="1049151"/>
            <a:ext cx="64087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Зима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Які ви знаєте зимові місяці?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очікуєте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кожного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них?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Давайте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пограємось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Місяці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говорять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себе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Уявіть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себе на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кожного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місяця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почніть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розповідь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наприклад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так: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перший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місяць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AutoShape 88"/>
          <p:cNvSpPr>
            <a:spLocks noChangeArrowheads="1"/>
          </p:cNvSpPr>
          <p:nvPr/>
        </p:nvSpPr>
        <p:spPr bwMode="auto">
          <a:xfrm rot="8802454" flipV="1">
            <a:off x="646662" y="4147810"/>
            <a:ext cx="2226068" cy="1318204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Підведення підсумків уроку</a:t>
            </a:r>
            <a:endParaRPr kumimoji="0" lang="uk-UA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 descr="svitolk13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836713"/>
            <a:ext cx="7200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Інтерактивна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вправа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Карусель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колярі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розташовуються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два кола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внутрішнє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зовнішнє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різними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функціями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навчального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діалогу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внутрішнього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ставлять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запитання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формулюють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певні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твердження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зовнішнього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відповідають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поставлене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запитання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спро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щують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підтверджують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висновки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щодо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означень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понять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Школярі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зовнішнього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руха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колу,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змінюючи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партнера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спілкування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ожен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внутрішнього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однакову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кількість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формулює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завдання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випадку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зовнішнього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кола правильно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швидко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відповідає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питання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передається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встигає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відповідь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питання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хибну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відповідь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залишається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внутрішнього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кола. Робота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закінчується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внутрішнього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передадуть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завданнями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кількістю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одержаних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оцінити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відповіді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учнів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yshared.ru/thumbs/17/1067977/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1"/>
            <a:ext cx="9144000" cy="6868163"/>
          </a:xfrm>
          <a:prstGeom prst="rect">
            <a:avLst/>
          </a:prstGeom>
          <a:noFill/>
        </p:spPr>
      </p:pic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1259632" y="4509120"/>
            <a:ext cx="1323975" cy="936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треба для життя</a:t>
            </a: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людині</a:t>
            </a: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7"/>
          <p:cNvSpPr>
            <a:spLocks noChangeArrowheads="1"/>
          </p:cNvSpPr>
          <p:nvPr/>
        </p:nvSpPr>
        <p:spPr bwMode="auto">
          <a:xfrm>
            <a:off x="3059832" y="4509120"/>
            <a:ext cx="1646237" cy="936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треба для життя</a:t>
            </a: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рослині?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5076056" y="4509120"/>
            <a:ext cx="1749425" cy="936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треба для життя</a:t>
            </a: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тварині?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187624" y="1052736"/>
            <a:ext cx="583264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Жива і нежива природа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Підтема. Умови для розвитку всього живого на Землі. Після того, як з'ясували, що належить до живої і неживої природи, постала проблема: що ж потрібно для розвитку всього живого у природі?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Проводиться мозковий штурм-карусель.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І. Об'єднання учнів у групи за розрахунком: «Сонце. Зірка. Місяць». Знайшовши свого партнера, підійдіть до своєї таблиці. (На стінах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аркуші з символічними малюнками)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4" name="AutoShape 68"/>
          <p:cNvSpPr>
            <a:spLocks noChangeArrowheads="1"/>
          </p:cNvSpPr>
          <p:nvPr/>
        </p:nvSpPr>
        <p:spPr bwMode="auto">
          <a:xfrm>
            <a:off x="6732240" y="836712"/>
            <a:ext cx="2116137" cy="954088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Вивчення нового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матеріалу</a:t>
            </a:r>
            <a:endParaRPr kumimoji="0" lang="uk-UA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yshared.ru/thumbs/17/1067977/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3"/>
            <a:ext cx="9144000" cy="6868163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600" y="1929689"/>
            <a:ext cx="66247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Виконання завдання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ч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 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ь. За сигналом дайте відповідь на питання. На роботу ви маєте 1 хвилину.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Через 1 хвилину за сигналом кожна група по колу переходить до наступної таблиці. Вправа продовжується доти, доки кожна група не дасть відповіді на всі запитання.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Вручення маркерів: «сонечкам»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червоний; «зіронькам»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рожевий; «місяченькам»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оранжевий.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http://st.depositphotos.com/1000792/3338/v/950/depositphotos_33381611-Smiling-s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365104"/>
            <a:ext cx="1906737" cy="1906737"/>
          </a:xfrm>
          <a:prstGeom prst="rect">
            <a:avLst/>
          </a:prstGeom>
          <a:noFill/>
        </p:spPr>
      </p:pic>
      <p:pic>
        <p:nvPicPr>
          <p:cNvPr id="29700" name="Picture 4" descr="http://static3.depositphotos.com/1002275/180/v/170/depositphotos_1804763-Bright-mon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365104"/>
            <a:ext cx="1728192" cy="1744216"/>
          </a:xfrm>
          <a:prstGeom prst="rect">
            <a:avLst/>
          </a:prstGeom>
          <a:noFill/>
        </p:spPr>
      </p:pic>
      <p:sp>
        <p:nvSpPr>
          <p:cNvPr id="29702" name="AutoShape 6" descr="https://go1.imgsmail.ru/imgpreview?key=1b02e85eb469990b&amp;mb=imgdb_preview_2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https://go1.imgsmail.ru/imgpreview?key=1b02e85eb469990b&amp;mb=imgdb_preview_2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6" name="Picture 10" descr="http://rd-ok.ru/images/315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293096"/>
            <a:ext cx="2208245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yshared.ru/thumbs/17/1067977/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1"/>
            <a:ext cx="9144000" cy="68681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1844824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0070C0"/>
                </a:solidFill>
              </a:rPr>
              <a:t>ДЯКУЮ  ВАМ  ЗА  УВАГУ!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30722" name="Picture 2" descr="http://playcast.ru/uploads/2014/08/15/95179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08920"/>
            <a:ext cx="3727376" cy="3727376"/>
          </a:xfrm>
          <a:prstGeom prst="rect">
            <a:avLst/>
          </a:prstGeom>
          <a:noFill/>
        </p:spPr>
      </p:pic>
      <p:pic>
        <p:nvPicPr>
          <p:cNvPr id="30724" name="Picture 4" descr="http://img0.liveinternet.ru/images/attach/c/3/75/635/75635644_71f79c192de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12976"/>
            <a:ext cx="2990890" cy="2996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vitolk13.png"/>
          <p:cNvPicPr/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260648"/>
            <a:ext cx="9144000" cy="659735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43608" y="1412776"/>
            <a:ext cx="705678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Технологія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</a:t>
            </a:r>
            <a:r>
              <a:rPr lang="ru-RU" sz="24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чотири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разом</a:t>
            </a:r>
            <a:r>
              <a:rPr lang="ru-RU" sz="24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Технологія, що передбачає розвиток у молодших школярів навичок спілкування у групах з різною кількістю учасників діалогу. Учням класу пропонується проблемне питання, ситуація вибору з часом на обдумування, після чого учні спочатку здійснюють пошук варіантів способів розв</a:t>
            </a:r>
            <a:r>
              <a:rPr lang="uk-UA" sz="2000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язування у парі, визначають свій варіант виконання завдання, потім учотирьох обговорюють і визначають спосіб розв</a:t>
            </a:r>
            <a:r>
              <a:rPr lang="uk-UA" sz="2000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язування.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Завершальний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колективне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обговорення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Прикладом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бути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</a:t>
            </a:r>
            <a:r>
              <a:rPr lang="ru-RU" sz="2000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задач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</a:t>
            </a:r>
            <a:r>
              <a:rPr lang="ru-RU" sz="2000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</a:t>
            </a:r>
            <a:r>
              <a:rPr lang="ru-RU" sz="2000" b="1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нестандартних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задач,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передбачає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пошук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оригінального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способу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ін.</a:t>
            </a:r>
            <a:endParaRPr lang="ru-RU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yshared.ru/thumbs/17/1067977/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68681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124744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Жива і нежива природа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Робота в парах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Розгляд парою 1 ілюстрації рослин, тварин, людей, предметів неживої природи або предметів, зроблених руками людьми.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Висновок про те, до якої групи належить те, що зображено на малюнку.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Після цього діти об</a:t>
            </a:r>
            <a:r>
              <a:rPr lang="uk-UA" sz="2000" b="1" dirty="0" smtClean="0"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єднуються в групи: 1 - тварини, 2 - рослини,3 -  гриби,  4 - нежива природа, 5 -  те, що зроблено руками людини.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933056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Працюємо разом. Захищаємо думку кожної групи. Об</a:t>
            </a:r>
            <a:r>
              <a:rPr lang="uk-UA" sz="2000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єднуємо ілюстрації в більші групи: жива + нежива природа =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і окремо, те, що зроблено руками людини.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AutoShape 83"/>
          <p:cNvSpPr>
            <a:spLocks noChangeArrowheads="1"/>
          </p:cNvSpPr>
          <p:nvPr/>
        </p:nvSpPr>
        <p:spPr bwMode="auto">
          <a:xfrm>
            <a:off x="7452320" y="2924944"/>
            <a:ext cx="1691680" cy="872828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Закріплення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вивчеого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матеріалу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Рисунок 10" descr="svitolk13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259632" y="1452700"/>
            <a:ext cx="66967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Кубування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  гранях куба,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виготовленого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картону,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записані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запитання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(по одному на гранях).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Учням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пропону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викласти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папері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усній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думки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запропоновану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впродовж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2-4хв.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Кубування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методом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полегшує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розгляд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сторін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водночас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допомагає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охарактеризувати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поняття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різнобічно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вичерпно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використовуючи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глибинні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Метод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кубування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допомагає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залучити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винятку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yshared.ru/thumbs/17/1067977/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83020"/>
            <a:ext cx="9374137" cy="7041020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27584" y="1126505"/>
            <a:ext cx="64087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Тварини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Вибрати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ілюстрацій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ту, яка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підходить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AutoShape 85"/>
          <p:cNvSpPr>
            <a:spLocks noChangeArrowheads="1"/>
          </p:cNvSpPr>
          <p:nvPr/>
        </p:nvSpPr>
        <p:spPr bwMode="auto">
          <a:xfrm rot="460711">
            <a:off x="6428579" y="830047"/>
            <a:ext cx="2122129" cy="986304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Закріплення вивченого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атеріалу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827584" y="2188952"/>
            <a:ext cx="75608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Наприклад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проворна,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хижа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руда, хитра, любить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ласувати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курочкою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вайлуватий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косолапий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взимку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спить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барлозі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всеїдний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любить мед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7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620688"/>
            <a:ext cx="1312863" cy="788988"/>
          </a:xfrm>
          <a:prstGeom prst="rect">
            <a:avLst/>
          </a:prstGeom>
          <a:noFill/>
        </p:spPr>
      </p:pic>
      <p:pic>
        <p:nvPicPr>
          <p:cNvPr id="23554" name="Рисунок 10" descr="svitolk13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71600" y="535504"/>
            <a:ext cx="691276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Дискусія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допомагає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виявити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наявну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різноманітність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зору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проблему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необхідності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обговорити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них.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полеміки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формуються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вміння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формулювати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думки,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аргументувати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виробляються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навички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критичного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мислення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Дискусія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нагоду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виявити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позиції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певної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суперечливого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Для того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дискусія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відвертою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створити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атмосферу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довіри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взаємоповаги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Тому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учням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бажано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знати правила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дискусії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Пропону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правила: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Говоріть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черзі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одночасно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Не перебивайте того,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говорить. Критикуйте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ідеї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не особу,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висловила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Поважайте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висловлені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думки (точки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зору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смійтеся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коли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хтось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говорить, за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винятком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хтось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жартує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змінюйте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дискусії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yshared.ru/thumbs/17/1067977/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0" y="0"/>
            <a:ext cx="9130470" cy="6858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83568" y="1391007"/>
            <a:ext cx="705678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Зима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Ділова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пори року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знаєте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прикмети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кожної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них?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любите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зиму?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знаєте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зиму?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Спробуйте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поглянути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зиму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боків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кому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подобається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кому 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подобається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Аргументуйте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За: Кому зима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подобається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Кому 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подобається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зима?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сподобалось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AutoShape 87"/>
          <p:cNvSpPr>
            <a:spLocks noChangeArrowheads="1"/>
          </p:cNvSpPr>
          <p:nvPr/>
        </p:nvSpPr>
        <p:spPr bwMode="auto">
          <a:xfrm>
            <a:off x="6156176" y="1412776"/>
            <a:ext cx="2116138" cy="955675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Підведення підсумків уроку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 descr="svitolk13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47664" y="755963"/>
            <a:ext cx="662473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Гронування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стратегією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спонукає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думати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вільно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відкрито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певну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тему. Вона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націлена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передусім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стимулювання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мислення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зв'язки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окремими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поняттями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Гронування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бути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використане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будь якому етапі уроку.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yshared.ru/thumbs/17/1067977/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1"/>
            <a:ext cx="9144000" cy="6868163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547664" y="1220067"/>
            <a:ext cx="568863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Тема.Пристосування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рослин до життя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Вчитель: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Діти, я вам хочу нагадати, що на Землі рослинами живляться багато рослин, люди використовують рослини не тільки культурні. Які самі вирощують, а й дикорослі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їжу, ліки, корм для тварин. Чому ж рослини не зникають? Чи можуть вони самі захищатися від знищення? Обговоріть це в групах та висловіть всі можливі варіанти захисту.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Відповіді кожної групи я буду записувати на дошці.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AutoShape 97"/>
          <p:cNvSpPr>
            <a:spLocks noChangeArrowheads="1"/>
          </p:cNvSpPr>
          <p:nvPr/>
        </p:nvSpPr>
        <p:spPr bwMode="auto">
          <a:xfrm rot="205734">
            <a:off x="7002763" y="1259132"/>
            <a:ext cx="2114550" cy="955675"/>
          </a:xfrm>
          <a:prstGeom prst="wedgeEllipseCallout">
            <a:avLst>
              <a:gd name="adj1" fmla="val -47088"/>
              <a:gd name="adj2" fmla="val 85968"/>
            </a:avLst>
          </a:prstGeom>
          <a:solidFill>
            <a:srgbClr val="FDE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Мотивація навчальної діяльності</a:t>
            </a:r>
            <a:endParaRPr kumimoji="0" lang="uk-UA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511" name="Group 98"/>
          <p:cNvGrpSpPr>
            <a:grpSpLocks/>
          </p:cNvGrpSpPr>
          <p:nvPr/>
        </p:nvGrpSpPr>
        <p:grpSpPr bwMode="auto">
          <a:xfrm>
            <a:off x="1406524" y="4653136"/>
            <a:ext cx="6621859" cy="2055639"/>
            <a:chOff x="1881" y="8519"/>
            <a:chExt cx="7380" cy="2160"/>
          </a:xfrm>
        </p:grpSpPr>
        <p:sp>
          <p:nvSpPr>
            <p:cNvPr id="22" name="Овал 23"/>
            <p:cNvSpPr>
              <a:spLocks noChangeArrowheads="1"/>
            </p:cNvSpPr>
            <p:nvPr/>
          </p:nvSpPr>
          <p:spPr bwMode="auto">
            <a:xfrm>
              <a:off x="3681" y="8879"/>
              <a:ext cx="3960" cy="144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ЗАСОБИ ЗАХИСТУ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РОСЛИН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Прямая соединительная линия 27"/>
            <p:cNvSpPr>
              <a:spLocks noChangeShapeType="1"/>
            </p:cNvSpPr>
            <p:nvPr/>
          </p:nvSpPr>
          <p:spPr bwMode="auto">
            <a:xfrm flipV="1">
              <a:off x="6921" y="8519"/>
              <a:ext cx="16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Прямая соединительная линия 46"/>
            <p:cNvSpPr>
              <a:spLocks noChangeShapeType="1"/>
            </p:cNvSpPr>
            <p:nvPr/>
          </p:nvSpPr>
          <p:spPr bwMode="auto">
            <a:xfrm>
              <a:off x="7641" y="9599"/>
              <a:ext cx="1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Прямая соединительная линия 48"/>
            <p:cNvSpPr>
              <a:spLocks noChangeShapeType="1"/>
            </p:cNvSpPr>
            <p:nvPr/>
          </p:nvSpPr>
          <p:spPr bwMode="auto">
            <a:xfrm>
              <a:off x="6921" y="10139"/>
              <a:ext cx="16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Прямая соединительная линия 51"/>
            <p:cNvSpPr>
              <a:spLocks noChangeShapeType="1"/>
            </p:cNvSpPr>
            <p:nvPr/>
          </p:nvSpPr>
          <p:spPr bwMode="auto">
            <a:xfrm>
              <a:off x="2781" y="8519"/>
              <a:ext cx="16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Прямая соединительная линия 73"/>
            <p:cNvSpPr>
              <a:spLocks noChangeShapeType="1"/>
            </p:cNvSpPr>
            <p:nvPr/>
          </p:nvSpPr>
          <p:spPr bwMode="auto">
            <a:xfrm>
              <a:off x="1881" y="9599"/>
              <a:ext cx="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Прямая соединительная линия 74"/>
            <p:cNvSpPr>
              <a:spLocks noChangeShapeType="1"/>
            </p:cNvSpPr>
            <p:nvPr/>
          </p:nvSpPr>
          <p:spPr bwMode="auto">
            <a:xfrm flipH="1">
              <a:off x="2961" y="10139"/>
              <a:ext cx="144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983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17</cp:revision>
  <dcterms:created xsi:type="dcterms:W3CDTF">2018-01-29T17:23:15Z</dcterms:created>
  <dcterms:modified xsi:type="dcterms:W3CDTF">2018-01-29T19:50:04Z</dcterms:modified>
</cp:coreProperties>
</file>