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3" autoAdjust="0"/>
    <p:restoredTop sz="82976" autoAdjust="0"/>
  </p:normalViewPr>
  <p:slideViewPr>
    <p:cSldViewPr>
      <p:cViewPr varScale="1">
        <p:scale>
          <a:sx n="76" d="100"/>
          <a:sy n="76" d="100"/>
        </p:scale>
        <p:origin x="-5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56290-CAD6-49F9-A919-FF5BD487B3BE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25F15-4A55-4FF3-9BC0-E170FE5C2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5F15-4A55-4FF3-9BC0-E170FE5C2D5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5F15-4A55-4FF3-9BC0-E170FE5C2D5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DE0B-327C-45C1-936C-0802EE8699AC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BC56-6B1B-4FEC-A391-8EFEDBA0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DE0B-327C-45C1-936C-0802EE8699AC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BC56-6B1B-4FEC-A391-8EFEDBA0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DE0B-327C-45C1-936C-0802EE8699AC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BC56-6B1B-4FEC-A391-8EFEDBA0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DE0B-327C-45C1-936C-0802EE8699AC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BC56-6B1B-4FEC-A391-8EFEDBA0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DE0B-327C-45C1-936C-0802EE8699AC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BC56-6B1B-4FEC-A391-8EFEDBA0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DE0B-327C-45C1-936C-0802EE8699AC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BC56-6B1B-4FEC-A391-8EFEDBA0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DE0B-327C-45C1-936C-0802EE8699AC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BC56-6B1B-4FEC-A391-8EFEDBA0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DE0B-327C-45C1-936C-0802EE8699AC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BC56-6B1B-4FEC-A391-8EFEDBA0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DE0B-327C-45C1-936C-0802EE8699AC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BC56-6B1B-4FEC-A391-8EFEDBA0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DE0B-327C-45C1-936C-0802EE8699AC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BC56-6B1B-4FEC-A391-8EFEDBA0A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6DE0B-327C-45C1-936C-0802EE8699AC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D2BC56-6B1B-4FEC-A391-8EFEDBA0A3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66DE0B-327C-45C1-936C-0802EE8699AC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D2BC56-6B1B-4FEC-A391-8EFEDBA0A32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ШУЛЬГИНСЬКА ЗАГАЛЬНООСВІТНЯ ШКОЛА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І-ІІІ СТУПЕНІВ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2348880"/>
            <a:ext cx="4536504" cy="4176464"/>
          </a:xfrm>
        </p:spPr>
        <p:txBody>
          <a:bodyPr>
            <a:normAutofit/>
          </a:bodyPr>
          <a:lstStyle/>
          <a:p>
            <a:pPr algn="l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УЧИТЕЛЬ УКРАЇНСЬКОЇ МОВИ ТА ЛІТЕРАТУРИ</a:t>
            </a:r>
          </a:p>
          <a:p>
            <a:pPr algn="l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ПЕДАГОГІЧНИЙ СТАЖ: 31 РІК</a:t>
            </a:r>
          </a:p>
          <a:p>
            <a:pPr algn="l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КВАЛІФІКАЦІЙНА КАТЕГОРІЯ:</a:t>
            </a:r>
          </a:p>
          <a:p>
            <a:pPr algn="l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УЧИТЕЛЬ  І КАТЕГОРІЇ</a:t>
            </a: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ЖЕРЕЛІЙ  ВАЛЕНТИНА ПРОКОПІЇВНА</a:t>
            </a:r>
          </a:p>
          <a:p>
            <a:pPr algn="l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IMG_20170901_112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97062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БІНАРНИЙ УРОК УКРАЇНСЬКОЇ ЛІТЕРАТУРИ ТА ГЕОГРАФІЇ У 8 КЛАСІ</a:t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ТЕМА УРОКУ: “ДНІПРО”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Ж.В.П\IMG_1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916832"/>
            <a:ext cx="1728192" cy="1368152"/>
          </a:xfrm>
          <a:prstGeom prst="rect">
            <a:avLst/>
          </a:prstGeom>
          <a:noFill/>
        </p:spPr>
      </p:pic>
      <p:pic>
        <p:nvPicPr>
          <p:cNvPr id="4099" name="Picture 3" descr="D:\Ж.В.П\IMG_1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80928"/>
            <a:ext cx="1944216" cy="1512168"/>
          </a:xfrm>
          <a:prstGeom prst="rect">
            <a:avLst/>
          </a:prstGeom>
          <a:noFill/>
        </p:spPr>
      </p:pic>
      <p:pic>
        <p:nvPicPr>
          <p:cNvPr id="1026" name="Picture 2" descr="D:\Ж.В.П\IMG_1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276872"/>
            <a:ext cx="1872208" cy="15121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68144" y="5661248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</a:t>
            </a:r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І: ЖЕРЕЛІЙ В.П. 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ЛЕЖЕНКО Т.В.</a:t>
            </a:r>
            <a:endParaRPr lang="uk-UA" sz="2400" dirty="0" smtClean="0">
              <a:latin typeface="Arial" pitchFamily="34" charset="0"/>
            </a:endParaRPr>
          </a:p>
        </p:txBody>
      </p:sp>
      <p:pic>
        <p:nvPicPr>
          <p:cNvPr id="1028" name="Picture 4" descr="D:\IMG_20170310_1006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2088232" cy="1584176"/>
          </a:xfrm>
          <a:prstGeom prst="rect">
            <a:avLst/>
          </a:prstGeom>
          <a:noFill/>
        </p:spPr>
      </p:pic>
      <p:pic>
        <p:nvPicPr>
          <p:cNvPr id="1029" name="Picture 5" descr="D:\IMG_20170901_0955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501008"/>
            <a:ext cx="2088232" cy="1512168"/>
          </a:xfrm>
          <a:prstGeom prst="rect">
            <a:avLst/>
          </a:prstGeom>
          <a:noFill/>
        </p:spPr>
      </p:pic>
      <p:pic>
        <p:nvPicPr>
          <p:cNvPr id="1030" name="Picture 6" descr="D:\IMG_20160929_1342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869160"/>
            <a:ext cx="216024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БІНАРНИЙ УРОК УКРАЇНСЬКОЇ МОВИ ТА ОСНОВ ЗДОРОВ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Я У 7 КЛАСІ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ТЕМА УРОКУ:”ДІЄСЛОВО”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D:\Ж.В.П\IMG_13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2880320" cy="1819150"/>
          </a:xfrm>
          <a:prstGeom prst="rect">
            <a:avLst/>
          </a:prstGeom>
          <a:noFill/>
        </p:spPr>
      </p:pic>
      <p:pic>
        <p:nvPicPr>
          <p:cNvPr id="24582" name="Picture 6" descr="D:\Ж.В.П\IMG_1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924944"/>
            <a:ext cx="2736304" cy="1944216"/>
          </a:xfrm>
          <a:prstGeom prst="rect">
            <a:avLst/>
          </a:prstGeom>
          <a:noFill/>
        </p:spPr>
      </p:pic>
      <p:pic>
        <p:nvPicPr>
          <p:cNvPr id="24583" name="Picture 7" descr="D:\Ж.В.П\IMG_1365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125743" y="-7948264"/>
            <a:ext cx="3533463" cy="2880000"/>
          </a:xfrm>
          <a:prstGeom prst="rect">
            <a:avLst/>
          </a:prstGeom>
          <a:noFill/>
        </p:spPr>
      </p:pic>
      <p:pic>
        <p:nvPicPr>
          <p:cNvPr id="24584" name="Picture 8" descr="D:\Ж.В.П\IMG_13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573016"/>
            <a:ext cx="2592288" cy="2016224"/>
          </a:xfrm>
          <a:prstGeom prst="rect">
            <a:avLst/>
          </a:prstGeom>
          <a:noFill/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771800" y="5383669"/>
            <a:ext cx="7055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ЧИТЕЛ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І: КОРЕНСЬКА В.О.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ЛУГАНСЬКА Л.А.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3105835"/>
            <a:ext cx="3222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sz="2400" dirty="0" smtClean="0"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4398496"/>
            <a:ext cx="38884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БІНАРНИЙ УРОК УКРАЇНСЬКОЇ ЛІТЕРАТУРИ ТА  МУЗИЧНОГО МИСТЕЦТВА У 7 КЛАСІ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ТЕМА УРОКУ:  А. МАЛИШКО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                           “ ПІСНЯ ПРО РУШНИК”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D:\Ж.В.П\IMG_1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592388" cy="1944291"/>
          </a:xfrm>
          <a:prstGeom prst="rect">
            <a:avLst/>
          </a:prstGeom>
          <a:noFill/>
        </p:spPr>
      </p:pic>
      <p:pic>
        <p:nvPicPr>
          <p:cNvPr id="9" name="Picture 5" descr="D:\Ж.В.П\IMG_1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12976"/>
            <a:ext cx="2664296" cy="2088232"/>
          </a:xfrm>
          <a:prstGeom prst="rect">
            <a:avLst/>
          </a:prstGeom>
          <a:noFill/>
        </p:spPr>
      </p:pic>
      <p:pic>
        <p:nvPicPr>
          <p:cNvPr id="27658" name="Picture 10" descr="C:\Documents and Settings\Валюша\Рабочий стол\УК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916832"/>
            <a:ext cx="2952328" cy="1944216"/>
          </a:xfrm>
          <a:prstGeom prst="rect">
            <a:avLst/>
          </a:prstGeom>
          <a:noFill/>
        </p:spPr>
      </p:pic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13156"/>
            <a:ext cx="11272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52120" y="5560207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УЧИТЕЛІ:  ЖЕРЕЛІЙ В.П.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СОЛОДУХА О.О.</a:t>
            </a:r>
            <a:endParaRPr lang="uk-UA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04088"/>
            <a:ext cx="64190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ОЦІНЮВАННЯ ДІЯЛЬНОСТІ УЧНІВ</a:t>
            </a: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dirty="0" smtClean="0"/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7931224" cy="37596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ПРИ ОЦІНЮВАННІ ДІЯЛЬНОСТІ УЧНІВ НА УРОЦІ ВВАЖАЮ ЗА НЕОБХІДНЕ СТВОРЕННЯ СИТУАЦІЇ УСПІХУ, ЗАОХОЧЕННЯ ШКОЛЯРІВ. ВЧУ УЧНІВ ОЦІНЮВАТИ СВОЮ РОБОТУ І РОБОТУ ТОВАРИШІВ, КРИТИЧНО СТАВИТИСЯ ДО ВЛАСНОЇ РОБОТИ, АДЕКВАТНО СПРИЙМАТИ ВІДГУКИ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</a:t>
            </a:r>
            <a:endParaRPr lang="ru-RU" dirty="0"/>
          </a:p>
        </p:txBody>
      </p:sp>
      <p:pic>
        <p:nvPicPr>
          <p:cNvPr id="28675" name="Picture 3" descr="C:\Documents and Settings\Валюша\Рабочий стол\сов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83671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РЕЗУЛЬТАТИ ДІЯЛЬНОСТІ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35480"/>
            <a:ext cx="7920880" cy="3365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ІІ місце у районному етапі ХІІІ обласного конкурсу учнівської творчості: “ Мій земляк – Борис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Грінчеко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Бєсєда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Лада) ; І місце у районному етапі Всеукраїнського конкурсу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“Чому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я поважаю професію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військового”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(Зінченко Єгор); І місце у районному етапі Всеукраїнського конкурсу “ Чому я поважаю професію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військового”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(Луганська Вікторія);конкурс “ З Україною у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серці”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(в номінації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“Авторська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поезія”-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Зінченко Єгор та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Бєлоконь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Катерина ; районний етап Х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 Всеукраїнського конкурсу учнівської творчості “ Об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єднаймося ж,брати мої!” (номінація 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“Література”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Луганська Вікторія);Всеукраїнський конкурс з українознавства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“Патріот”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(Пащенко Вадим зайняв ІІ місце і одержав срібний сертифікат Всеукраїнського рівня);Всеукраїнська українознавча гра “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Соняшник”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(призери Всеукраїнського рівня – Зінченко Єгор ІІІ ступеня;Луганська Вікторія ІІІ ступеня;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Яноши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Анна ІІІ ступеня; Пащенко Вадим ІІ ступеня;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Мозуль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Денис ІІ ступеня;</a:t>
            </a: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Колодка Владислав ІІІ ступеня; Перепелиця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Юліанна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ІІІ ступеня;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C:\Documents and Settings\Валюша\Рабочий стол\результа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229200"/>
            <a:ext cx="1656184" cy="1487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ВВАЖАЮ, ЩО УСПІШНИЙ УЧИТЕЛЬ ТОЙ, УЧНІ ЯКОГО ДОСЯГЛИ В ЖИТТІ ЗНАЧНО БІЛЬШОГО, НІЖ ВІН САМ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D:\IMG_0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13762" y="-6384924"/>
            <a:ext cx="2880000" cy="2160087"/>
          </a:xfrm>
          <a:prstGeom prst="rect">
            <a:avLst/>
          </a:prstGeom>
          <a:noFill/>
        </p:spPr>
      </p:pic>
      <p:pic>
        <p:nvPicPr>
          <p:cNvPr id="30723" name="Picture 3" descr="D:\IMG_20170307_090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284984"/>
            <a:ext cx="6264000" cy="34514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ДЯКУЮ  ЗА  УВАГУ !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Documents and Settings\Валюша\Рабочий стол\конец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42493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життєве кредо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“ Віддай людині крихітку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себе,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За це душа наповнюється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світлом”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Ліна Костенко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Валюша\Рабочий стол\кр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284984"/>
            <a:ext cx="417646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ПЕДАГОГІЧНЕ КРЕДО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НАВЧАЮЧИ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ІНШИХ,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ВЧИТИСЬ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САМІЙ,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 ЖИТТІ ВСЕ РОБИТИ З ЛЮБОВ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Ю.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 КОЖНИЙ МІЙ ВЧИНОК, ЩОБ ДІТИ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МОГЛИ,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ЗГАДАТИ МЕНЕ ДОБРИМ СЛОВОМ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IMG_20170901_094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01008"/>
            <a:ext cx="5473375" cy="31044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ГОЛОВНА МЕТА РОБОТИ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3200" dirty="0" smtClean="0"/>
              <a:t>  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Система моєї роботи будується на сучасних педагогічних технологіях, головна мета яких – становлення та розвиток таких важливих якостей особистості, як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рефлексивність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спонтанність, критичність мислення, вміння працювати з інформацією; зробити процес навчання творчим,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зорієнтованим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ПРОБЛЕМА, НАД ЯКОЮ ПРАЦЮЮ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КОМПЕТЕНТНІСНИЙ ПІДХІД ДО ОСОБИСТІСНО-ОРІЄНТОВАНОГО НАВЧАННЯ МЕТОДОМ ІНТЕГРАЦІЇ</a:t>
            </a:r>
          </a:p>
          <a:p>
            <a:endParaRPr lang="ru-RU" dirty="0"/>
          </a:p>
        </p:txBody>
      </p:sp>
      <p:pic>
        <p:nvPicPr>
          <p:cNvPr id="3076" name="Picture 4" descr="C:\Documents and Settings\Валюша\Рабочий стол\пробл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29000"/>
            <a:ext cx="6768752" cy="3225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ЩО ТАКЕ ІНТЕГРАЦІЯ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altLang="ru-RU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ІНТЕГРАЦІЯ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 (від лат. і</a:t>
            </a:r>
            <a:r>
              <a:rPr lang="en-US" altLang="ru-RU" b="1" dirty="0" err="1" smtClean="0">
                <a:latin typeface="Times New Roman" pitchFamily="18" charset="0"/>
                <a:cs typeface="Times New Roman" pitchFamily="18" charset="0"/>
              </a:rPr>
              <a:t>nteger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altLang="ru-RU" b="1" i="1" dirty="0" smtClean="0">
                <a:latin typeface="Times New Roman" pitchFamily="18" charset="0"/>
                <a:cs typeface="Times New Roman" pitchFamily="18" charset="0"/>
              </a:rPr>
              <a:t>повний, цілісний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єднання в ціле будь-яких окремих частин.</a:t>
            </a:r>
          </a:p>
          <a:p>
            <a:endParaRPr lang="ru-RU" dirty="0"/>
          </a:p>
        </p:txBody>
      </p:sp>
      <p:pic>
        <p:nvPicPr>
          <p:cNvPr id="1027" name="Picture 3" descr="C:\Documents and Settings\Валюша\Рабочий стол\ынтегр№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626469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altLang="ru-RU" sz="4000" dirty="0" smtClean="0">
                <a:latin typeface="Times New Roman" pitchFamily="18" charset="0"/>
                <a:cs typeface="Times New Roman" pitchFamily="18" charset="0"/>
              </a:rPr>
              <a:t>ЩО ТАКЕ </a:t>
            </a:r>
            <a:r>
              <a:rPr lang="uk-UA" altLang="ru-RU" sz="40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ІНТЕГРОВАНИЙ УРОК?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altLang="ru-RU" b="1" dirty="0" smtClean="0"/>
              <a:t>   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НОВИЙ </a:t>
            </a:r>
            <a:r>
              <a:rPr lang="uk-UA" altLang="ru-RU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ТИП УРОКУ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, У ЯКОМУ НАВКОЛО ОДНІЄЇ ТЕМИ ПОЄДНАНО ВІДОМОСТІ РІЗНИХ НАВЧАЛЬНИЙ ПРЕДМЕТІВ</a:t>
            </a:r>
          </a:p>
          <a:p>
            <a:endParaRPr lang="ru-RU" dirty="0"/>
          </a:p>
        </p:txBody>
      </p:sp>
      <p:pic>
        <p:nvPicPr>
          <p:cNvPr id="4" name="Picture 2" descr="C:\Documents and Settings\Валюша\Рабочий стол\Інтеграці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784887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altLang="ru-RU" sz="4000" dirty="0" smtClean="0">
                <a:latin typeface="Times New Roman" pitchFamily="18" charset="0"/>
                <a:cs typeface="Times New Roman" pitchFamily="18" charset="0"/>
              </a:rPr>
              <a:t>ЯКІ Є </a:t>
            </a:r>
            <a:r>
              <a:rPr lang="uk-UA" alt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ВИДИ ІНТЕГРАЦІЇ?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403648" y="2708920"/>
            <a:ext cx="2447925" cy="30243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148064" y="2708920"/>
            <a:ext cx="2432050" cy="309634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gray">
          <a:xfrm>
            <a:off x="539552" y="5949280"/>
            <a:ext cx="7991475" cy="609600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rgbClr val="1F571E"/>
              </a:gs>
              <a:gs pos="50000">
                <a:srgbClr val="44BD41"/>
              </a:gs>
              <a:gs pos="100000">
                <a:srgbClr val="1F571E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uk-UA" altLang="ru-RU" b="1" dirty="0" smtClean="0">
                <a:solidFill>
                  <a:schemeClr val="bg1"/>
                </a:solidFill>
              </a:rPr>
              <a:t>В ІНТЕГРОВАНОМУ УРОЦІ ЗАСТОСОВУЮТЬ ОБИДВА СПОСОБИ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3284984"/>
            <a:ext cx="2430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altLang="ru-RU" b="1" dirty="0" smtClean="0">
                <a:solidFill>
                  <a:srgbClr val="00FF00"/>
                </a:solidFill>
                <a:latin typeface="Verdana" pitchFamily="34" charset="0"/>
              </a:rPr>
              <a:t>ЗА ЗМІСТОМ:</a:t>
            </a:r>
          </a:p>
          <a:p>
            <a:pPr eaLnBrk="0" hangingPunct="0"/>
            <a:endParaRPr lang="uk-UA" altLang="ru-RU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0" hangingPunct="0"/>
            <a:r>
              <a:rPr lang="uk-UA" altLang="ru-RU" b="1" dirty="0" smtClean="0">
                <a:solidFill>
                  <a:schemeClr val="bg1"/>
                </a:solidFill>
                <a:latin typeface="Verdana" pitchFamily="34" charset="0"/>
              </a:rPr>
              <a:t>ЗАЛУЧЕННЯ</a:t>
            </a:r>
            <a:br>
              <a:rPr lang="uk-UA" altLang="ru-RU" b="1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uk-UA" altLang="ru-RU" b="1" dirty="0" smtClean="0">
                <a:solidFill>
                  <a:schemeClr val="bg1"/>
                </a:solidFill>
                <a:latin typeface="Verdana" pitchFamily="34" charset="0"/>
              </a:rPr>
              <a:t>МАТЕРІАЛУ</a:t>
            </a:r>
          </a:p>
          <a:p>
            <a:pPr eaLnBrk="0" hangingPunct="0"/>
            <a:r>
              <a:rPr lang="uk-UA" altLang="ru-RU" b="1" dirty="0" smtClean="0">
                <a:solidFill>
                  <a:schemeClr val="bg1"/>
                </a:solidFill>
                <a:latin typeface="Verdana" pitchFamily="34" charset="0"/>
              </a:rPr>
              <a:t>ІНШИХ</a:t>
            </a:r>
          </a:p>
          <a:p>
            <a:pPr eaLnBrk="0" hangingPunct="0"/>
            <a:r>
              <a:rPr lang="uk-UA" altLang="ru-RU" b="1" dirty="0" smtClean="0">
                <a:solidFill>
                  <a:schemeClr val="bg1"/>
                </a:solidFill>
                <a:latin typeface="Verdana" pitchFamily="34" charset="0"/>
              </a:rPr>
              <a:t>ПРЕДМЕТІВ</a:t>
            </a:r>
            <a:endParaRPr lang="en-US" alt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3284984"/>
            <a:ext cx="26460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altLang="ru-RU" b="1" dirty="0" smtClean="0">
                <a:solidFill>
                  <a:srgbClr val="33CC33"/>
                </a:solidFill>
                <a:latin typeface="Verdana" pitchFamily="34" charset="0"/>
              </a:rPr>
              <a:t>ЗА СПОСОБАМИ</a:t>
            </a:r>
          </a:p>
          <a:p>
            <a:pPr eaLnBrk="0" hangingPunct="0"/>
            <a:r>
              <a:rPr lang="uk-UA" altLang="ru-RU" b="1" dirty="0" smtClean="0">
                <a:solidFill>
                  <a:srgbClr val="33CC33"/>
                </a:solidFill>
                <a:latin typeface="Verdana" pitchFamily="34" charset="0"/>
              </a:rPr>
              <a:t>ПІЗНАВАЛЬНОЇ ДІЯЛЬНОСТІ:</a:t>
            </a:r>
          </a:p>
          <a:p>
            <a:pPr eaLnBrk="0" hangingPunct="0"/>
            <a:endParaRPr lang="uk-UA" altLang="ru-RU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eaLnBrk="0" hangingPunct="0">
              <a:buClr>
                <a:srgbClr val="00FF00"/>
              </a:buClr>
              <a:buFont typeface="Wingdings" pitchFamily="2" charset="2"/>
              <a:buChar char="q"/>
            </a:pPr>
            <a:r>
              <a:rPr lang="uk-UA" altLang="ru-RU" sz="1600" b="1" dirty="0" smtClean="0">
                <a:solidFill>
                  <a:schemeClr val="bg1"/>
                </a:solidFill>
                <a:latin typeface="Verdana" pitchFamily="34" charset="0"/>
              </a:rPr>
              <a:t>СПОСТЕРЕЖЕННЯ</a:t>
            </a:r>
          </a:p>
          <a:p>
            <a:pPr eaLnBrk="0" hangingPunct="0">
              <a:buClr>
                <a:srgbClr val="00FF00"/>
              </a:buClr>
              <a:buFont typeface="Wingdings" pitchFamily="2" charset="2"/>
              <a:buChar char="q"/>
            </a:pPr>
            <a:r>
              <a:rPr lang="uk-UA" altLang="ru-RU" b="1" dirty="0" smtClean="0">
                <a:solidFill>
                  <a:schemeClr val="bg1"/>
                </a:solidFill>
                <a:latin typeface="Verdana" pitchFamily="34" charset="0"/>
              </a:rPr>
              <a:t>МИСЛЕННЯ</a:t>
            </a:r>
          </a:p>
          <a:p>
            <a:pPr eaLnBrk="0" hangingPunct="0">
              <a:buClr>
                <a:srgbClr val="00FF00"/>
              </a:buClr>
              <a:buFont typeface="Wingdings" pitchFamily="2" charset="2"/>
              <a:buChar char="q"/>
            </a:pPr>
            <a:r>
              <a:rPr lang="uk-UA" altLang="ru-RU" b="1" dirty="0" smtClean="0">
                <a:solidFill>
                  <a:schemeClr val="bg1"/>
                </a:solidFill>
                <a:latin typeface="Verdana" pitchFamily="34" charset="0"/>
              </a:rPr>
              <a:t>МОВЛЕННЯ</a:t>
            </a:r>
            <a:endParaRPr lang="ru-RU" dirty="0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gray">
          <a:xfrm>
            <a:off x="2411760" y="1916832"/>
            <a:ext cx="4176464" cy="609600"/>
          </a:xfrm>
          <a:prstGeom prst="can">
            <a:avLst>
              <a:gd name="adj" fmla="val 2786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0" hangingPunct="0"/>
            <a:r>
              <a:rPr lang="uk-UA" altLang="ru-RU" b="1" dirty="0" smtClean="0">
                <a:solidFill>
                  <a:schemeClr val="bg1"/>
                </a:solidFill>
              </a:rPr>
              <a:t>РОЗРІЗНЯЮТЬ    ІНТЕГРАЦІЮ</a:t>
            </a:r>
            <a:endParaRPr lang="en-US" alt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altLang="ru-RU" sz="4000" dirty="0" smtClean="0">
                <a:latin typeface="Times New Roman" pitchFamily="18" charset="0"/>
                <a:cs typeface="Times New Roman" pitchFamily="18" charset="0"/>
              </a:rPr>
              <a:t>ЩО ТАКЕ </a:t>
            </a:r>
            <a:r>
              <a:rPr lang="uk-UA" alt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БІНАРНИЙ</a:t>
            </a:r>
            <a:r>
              <a:rPr lang="uk-UA" altLang="ru-RU" sz="4000" dirty="0" smtClean="0">
                <a:latin typeface="Times New Roman" pitchFamily="18" charset="0"/>
                <a:cs typeface="Times New Roman" pitchFamily="18" charset="0"/>
              </a:rPr>
              <a:t> УРОК?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alt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БІНАРНИЙ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 (ВІД ЛАТ.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BINARIUS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altLang="ru-RU" b="1" i="1" dirty="0" smtClean="0">
                <a:latin typeface="Times New Roman" pitchFamily="18" charset="0"/>
                <a:cs typeface="Times New Roman" pitchFamily="18" charset="0"/>
              </a:rPr>
              <a:t>ПОДВІЙНИЙ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) УРОК – </a:t>
            </a:r>
          </a:p>
          <a:p>
            <a:pPr>
              <a:buNone/>
            </a:pP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РІЗНОВИД ІНТЕГРОВАНОГО УРОКУ, ЩО </a:t>
            </a:r>
          </a:p>
          <a:p>
            <a:pPr>
              <a:buNone/>
            </a:pP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ОРГАНІЧНО ПОЄДНУЄ ВИВЧЕННЯ ДВОХ </a:t>
            </a:r>
          </a:p>
          <a:p>
            <a:pPr>
              <a:buNone/>
            </a:pP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ПРЕДМЕТІВ: МОВИ ТА </a:t>
            </a:r>
          </a:p>
          <a:p>
            <a:pPr>
              <a:buFont typeface="Wingdings" pitchFamily="2" charset="2"/>
              <a:buChar char="q"/>
            </a:pP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ІСТОРІЇ</a:t>
            </a:r>
          </a:p>
          <a:p>
            <a:pPr>
              <a:buFont typeface="Wingdings" pitchFamily="2" charset="2"/>
              <a:buChar char="q"/>
            </a:pP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МАТЕМАТИКИ</a:t>
            </a:r>
          </a:p>
          <a:p>
            <a:pPr>
              <a:buFont typeface="Wingdings" pitchFamily="2" charset="2"/>
              <a:buChar char="q"/>
            </a:pP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ОБРАЗОТВОРЧОГО МИСТЕЦТВА</a:t>
            </a:r>
          </a:p>
          <a:p>
            <a:pPr>
              <a:buFont typeface="Wingdings" pitchFamily="2" charset="2"/>
              <a:buChar char="q"/>
            </a:pP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МУЗИКИ і под.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536</Words>
  <Application>Microsoft Office PowerPoint</Application>
  <PresentationFormat>Экран (4:3)</PresentationFormat>
  <Paragraphs>70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         ШУЛЬГИНСЬКА ЗАГАЛЬНООСВІТНЯ ШКОЛА   І-ІІІ СТУПЕНІВ </vt:lpstr>
      <vt:lpstr>життєве кредо </vt:lpstr>
      <vt:lpstr>ПЕДАГОГІЧНЕ КРЕДО</vt:lpstr>
      <vt:lpstr>ГОЛОВНА МЕТА РОБОТИ</vt:lpstr>
      <vt:lpstr>ПРОБЛЕМА, НАД ЯКОЮ ПРАЦЮЮ</vt:lpstr>
      <vt:lpstr>ЩО ТАКЕ ІНТЕГРАЦІЯ</vt:lpstr>
      <vt:lpstr>ЩО ТАКЕ ІНТЕГРОВАНИЙ УРОК?</vt:lpstr>
      <vt:lpstr>ЯКІ Є ВИДИ ІНТЕГРАЦІЇ?</vt:lpstr>
      <vt:lpstr>ЩО ТАКЕ БІНАРНИЙ УРОК?</vt:lpstr>
      <vt:lpstr> БІНАРНИЙ УРОК УКРАЇНСЬКОЇ ЛІТЕРАТУРИ ТА ГЕОГРАФІЇ У 8 КЛАСІ ТЕМА УРОКУ: “ДНІПРО”</vt:lpstr>
      <vt:lpstr> БІНАРНИЙ УРОК УКРАЇНСЬКОЇ МОВИ ТА ОСНОВ ЗДОРОВ’Я У 7 КЛАСІ ТЕМА УРОКУ:”ДІЄСЛОВО”</vt:lpstr>
      <vt:lpstr> БІНАРНИЙ УРОК УКРАЇНСЬКОЇ ЛІТЕРАТУРИ ТА  МУЗИЧНОГО МИСТЕЦТВА У 7 КЛАСІ ТЕМА УРОКУ:  А. МАЛИШКО                                      “ ПІСНЯ ПРО РУШНИК” </vt:lpstr>
      <vt:lpstr>ОЦІНЮВАННЯ ДІЯЛЬНОСТІ УЧНІВ  </vt:lpstr>
      <vt:lpstr>  РЕЗУЛЬТАТИ ДІЯЛЬНОСТІ</vt:lpstr>
      <vt:lpstr>Слайд 15</vt:lpstr>
      <vt:lpstr> ДЯКУЮ  ЗА  УВАГУ 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ШУЛЬГИНСЬКА ЗАГАЛЬНООСВІТНЯ ШКОЛА  І-ІІІ СТУПЕНІВ </dc:title>
  <dc:creator>LG-PC</dc:creator>
  <cp:lastModifiedBy>LG-PC</cp:lastModifiedBy>
  <cp:revision>52</cp:revision>
  <dcterms:created xsi:type="dcterms:W3CDTF">2017-10-21T16:20:37Z</dcterms:created>
  <dcterms:modified xsi:type="dcterms:W3CDTF">2018-01-21T19:11:42Z</dcterms:modified>
</cp:coreProperties>
</file>