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  <p:sldId id="258" r:id="rId5"/>
    <p:sldId id="267" r:id="rId6"/>
    <p:sldId id="264" r:id="rId7"/>
    <p:sldId id="268" r:id="rId8"/>
    <p:sldId id="266" r:id="rId9"/>
    <p:sldId id="273" r:id="rId10"/>
    <p:sldId id="269" r:id="rId11"/>
    <p:sldId id="272" r:id="rId12"/>
    <p:sldId id="275" r:id="rId13"/>
    <p:sldId id="270" r:id="rId14"/>
    <p:sldId id="274" r:id="rId15"/>
    <p:sldId id="276" r:id="rId16"/>
    <p:sldId id="271" r:id="rId17"/>
    <p:sldId id="27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23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7542B-983A-4F5A-AB5E-8528288179E3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41302-4C11-4B9E-AF79-9B98B3794F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5645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7542B-983A-4F5A-AB5E-8528288179E3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41302-4C11-4B9E-AF79-9B98B3794F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6098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7542B-983A-4F5A-AB5E-8528288179E3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41302-4C11-4B9E-AF79-9B98B3794F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32049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8FDD6-BF26-4FFB-BC1C-44BF4F2E05AD}" type="datetimeFigureOut">
              <a:rPr lang="ru-RU" smtClean="0">
                <a:solidFill>
                  <a:srgbClr val="F07F09">
                    <a:shade val="75000"/>
                  </a:srgbClr>
                </a:solidFill>
              </a:rPr>
              <a:pPr/>
              <a:t>26.02.2018</a:t>
            </a:fld>
            <a:endParaRPr lang="ru-RU">
              <a:solidFill>
                <a:srgbClr val="F07F09">
                  <a:shade val="75000"/>
                </a:srgb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7F09">
                  <a:shade val="75000"/>
                </a:srgbClr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CC2FD24-B72C-42F3-8C51-A58D8561D819}" type="slidenum">
              <a:rPr lang="ru-RU" smtClean="0">
                <a:solidFill>
                  <a:srgbClr val="F07F09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7F09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4990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8FDD6-BF26-4FFB-BC1C-44BF4F2E05AD}" type="datetimeFigureOut">
              <a:rPr lang="ru-RU" smtClean="0">
                <a:solidFill>
                  <a:srgbClr val="F07F09">
                    <a:shade val="75000"/>
                  </a:srgbClr>
                </a:solidFill>
              </a:rPr>
              <a:pPr/>
              <a:t>26.02.2018</a:t>
            </a:fld>
            <a:endParaRPr lang="ru-RU">
              <a:solidFill>
                <a:srgbClr val="F07F09">
                  <a:shade val="75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>
              <a:solidFill>
                <a:srgbClr val="F07F09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CC2FD24-B72C-42F3-8C51-A58D8561D819}" type="slidenum">
              <a:rPr lang="ru-RU" smtClean="0">
                <a:solidFill>
                  <a:srgbClr val="F07F09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7F09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0621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8FDD6-BF26-4FFB-BC1C-44BF4F2E05AD}" type="datetimeFigureOut">
              <a:rPr lang="ru-RU" smtClean="0">
                <a:solidFill>
                  <a:srgbClr val="F07F09">
                    <a:shade val="75000"/>
                  </a:srgbClr>
                </a:solidFill>
              </a:rPr>
              <a:pPr/>
              <a:t>26.02.2018</a:t>
            </a:fld>
            <a:endParaRPr lang="ru-RU">
              <a:solidFill>
                <a:srgbClr val="F07F09">
                  <a:shade val="75000"/>
                </a:srgbClr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7F09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2FD24-B72C-42F3-8C51-A58D8561D819}" type="slidenum">
              <a:rPr lang="ru-RU" smtClean="0">
                <a:solidFill>
                  <a:srgbClr val="F07F09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7F09">
                  <a:shade val="75000"/>
                </a:srgb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1370585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8FDD6-BF26-4FFB-BC1C-44BF4F2E05AD}" type="datetimeFigureOut">
              <a:rPr lang="ru-RU" smtClean="0">
                <a:solidFill>
                  <a:srgbClr val="F07F09">
                    <a:shade val="75000"/>
                  </a:srgbClr>
                </a:solidFill>
              </a:rPr>
              <a:pPr/>
              <a:t>26.02.2018</a:t>
            </a:fld>
            <a:endParaRPr lang="ru-RU">
              <a:solidFill>
                <a:srgbClr val="F07F09">
                  <a:shade val="75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7F09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2FD24-B72C-42F3-8C51-A58D8561D819}" type="slidenum">
              <a:rPr lang="ru-RU" smtClean="0">
                <a:solidFill>
                  <a:srgbClr val="F07F09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7F09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5200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8FDD6-BF26-4FFB-BC1C-44BF4F2E05AD}" type="datetimeFigureOut">
              <a:rPr lang="ru-RU" smtClean="0">
                <a:solidFill>
                  <a:srgbClr val="F07F09">
                    <a:shade val="75000"/>
                  </a:srgbClr>
                </a:solidFill>
              </a:rPr>
              <a:pPr/>
              <a:t>26.02.2018</a:t>
            </a:fld>
            <a:endParaRPr lang="ru-RU">
              <a:solidFill>
                <a:srgbClr val="F07F09">
                  <a:shade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7F09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CC2FD24-B72C-42F3-8C51-A58D8561D819}" type="slidenum">
              <a:rPr lang="ru-RU" smtClean="0">
                <a:solidFill>
                  <a:srgbClr val="F07F09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7F09">
                  <a:shade val="75000"/>
                </a:srgbClr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3836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8FDD6-BF26-4FFB-BC1C-44BF4F2E05AD}" type="datetimeFigureOut">
              <a:rPr lang="ru-RU" smtClean="0">
                <a:solidFill>
                  <a:srgbClr val="F07F09">
                    <a:shade val="75000"/>
                  </a:srgbClr>
                </a:solidFill>
              </a:rPr>
              <a:pPr/>
              <a:t>26.02.2018</a:t>
            </a:fld>
            <a:endParaRPr lang="ru-RU">
              <a:solidFill>
                <a:srgbClr val="F07F09">
                  <a:shade val="75000"/>
                </a:srgbClr>
              </a:solidFill>
            </a:endParaRPr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7F09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2FD24-B72C-42F3-8C51-A58D8561D819}" type="slidenum">
              <a:rPr lang="ru-RU" smtClean="0">
                <a:solidFill>
                  <a:srgbClr val="F07F09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7F09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7205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8FDD6-BF26-4FFB-BC1C-44BF4F2E05AD}" type="datetimeFigureOut">
              <a:rPr lang="ru-RU" smtClean="0">
                <a:solidFill>
                  <a:srgbClr val="F07F09">
                    <a:shade val="75000"/>
                  </a:srgbClr>
                </a:solidFill>
              </a:rPr>
              <a:pPr/>
              <a:t>26.02.2018</a:t>
            </a:fld>
            <a:endParaRPr lang="ru-RU">
              <a:solidFill>
                <a:srgbClr val="F07F09">
                  <a:shade val="75000"/>
                </a:srgbClr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7F09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2FD24-B72C-42F3-8C51-A58D8561D819}" type="slidenum">
              <a:rPr lang="ru-RU" smtClean="0">
                <a:solidFill>
                  <a:srgbClr val="F07F09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7F09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86891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8FDD6-BF26-4FFB-BC1C-44BF4F2E05AD}" type="datetimeFigureOut">
              <a:rPr lang="ru-RU" smtClean="0">
                <a:solidFill>
                  <a:srgbClr val="F07F09">
                    <a:shade val="75000"/>
                  </a:srgbClr>
                </a:solidFill>
              </a:rPr>
              <a:pPr/>
              <a:t>26.02.2018</a:t>
            </a:fld>
            <a:endParaRPr lang="ru-RU">
              <a:solidFill>
                <a:srgbClr val="F07F09">
                  <a:shade val="75000"/>
                </a:srgbClr>
              </a:solidFill>
            </a:endParaRPr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7F09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2FD24-B72C-42F3-8C51-A58D8561D819}" type="slidenum">
              <a:rPr lang="ru-RU" smtClean="0">
                <a:solidFill>
                  <a:srgbClr val="F07F09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7F09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470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7542B-983A-4F5A-AB5E-8528288179E3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41302-4C11-4B9E-AF79-9B98B3794F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9497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8FDD6-BF26-4FFB-BC1C-44BF4F2E05AD}" type="datetimeFigureOut">
              <a:rPr lang="ru-RU" smtClean="0">
                <a:solidFill>
                  <a:srgbClr val="F07F09">
                    <a:shade val="75000"/>
                  </a:srgbClr>
                </a:solidFill>
              </a:rPr>
              <a:pPr/>
              <a:t>26.02.2018</a:t>
            </a:fld>
            <a:endParaRPr lang="ru-RU">
              <a:solidFill>
                <a:srgbClr val="F07F09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7F09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2FD24-B72C-42F3-8C51-A58D8561D819}" type="slidenum">
              <a:rPr lang="ru-RU" smtClean="0">
                <a:solidFill>
                  <a:srgbClr val="F07F09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7F09">
                  <a:shade val="75000"/>
                </a:srgbClr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0424000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8FDD6-BF26-4FFB-BC1C-44BF4F2E05AD}" type="datetimeFigureOut">
              <a:rPr lang="ru-RU" smtClean="0">
                <a:solidFill>
                  <a:srgbClr val="F07F09">
                    <a:shade val="75000"/>
                  </a:srgbClr>
                </a:solidFill>
              </a:rPr>
              <a:pPr/>
              <a:t>26.02.2018</a:t>
            </a:fld>
            <a:endParaRPr lang="ru-RU">
              <a:solidFill>
                <a:srgbClr val="F07F09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7F09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2FD24-B72C-42F3-8C51-A58D8561D819}" type="slidenum">
              <a:rPr lang="ru-RU" smtClean="0">
                <a:solidFill>
                  <a:srgbClr val="F07F09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7F09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52962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8FDD6-BF26-4FFB-BC1C-44BF4F2E05AD}" type="datetimeFigureOut">
              <a:rPr lang="ru-RU" smtClean="0">
                <a:solidFill>
                  <a:srgbClr val="F07F09">
                    <a:shade val="75000"/>
                  </a:srgbClr>
                </a:solidFill>
              </a:rPr>
              <a:pPr/>
              <a:t>26.02.2018</a:t>
            </a:fld>
            <a:endParaRPr lang="ru-RU">
              <a:solidFill>
                <a:srgbClr val="F07F09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7F09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2FD24-B72C-42F3-8C51-A58D8561D819}" type="slidenum">
              <a:rPr lang="ru-RU" smtClean="0">
                <a:solidFill>
                  <a:srgbClr val="F07F09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7F09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078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7542B-983A-4F5A-AB5E-8528288179E3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41302-4C11-4B9E-AF79-9B98B3794F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1199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7542B-983A-4F5A-AB5E-8528288179E3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41302-4C11-4B9E-AF79-9B98B3794F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0504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7542B-983A-4F5A-AB5E-8528288179E3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41302-4C11-4B9E-AF79-9B98B3794F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8067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7542B-983A-4F5A-AB5E-8528288179E3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41302-4C11-4B9E-AF79-9B98B3794F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6488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7542B-983A-4F5A-AB5E-8528288179E3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41302-4C11-4B9E-AF79-9B98B3794F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214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7542B-983A-4F5A-AB5E-8528288179E3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41302-4C11-4B9E-AF79-9B98B3794F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915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7542B-983A-4F5A-AB5E-8528288179E3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41302-4C11-4B9E-AF79-9B98B3794F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0571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87542B-983A-4F5A-AB5E-8528288179E3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41302-4C11-4B9E-AF79-9B98B3794F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5150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1C8FDD6-BF26-4FFB-BC1C-44BF4F2E05AD}" type="datetimeFigureOut">
              <a:rPr lang="ru-RU" smtClean="0">
                <a:solidFill>
                  <a:srgbClr val="F07F09">
                    <a:shade val="75000"/>
                  </a:srgbClr>
                </a:solidFill>
              </a:rPr>
              <a:pPr/>
              <a:t>26.02.2018</a:t>
            </a:fld>
            <a:endParaRPr lang="ru-RU">
              <a:solidFill>
                <a:srgbClr val="F07F09">
                  <a:shade val="75000"/>
                </a:srgb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>
              <a:solidFill>
                <a:srgbClr val="F07F09">
                  <a:shade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CC2FD24-B72C-42F3-8C51-A58D8561D819}" type="slidenum">
              <a:rPr lang="ru-RU" smtClean="0">
                <a:solidFill>
                  <a:srgbClr val="F07F09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7F09">
                  <a:shade val="75000"/>
                </a:srgbClr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142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5726" y="0"/>
            <a:ext cx="7772400" cy="4319605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b="1" dirty="0" err="1" smtClean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Calibri" panose="020F0502020204030204"/>
              </a:rPr>
              <a:t>Кросворди</a:t>
            </a:r>
            <a:r>
              <a:rPr lang="uk-UA" b="1" dirty="0" smtClean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Calibri" panose="020F0502020204030204"/>
              </a:rPr>
              <a:t> до </a:t>
            </a:r>
            <a:r>
              <a:rPr lang="uk-UA" b="1" dirty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Calibri" panose="020F0502020204030204"/>
              </a:rPr>
              <a:t>уроків </a:t>
            </a:r>
            <a:br>
              <a:rPr lang="uk-UA" b="1" dirty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Calibri" panose="020F0502020204030204"/>
              </a:rPr>
            </a:br>
            <a:r>
              <a:rPr lang="uk-UA" b="1" dirty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Calibri" panose="020F0502020204030204"/>
              </a:rPr>
              <a:t>української </a:t>
            </a:r>
            <a:r>
              <a:rPr lang="uk-UA" b="1" dirty="0" smtClean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Calibri" panose="020F0502020204030204"/>
              </a:rPr>
              <a:t>літератури</a:t>
            </a:r>
            <a:r>
              <a:rPr lang="uk-UA" b="1" dirty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Calibri" panose="020F0502020204030204"/>
              </a:rPr>
              <a:t>, </a:t>
            </a:r>
            <a:br>
              <a:rPr lang="uk-UA" b="1" dirty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Calibri" panose="020F0502020204030204"/>
              </a:rPr>
            </a:br>
            <a:r>
              <a:rPr lang="uk-UA" b="1" dirty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Calibri" panose="020F0502020204030204"/>
              </a:rPr>
              <a:t> 5 </a:t>
            </a:r>
            <a:r>
              <a:rPr lang="uk-UA" b="1" dirty="0" smtClean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Calibri" panose="020F0502020204030204"/>
              </a:rPr>
              <a:t>клас, ІІ </a:t>
            </a:r>
            <a:r>
              <a:rPr lang="uk-UA" b="1" dirty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Calibri" panose="020F0502020204030204"/>
              </a:rPr>
              <a:t>семестр</a:t>
            </a:r>
            <a:r>
              <a:rPr lang="ru-RU" b="1" dirty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Calibri" panose="020F0502020204030204"/>
              </a:rPr>
              <a:t> 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54964" y="4879442"/>
            <a:ext cx="5421509" cy="18288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55000" lnSpcReduction="20000"/>
          </a:bodyPr>
          <a:lstStyle/>
          <a:p>
            <a:pPr>
              <a:spcBef>
                <a:spcPts val="0"/>
              </a:spcBef>
            </a:pPr>
            <a:r>
              <a:rPr lang="uk-UA" sz="4400" dirty="0">
                <a:latin typeface="Times New Roman" pitchFamily="18" charset="0"/>
                <a:cs typeface="Times New Roman" pitchFamily="18" charset="0"/>
              </a:rPr>
              <a:t>Виконала:</a:t>
            </a:r>
          </a:p>
          <a:p>
            <a:pPr>
              <a:spcBef>
                <a:spcPts val="0"/>
              </a:spcBef>
            </a:pPr>
            <a:r>
              <a:rPr lang="uk-UA" sz="4400" dirty="0" err="1">
                <a:latin typeface="Times New Roman" pitchFamily="18" charset="0"/>
                <a:cs typeface="Times New Roman" pitchFamily="18" charset="0"/>
              </a:rPr>
              <a:t>Габелко</a:t>
            </a:r>
            <a:r>
              <a:rPr lang="uk-UA" sz="4400" dirty="0">
                <a:latin typeface="Times New Roman" pitchFamily="18" charset="0"/>
                <a:cs typeface="Times New Roman" pitchFamily="18" charset="0"/>
              </a:rPr>
              <a:t> Наталія Володимирівна</a:t>
            </a:r>
          </a:p>
          <a:p>
            <a:pPr>
              <a:spcBef>
                <a:spcPts val="0"/>
              </a:spcBef>
            </a:pPr>
            <a:r>
              <a:rPr lang="uk-UA" sz="4400" dirty="0">
                <a:latin typeface="Times New Roman" pitchFamily="18" charset="0"/>
                <a:cs typeface="Times New Roman" pitchFamily="18" charset="0"/>
              </a:rPr>
              <a:t>учитель української літератури</a:t>
            </a:r>
          </a:p>
          <a:p>
            <a:pPr>
              <a:spcBef>
                <a:spcPts val="0"/>
              </a:spcBef>
            </a:pPr>
            <a:r>
              <a:rPr lang="uk-UA" sz="4400" dirty="0" err="1">
                <a:latin typeface="Times New Roman" pitchFamily="18" charset="0"/>
                <a:cs typeface="Times New Roman" pitchFamily="18" charset="0"/>
              </a:rPr>
              <a:t>Марчихинобудської</a:t>
            </a:r>
            <a:r>
              <a:rPr lang="uk-UA" sz="4400" dirty="0">
                <a:latin typeface="Times New Roman" pitchFamily="18" charset="0"/>
                <a:cs typeface="Times New Roman" pitchFamily="18" charset="0"/>
              </a:rPr>
              <a:t> ЗОШ І-ІІІ ст.</a:t>
            </a:r>
          </a:p>
          <a:p>
            <a:pPr>
              <a:spcBef>
                <a:spcPts val="0"/>
              </a:spcBef>
            </a:pPr>
            <a:r>
              <a:rPr lang="uk-UA" sz="4400" dirty="0">
                <a:latin typeface="Times New Roman" pitchFamily="18" charset="0"/>
                <a:cs typeface="Times New Roman" pitchFamily="18" charset="0"/>
              </a:rPr>
              <a:t>Ямпільської районної ради</a:t>
            </a:r>
          </a:p>
          <a:p>
            <a:pPr>
              <a:spcBef>
                <a:spcPts val="0"/>
              </a:spcBef>
            </a:pPr>
            <a:r>
              <a:rPr lang="uk-UA" sz="4400" dirty="0">
                <a:latin typeface="Times New Roman" pitchFamily="18" charset="0"/>
                <a:cs typeface="Times New Roman" pitchFamily="18" charset="0"/>
              </a:rPr>
              <a:t>Сумської області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0005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6726" y="428179"/>
            <a:ext cx="859054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6600" b="1" dirty="0" smtClean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</a:rPr>
              <a:t>До теми</a:t>
            </a:r>
            <a:endParaRPr lang="ru-RU" sz="6600" b="1" dirty="0">
              <a:ln w="13462">
                <a:solidFill>
                  <a:prstClr val="white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bl" rotWithShape="0">
                  <a:srgbClr val="4472C4"/>
                </a:outerShdw>
              </a:effectLst>
            </a:endParaRPr>
          </a:p>
          <a:p>
            <a:pPr lvl="0" algn="ctr"/>
            <a:r>
              <a:rPr lang="ru-RU" sz="6600" b="1" dirty="0" smtClean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6600" b="1" dirty="0" err="1" smtClean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Рідна</a:t>
            </a:r>
            <a:r>
              <a:rPr lang="ru-RU" sz="6600" b="1" dirty="0" smtClean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6600" b="1" dirty="0" err="1" smtClean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Україна</a:t>
            </a:r>
            <a:r>
              <a:rPr lang="ru-RU" sz="6600" b="1" dirty="0" smtClean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6600" b="1" dirty="0" err="1" smtClean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Світ</a:t>
            </a:r>
            <a:r>
              <a:rPr lang="ru-RU" sz="6600" b="1" dirty="0" smtClean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6600" b="1" dirty="0" err="1" smtClean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природи</a:t>
            </a:r>
            <a:r>
              <a:rPr lang="ru-RU" sz="6600" b="1" dirty="0" smtClean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».</a:t>
            </a:r>
          </a:p>
          <a:p>
            <a:pPr lvl="0" algn="ctr"/>
            <a:r>
              <a:rPr lang="uk-UA" sz="6600" b="1" dirty="0" smtClean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Теорія літератури</a:t>
            </a:r>
            <a:endParaRPr lang="ru-RU" sz="4400" b="1" dirty="0">
              <a:ln w="13462">
                <a:solidFill>
                  <a:prstClr val="white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bl" rotWithShape="0">
                  <a:srgbClr val="4472C4"/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239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9369237"/>
              </p:ext>
            </p:extLst>
          </p:nvPr>
        </p:nvGraphicFramePr>
        <p:xfrm>
          <a:off x="152400" y="152399"/>
          <a:ext cx="7418362" cy="6400800"/>
        </p:xfrm>
        <a:graphic>
          <a:graphicData uri="http://schemas.openxmlformats.org/drawingml/2006/table">
            <a:tbl>
              <a:tblPr bandRow="1"/>
              <a:tblGrid>
                <a:gridCol w="529883"/>
                <a:gridCol w="529883"/>
                <a:gridCol w="529883"/>
                <a:gridCol w="529883"/>
                <a:gridCol w="529883"/>
                <a:gridCol w="529883"/>
                <a:gridCol w="529883"/>
                <a:gridCol w="529883"/>
                <a:gridCol w="529883"/>
                <a:gridCol w="529883"/>
                <a:gridCol w="529883"/>
                <a:gridCol w="529883"/>
                <a:gridCol w="529883"/>
                <a:gridCol w="529883"/>
              </a:tblGrid>
              <a:tr h="414997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800" b="1" baseline="30000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800" b="1" baseline="30000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1499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499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800" b="1" baseline="30000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800" b="1" baseline="30000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499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499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4997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800" b="1" baseline="30000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800" b="1" baseline="30000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800" b="1" baseline="30000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499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499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800" b="1" baseline="30000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499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499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499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499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499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499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499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5431937"/>
              </p:ext>
            </p:extLst>
          </p:nvPr>
        </p:nvGraphicFramePr>
        <p:xfrm>
          <a:off x="159728" y="137502"/>
          <a:ext cx="7418362" cy="426720"/>
        </p:xfrm>
        <a:graphic>
          <a:graphicData uri="http://schemas.openxmlformats.org/drawingml/2006/table">
            <a:tbl>
              <a:tblPr bandRow="1"/>
              <a:tblGrid>
                <a:gridCol w="529883"/>
                <a:gridCol w="529883"/>
                <a:gridCol w="529883"/>
                <a:gridCol w="529883"/>
                <a:gridCol w="529883"/>
                <a:gridCol w="529883"/>
                <a:gridCol w="529883"/>
                <a:gridCol w="529883"/>
                <a:gridCol w="529883"/>
                <a:gridCol w="529883"/>
                <a:gridCol w="529883"/>
                <a:gridCol w="529883"/>
                <a:gridCol w="529883"/>
                <a:gridCol w="529883"/>
              </a:tblGrid>
              <a:tr h="41499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і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ф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і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ц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і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2886544"/>
              </p:ext>
            </p:extLst>
          </p:nvPr>
        </p:nvGraphicFramePr>
        <p:xfrm>
          <a:off x="1730620" y="1011842"/>
          <a:ext cx="4239064" cy="426720"/>
        </p:xfrm>
        <a:graphic>
          <a:graphicData uri="http://schemas.openxmlformats.org/drawingml/2006/table">
            <a:tbl>
              <a:tblPr bandRow="1"/>
              <a:tblGrid>
                <a:gridCol w="529883"/>
                <a:gridCol w="529883"/>
                <a:gridCol w="529883"/>
                <a:gridCol w="529883"/>
                <a:gridCol w="529883"/>
                <a:gridCol w="529883"/>
                <a:gridCol w="529883"/>
                <a:gridCol w="529883"/>
              </a:tblGrid>
              <a:tr h="41499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і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ч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й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7659782"/>
              </p:ext>
            </p:extLst>
          </p:nvPr>
        </p:nvGraphicFramePr>
        <p:xfrm>
          <a:off x="136280" y="2275177"/>
          <a:ext cx="3179298" cy="426720"/>
        </p:xfrm>
        <a:graphic>
          <a:graphicData uri="http://schemas.openxmlformats.org/drawingml/2006/table">
            <a:tbl>
              <a:tblPr bandRow="1"/>
              <a:tblGrid>
                <a:gridCol w="529883"/>
                <a:gridCol w="529883"/>
                <a:gridCol w="529883"/>
                <a:gridCol w="529883"/>
                <a:gridCol w="529883"/>
                <a:gridCol w="529883"/>
              </a:tblGrid>
              <a:tr h="41499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ф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2398664"/>
              </p:ext>
            </p:extLst>
          </p:nvPr>
        </p:nvGraphicFramePr>
        <p:xfrm>
          <a:off x="1214804" y="3135227"/>
          <a:ext cx="3709181" cy="426720"/>
        </p:xfrm>
        <a:graphic>
          <a:graphicData uri="http://schemas.openxmlformats.org/drawingml/2006/table">
            <a:tbl>
              <a:tblPr bandRow="1"/>
              <a:tblGrid>
                <a:gridCol w="529883"/>
                <a:gridCol w="529883"/>
                <a:gridCol w="529883"/>
                <a:gridCol w="529883"/>
                <a:gridCol w="529883"/>
                <a:gridCol w="529883"/>
                <a:gridCol w="529883"/>
              </a:tblGrid>
              <a:tr h="41499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і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ь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0557684"/>
              </p:ext>
            </p:extLst>
          </p:nvPr>
        </p:nvGraphicFramePr>
        <p:xfrm>
          <a:off x="675542" y="137502"/>
          <a:ext cx="529883" cy="2560320"/>
        </p:xfrm>
        <a:graphic>
          <a:graphicData uri="http://schemas.openxmlformats.org/drawingml/2006/table">
            <a:tbl>
              <a:tblPr bandRow="1"/>
              <a:tblGrid>
                <a:gridCol w="529883"/>
              </a:tblGrid>
              <a:tr h="414997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499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499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і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499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499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499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203791"/>
              </p:ext>
            </p:extLst>
          </p:nvPr>
        </p:nvGraphicFramePr>
        <p:xfrm>
          <a:off x="2797420" y="995017"/>
          <a:ext cx="529883" cy="1706880"/>
        </p:xfrm>
        <a:graphic>
          <a:graphicData uri="http://schemas.openxmlformats.org/drawingml/2006/table">
            <a:tbl>
              <a:tblPr bandRow="1"/>
              <a:tblGrid>
                <a:gridCol w="529883"/>
              </a:tblGrid>
              <a:tr h="414997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499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499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499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075040"/>
              </p:ext>
            </p:extLst>
          </p:nvPr>
        </p:nvGraphicFramePr>
        <p:xfrm>
          <a:off x="1730619" y="2281663"/>
          <a:ext cx="529883" cy="4267200"/>
        </p:xfrm>
        <a:graphic>
          <a:graphicData uri="http://schemas.openxmlformats.org/drawingml/2006/table">
            <a:tbl>
              <a:tblPr bandRow="1"/>
              <a:tblGrid>
                <a:gridCol w="529883"/>
              </a:tblGrid>
              <a:tr h="414997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499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499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499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499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і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499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д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499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499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499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499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0541633"/>
              </p:ext>
            </p:extLst>
          </p:nvPr>
        </p:nvGraphicFramePr>
        <p:xfrm>
          <a:off x="3857477" y="2282389"/>
          <a:ext cx="529883" cy="3413760"/>
        </p:xfrm>
        <a:graphic>
          <a:graphicData uri="http://schemas.openxmlformats.org/drawingml/2006/table">
            <a:tbl>
              <a:tblPr bandRow="1"/>
              <a:tblGrid>
                <a:gridCol w="529883"/>
              </a:tblGrid>
              <a:tr h="41499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499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499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499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499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ф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499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499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499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4970585" y="1666073"/>
            <a:ext cx="3997569" cy="224676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1.  </a:t>
            </a:r>
            <a:r>
              <a:rPr lang="uk-UA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Художній засіб, за допомогою якого предмет або явище зображують як живу істоту </a:t>
            </a:r>
            <a:endParaRPr lang="ru-RU" sz="28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729827" y="1755503"/>
            <a:ext cx="4094006" cy="5847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2. </a:t>
            </a:r>
            <a:r>
              <a:rPr lang="uk-UA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Художнє означення </a:t>
            </a:r>
            <a:endParaRPr lang="ru-RU" sz="32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026448" y="1514399"/>
            <a:ext cx="3797385" cy="224676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3.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Твір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, у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якому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житття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відображається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через думки,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почуття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переживання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настрої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ліричного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героя </a:t>
            </a:r>
            <a:endParaRPr lang="ru-RU" sz="28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102191" y="1590236"/>
            <a:ext cx="3962400" cy="224676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4.</a:t>
            </a:r>
            <a:r>
              <a:rPr lang="uk-UA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Поєднання кількох віршованих рядків, об’єднаних однією думкою, інтонацією та способом римування. </a:t>
            </a:r>
            <a:endParaRPr lang="ru-RU" sz="28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729827" y="1755503"/>
            <a:ext cx="4056248" cy="107721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5.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Співзвучне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закінчення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рядків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32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970585" y="1709336"/>
            <a:ext cx="3853248" cy="224676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6. Невеликий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прозовий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твір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, у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якому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зображено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переважно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один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епізод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із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життя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одного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або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кількох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персонажів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28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420519" y="1574249"/>
            <a:ext cx="3505200" cy="397031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7. </a:t>
            </a:r>
            <a:r>
              <a:rPr lang="uk-UA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Розповідний</a:t>
            </a:r>
            <a:r>
              <a:rPr lang="uk-UA" sz="2800" b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художній твір, у якому широко змальовано</a:t>
            </a:r>
            <a:r>
              <a:rPr lang="uk-UA" sz="2800" b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життя одного чи кількох персонажів</a:t>
            </a:r>
            <a:r>
              <a:rPr lang="uk-UA" sz="2800" b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протягом тривалого або насиченого подіями</a:t>
            </a:r>
            <a:r>
              <a:rPr lang="uk-UA" sz="2800" b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часу </a:t>
            </a:r>
            <a:endParaRPr lang="ru-RU" sz="28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4994095" y="1546973"/>
            <a:ext cx="4032738" cy="224676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8.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Перенесення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назви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з одних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предметів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явищ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дій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ознак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на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інші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на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основі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подібності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між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ними.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511984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2" grpId="2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8" grpId="0" animBg="1"/>
      <p:bldP spid="18" grpId="1" animBg="1"/>
      <p:bldP spid="19" grpId="0" animBg="1"/>
      <p:bldP spid="19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81287"/>
            <a:ext cx="91440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6600" b="1" dirty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</a:rPr>
              <a:t>До </a:t>
            </a:r>
            <a:r>
              <a:rPr lang="ru-RU" sz="6600" b="1" dirty="0" smtClean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</a:rPr>
              <a:t>т</a:t>
            </a:r>
            <a:r>
              <a:rPr lang="uk-UA" sz="6600" b="1" dirty="0" err="1" smtClean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</a:rPr>
              <a:t>вору</a:t>
            </a:r>
            <a:r>
              <a:rPr lang="uk-UA" sz="6600" b="1" dirty="0" smtClean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</a:rPr>
              <a:t> С. Васильченка </a:t>
            </a:r>
            <a:r>
              <a:rPr lang="ru-RU" sz="6600" b="1" dirty="0" smtClean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«В </a:t>
            </a:r>
            <a:r>
              <a:rPr lang="ru-RU" sz="6600" b="1" dirty="0" err="1" smtClean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бур’янах</a:t>
            </a:r>
            <a:r>
              <a:rPr lang="ru-RU" sz="6600" b="1" dirty="0" smtClean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».</a:t>
            </a:r>
          </a:p>
          <a:p>
            <a:pPr lvl="0" algn="ctr"/>
            <a:r>
              <a:rPr lang="ru-RU" sz="6600" b="1" dirty="0" err="1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Впізнай</a:t>
            </a:r>
            <a:r>
              <a:rPr lang="ru-RU" sz="6600" b="1" dirty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героя </a:t>
            </a:r>
            <a:r>
              <a:rPr lang="ru-RU" sz="6600" b="1" dirty="0" err="1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твору</a:t>
            </a:r>
            <a:r>
              <a:rPr lang="ru-RU" sz="6600" b="1" dirty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за цитатою</a:t>
            </a:r>
          </a:p>
        </p:txBody>
      </p:sp>
    </p:spTree>
    <p:extLst>
      <p:ext uri="{BB962C8B-B14F-4D97-AF65-F5344CB8AC3E}">
        <p14:creationId xmlns:p14="http://schemas.microsoft.com/office/powerpoint/2010/main" val="2751488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4313824"/>
              </p:ext>
            </p:extLst>
          </p:nvPr>
        </p:nvGraphicFramePr>
        <p:xfrm>
          <a:off x="199283" y="128956"/>
          <a:ext cx="7256592" cy="5650524"/>
        </p:xfrm>
        <a:graphic>
          <a:graphicData uri="http://schemas.openxmlformats.org/drawingml/2006/table">
            <a:tbl>
              <a:tblPr bandRow="1"/>
              <a:tblGrid>
                <a:gridCol w="604716"/>
                <a:gridCol w="604716"/>
                <a:gridCol w="604716"/>
                <a:gridCol w="604716"/>
                <a:gridCol w="582253"/>
                <a:gridCol w="627179"/>
                <a:gridCol w="604716"/>
                <a:gridCol w="604716"/>
                <a:gridCol w="604716"/>
                <a:gridCol w="604716"/>
                <a:gridCol w="604716"/>
                <a:gridCol w="604716"/>
              </a:tblGrid>
              <a:tr h="62783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3600" b="1" baseline="30000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2783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3600" b="1" baseline="30000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27836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3600" b="1" baseline="30000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3600" b="1" baseline="30000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3600" b="1" baseline="30000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2783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27836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3600" b="1" baseline="30000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2783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27836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3600" b="1" baseline="30000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3600" b="1" baseline="3000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2783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2783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681090" y="4728663"/>
            <a:ext cx="3577085" cy="156966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uk-UA" sz="3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1. «Моє маленьке! Скучив? Їстоньки хочеш?» </a:t>
            </a:r>
            <a:endParaRPr lang="ru-RU" sz="32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2707285"/>
              </p:ext>
            </p:extLst>
          </p:nvPr>
        </p:nvGraphicFramePr>
        <p:xfrm>
          <a:off x="194895" y="1380148"/>
          <a:ext cx="3001117" cy="627836"/>
        </p:xfrm>
        <a:graphic>
          <a:graphicData uri="http://schemas.openxmlformats.org/drawingml/2006/table">
            <a:tbl>
              <a:tblPr bandRow="1"/>
              <a:tblGrid>
                <a:gridCol w="604716"/>
                <a:gridCol w="604716"/>
                <a:gridCol w="604716"/>
                <a:gridCol w="604716"/>
                <a:gridCol w="582253"/>
              </a:tblGrid>
              <a:tr h="62783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6160025"/>
              </p:ext>
            </p:extLst>
          </p:nvPr>
        </p:nvGraphicFramePr>
        <p:xfrm>
          <a:off x="5039073" y="1388000"/>
          <a:ext cx="2418864" cy="627836"/>
        </p:xfrm>
        <a:graphic>
          <a:graphicData uri="http://schemas.openxmlformats.org/drawingml/2006/table">
            <a:tbl>
              <a:tblPr bandRow="1"/>
              <a:tblGrid>
                <a:gridCol w="604716"/>
                <a:gridCol w="604716"/>
                <a:gridCol w="604716"/>
                <a:gridCol w="604716"/>
              </a:tblGrid>
              <a:tr h="62783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52071"/>
              </p:ext>
            </p:extLst>
          </p:nvPr>
        </p:nvGraphicFramePr>
        <p:xfrm>
          <a:off x="201345" y="2634518"/>
          <a:ext cx="6047160" cy="627836"/>
        </p:xfrm>
        <a:graphic>
          <a:graphicData uri="http://schemas.openxmlformats.org/drawingml/2006/table">
            <a:tbl>
              <a:tblPr bandRow="1"/>
              <a:tblGrid>
                <a:gridCol w="604716"/>
                <a:gridCol w="604716"/>
                <a:gridCol w="604716"/>
                <a:gridCol w="604716"/>
                <a:gridCol w="582253"/>
                <a:gridCol w="627179"/>
                <a:gridCol w="604716"/>
                <a:gridCol w="604716"/>
                <a:gridCol w="604716"/>
                <a:gridCol w="604716"/>
              </a:tblGrid>
              <a:tr h="62783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ь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6284527"/>
              </p:ext>
            </p:extLst>
          </p:nvPr>
        </p:nvGraphicFramePr>
        <p:xfrm>
          <a:off x="194896" y="3894312"/>
          <a:ext cx="3001117" cy="627836"/>
        </p:xfrm>
        <a:graphic>
          <a:graphicData uri="http://schemas.openxmlformats.org/drawingml/2006/table">
            <a:tbl>
              <a:tblPr bandRow="1"/>
              <a:tblGrid>
                <a:gridCol w="604716"/>
                <a:gridCol w="604716"/>
                <a:gridCol w="604716"/>
                <a:gridCol w="604716"/>
                <a:gridCol w="582253"/>
              </a:tblGrid>
              <a:tr h="62783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uk-UA" sz="3600" b="1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і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д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7012139"/>
              </p:ext>
            </p:extLst>
          </p:nvPr>
        </p:nvGraphicFramePr>
        <p:xfrm>
          <a:off x="1406769" y="1380148"/>
          <a:ext cx="604716" cy="3139180"/>
        </p:xfrm>
        <a:graphic>
          <a:graphicData uri="http://schemas.openxmlformats.org/drawingml/2006/table">
            <a:tbl>
              <a:tblPr bandRow="1"/>
              <a:tblGrid>
                <a:gridCol w="604716"/>
              </a:tblGrid>
              <a:tr h="627836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2783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2783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2783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2783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4490818"/>
              </p:ext>
            </p:extLst>
          </p:nvPr>
        </p:nvGraphicFramePr>
        <p:xfrm>
          <a:off x="3823306" y="120747"/>
          <a:ext cx="604716" cy="5022688"/>
        </p:xfrm>
        <a:graphic>
          <a:graphicData uri="http://schemas.openxmlformats.org/drawingml/2006/table">
            <a:tbl>
              <a:tblPr bandRow="1"/>
              <a:tblGrid>
                <a:gridCol w="604716"/>
              </a:tblGrid>
              <a:tr h="62783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2783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2783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2783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2783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2783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2783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2783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9019459"/>
              </p:ext>
            </p:extLst>
          </p:nvPr>
        </p:nvGraphicFramePr>
        <p:xfrm>
          <a:off x="5633782" y="753533"/>
          <a:ext cx="604716" cy="3767016"/>
        </p:xfrm>
        <a:graphic>
          <a:graphicData uri="http://schemas.openxmlformats.org/drawingml/2006/table">
            <a:tbl>
              <a:tblPr bandRow="1"/>
              <a:tblGrid>
                <a:gridCol w="604716"/>
              </a:tblGrid>
              <a:tr h="62783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2783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2783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2783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2783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2783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0572095"/>
              </p:ext>
            </p:extLst>
          </p:nvPr>
        </p:nvGraphicFramePr>
        <p:xfrm>
          <a:off x="2611813" y="3892319"/>
          <a:ext cx="582253" cy="1883508"/>
        </p:xfrm>
        <a:graphic>
          <a:graphicData uri="http://schemas.openxmlformats.org/drawingml/2006/table">
            <a:tbl>
              <a:tblPr bandRow="1"/>
              <a:tblGrid>
                <a:gridCol w="582253"/>
              </a:tblGrid>
              <a:tr h="627836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2783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і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2783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д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4454769" y="5190327"/>
            <a:ext cx="4572000" cy="107721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2. «А коли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ви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 почнете мене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вчити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малювати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?» </a:t>
            </a:r>
            <a:endParaRPr lang="ru-RU" sz="32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508262" y="5190327"/>
            <a:ext cx="4572000" cy="156966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3. «Не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оддамо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 ми тебе маляру,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бо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 нам самим таких треба» </a:t>
            </a:r>
            <a:endParaRPr lang="ru-RU" sz="32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318738" y="2297227"/>
            <a:ext cx="2734777" cy="397031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4. «А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побачила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я –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сидить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за столом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повно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всякого панства, а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поміж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панством – мужик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стоїть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вичитує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щось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із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паперів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…» </a:t>
            </a:r>
            <a:endParaRPr lang="ru-RU" sz="28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561755" y="4697884"/>
            <a:ext cx="4572000" cy="206210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5. «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Всі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 на кутку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кажуть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що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 з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вашого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 Тараса,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мабуть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щось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добряче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вийде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» </a:t>
            </a:r>
            <a:endParaRPr lang="ru-RU" sz="32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481516" y="4944105"/>
            <a:ext cx="4572000" cy="156966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6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. «Хай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слухає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виросте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 –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своїм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розкаже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дітям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 та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онукам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» </a:t>
            </a:r>
            <a:endParaRPr lang="ru-RU" sz="32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4681090" y="5175362"/>
            <a:ext cx="3704492" cy="107721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7. </a:t>
            </a: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uk-UA" sz="3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Світ не родив такого волоцюги!</a:t>
            </a: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» </a:t>
            </a:r>
            <a:endParaRPr lang="ru-RU" sz="32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4508262" y="4759439"/>
            <a:ext cx="4572000" cy="193899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8.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Синові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Тарасу з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мого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хазяйства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нічого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не треба,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він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не буде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аби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яким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чоловіком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з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його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буде 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або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щось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дуже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добре, 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або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велике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ледащо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…”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5374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6726" y="428179"/>
            <a:ext cx="859054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6600" b="1" dirty="0" smtClean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</a:rPr>
              <a:t>До теми</a:t>
            </a:r>
            <a:endParaRPr lang="ru-RU" sz="6600" b="1" dirty="0">
              <a:ln w="13462">
                <a:solidFill>
                  <a:prstClr val="white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bl" rotWithShape="0">
                  <a:srgbClr val="4472C4"/>
                </a:outerShdw>
              </a:effectLst>
            </a:endParaRPr>
          </a:p>
          <a:p>
            <a:pPr lvl="0" algn="ctr"/>
            <a:r>
              <a:rPr lang="ru-RU" sz="6600" b="1" dirty="0" smtClean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6600" b="1" dirty="0" err="1" smtClean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Рідна</a:t>
            </a:r>
            <a:r>
              <a:rPr lang="ru-RU" sz="6600" b="1" dirty="0" smtClean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6600" b="1" dirty="0" err="1" smtClean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Україна</a:t>
            </a:r>
            <a:r>
              <a:rPr lang="ru-RU" sz="6600" b="1" dirty="0" smtClean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6600" b="1" dirty="0" err="1" smtClean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Світ</a:t>
            </a:r>
            <a:r>
              <a:rPr lang="ru-RU" sz="6600" b="1" dirty="0" smtClean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6600" b="1" dirty="0" err="1" smtClean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природи</a:t>
            </a:r>
            <a:r>
              <a:rPr lang="ru-RU" sz="6600" b="1" dirty="0" smtClean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».</a:t>
            </a:r>
          </a:p>
          <a:p>
            <a:pPr lvl="0" algn="ctr"/>
            <a:r>
              <a:rPr lang="uk-UA" sz="6600" b="1" dirty="0" smtClean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Повторення і узагальнення вивченого</a:t>
            </a:r>
            <a:endParaRPr lang="ru-RU" sz="4400" b="1" dirty="0">
              <a:ln w="13462">
                <a:solidFill>
                  <a:prstClr val="white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bl" rotWithShape="0">
                  <a:srgbClr val="4472C4"/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0763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8090608"/>
              </p:ext>
            </p:extLst>
          </p:nvPr>
        </p:nvGraphicFramePr>
        <p:xfrm>
          <a:off x="699793" y="195942"/>
          <a:ext cx="7837714" cy="6391910"/>
        </p:xfrm>
        <a:graphic>
          <a:graphicData uri="http://schemas.openxmlformats.org/drawingml/2006/table">
            <a:tbl>
              <a:tblPr bandRow="1"/>
              <a:tblGrid>
                <a:gridCol w="461042"/>
                <a:gridCol w="461042"/>
                <a:gridCol w="461042"/>
                <a:gridCol w="461042"/>
                <a:gridCol w="461042"/>
                <a:gridCol w="461042"/>
                <a:gridCol w="461042"/>
                <a:gridCol w="461042"/>
                <a:gridCol w="461042"/>
                <a:gridCol w="461042"/>
                <a:gridCol w="461042"/>
                <a:gridCol w="461042"/>
                <a:gridCol w="461042"/>
                <a:gridCol w="461042"/>
                <a:gridCol w="461042"/>
                <a:gridCol w="461042"/>
                <a:gridCol w="461042"/>
              </a:tblGrid>
              <a:tr h="4398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baseline="30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98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98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98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baseline="30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398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98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98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baseline="30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baseline="30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98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98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baseline="30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baseline="30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98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98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98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baseline="30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98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98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baseline="30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1957560"/>
              </p:ext>
            </p:extLst>
          </p:nvPr>
        </p:nvGraphicFramePr>
        <p:xfrm>
          <a:off x="2081102" y="1556148"/>
          <a:ext cx="6454588" cy="456565"/>
        </p:xfrm>
        <a:graphic>
          <a:graphicData uri="http://schemas.openxmlformats.org/drawingml/2006/table">
            <a:tbl>
              <a:tblPr bandRow="1"/>
              <a:tblGrid>
                <a:gridCol w="461042"/>
                <a:gridCol w="461042"/>
                <a:gridCol w="461042"/>
                <a:gridCol w="461042"/>
                <a:gridCol w="461042"/>
                <a:gridCol w="461042"/>
                <a:gridCol w="461042"/>
                <a:gridCol w="461042"/>
                <a:gridCol w="461042"/>
                <a:gridCol w="461042"/>
                <a:gridCol w="461042"/>
                <a:gridCol w="461042"/>
                <a:gridCol w="461042"/>
                <a:gridCol w="461042"/>
              </a:tblGrid>
              <a:tr h="4398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і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і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і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я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9003961"/>
              </p:ext>
            </p:extLst>
          </p:nvPr>
        </p:nvGraphicFramePr>
        <p:xfrm>
          <a:off x="3006768" y="2922719"/>
          <a:ext cx="2766252" cy="456565"/>
        </p:xfrm>
        <a:graphic>
          <a:graphicData uri="http://schemas.openxmlformats.org/drawingml/2006/table">
            <a:tbl>
              <a:tblPr bandRow="1"/>
              <a:tblGrid>
                <a:gridCol w="461042"/>
                <a:gridCol w="461042"/>
                <a:gridCol w="461042"/>
                <a:gridCol w="461042"/>
                <a:gridCol w="461042"/>
                <a:gridCol w="461042"/>
              </a:tblGrid>
              <a:tr h="4398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3138357"/>
              </p:ext>
            </p:extLst>
          </p:nvPr>
        </p:nvGraphicFramePr>
        <p:xfrm>
          <a:off x="3010710" y="3843512"/>
          <a:ext cx="2305210" cy="456565"/>
        </p:xfrm>
        <a:graphic>
          <a:graphicData uri="http://schemas.openxmlformats.org/drawingml/2006/table">
            <a:tbl>
              <a:tblPr bandRow="1"/>
              <a:tblGrid>
                <a:gridCol w="461042"/>
                <a:gridCol w="461042"/>
                <a:gridCol w="461042"/>
                <a:gridCol w="461042"/>
                <a:gridCol w="461042"/>
              </a:tblGrid>
              <a:tr h="4398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я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9503083"/>
              </p:ext>
            </p:extLst>
          </p:nvPr>
        </p:nvGraphicFramePr>
        <p:xfrm>
          <a:off x="701558" y="5215163"/>
          <a:ext cx="3688336" cy="456565"/>
        </p:xfrm>
        <a:graphic>
          <a:graphicData uri="http://schemas.openxmlformats.org/drawingml/2006/table">
            <a:tbl>
              <a:tblPr bandRow="1"/>
              <a:tblGrid>
                <a:gridCol w="461042"/>
                <a:gridCol w="461042"/>
                <a:gridCol w="461042"/>
                <a:gridCol w="461042"/>
                <a:gridCol w="461042"/>
                <a:gridCol w="461042"/>
                <a:gridCol w="461042"/>
                <a:gridCol w="461042"/>
              </a:tblGrid>
              <a:tr h="4398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ш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0896568"/>
              </p:ext>
            </p:extLst>
          </p:nvPr>
        </p:nvGraphicFramePr>
        <p:xfrm>
          <a:off x="1614374" y="6126275"/>
          <a:ext cx="4610420" cy="456565"/>
        </p:xfrm>
        <a:graphic>
          <a:graphicData uri="http://schemas.openxmlformats.org/drawingml/2006/table">
            <a:tbl>
              <a:tblPr bandRow="1"/>
              <a:tblGrid>
                <a:gridCol w="461042"/>
                <a:gridCol w="461042"/>
                <a:gridCol w="461042"/>
                <a:gridCol w="461042"/>
                <a:gridCol w="461042"/>
                <a:gridCol w="461042"/>
                <a:gridCol w="461042"/>
                <a:gridCol w="461042"/>
                <a:gridCol w="461042"/>
                <a:gridCol w="461042"/>
              </a:tblGrid>
              <a:tr h="4398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і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ь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8738148"/>
              </p:ext>
            </p:extLst>
          </p:nvPr>
        </p:nvGraphicFramePr>
        <p:xfrm>
          <a:off x="4845988" y="3849201"/>
          <a:ext cx="461042" cy="1826260"/>
        </p:xfrm>
        <a:graphic>
          <a:graphicData uri="http://schemas.openxmlformats.org/drawingml/2006/table">
            <a:tbl>
              <a:tblPr bandRow="1"/>
              <a:tblGrid>
                <a:gridCol w="461042"/>
              </a:tblGrid>
              <a:tr h="4398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398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398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398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ь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5866107" y="2393897"/>
            <a:ext cx="3169405" cy="353943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uk-UA" sz="3200" dirty="0" smtClean="0">
                <a:latin typeface="Times New Roman" panose="02020603050405020304" pitchFamily="18" charset="0"/>
                <a:ea typeface="Cambria" panose="02040503050406030204" pitchFamily="18" charset="0"/>
              </a:rPr>
              <a:t>1.Який </a:t>
            </a:r>
            <a:r>
              <a:rPr lang="uk-UA" sz="3200" dirty="0">
                <a:latin typeface="Times New Roman" panose="02020603050405020304" pitchFamily="18" charset="0"/>
                <a:ea typeface="Cambria" panose="02040503050406030204" pitchFamily="18" charset="0"/>
              </a:rPr>
              <a:t>художній засіб використовує </a:t>
            </a:r>
            <a:r>
              <a:rPr lang="uk-UA" sz="3200" dirty="0" err="1">
                <a:latin typeface="Times New Roman" panose="02020603050405020304" pitchFamily="18" charset="0"/>
                <a:ea typeface="Cambria" panose="02040503050406030204" pitchFamily="18" charset="0"/>
              </a:rPr>
              <a:t>П.Тичина</a:t>
            </a:r>
            <a:r>
              <a:rPr lang="uk-UA" sz="3200" dirty="0">
                <a:latin typeface="Times New Roman" panose="02020603050405020304" pitchFamily="18" charset="0"/>
                <a:ea typeface="Cambria" panose="02040503050406030204" pitchFamily="18" charset="0"/>
              </a:rPr>
              <a:t> в даному уривку?</a:t>
            </a:r>
            <a:r>
              <a:rPr lang="uk-UA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200" i="1" dirty="0">
                <a:latin typeface="Times New Roman" panose="02020603050405020304" pitchFamily="18" charset="0"/>
                <a:ea typeface="Cambria" panose="02040503050406030204" pitchFamily="18" charset="0"/>
              </a:rPr>
              <a:t>«Хмарки біжать – милуюся» </a:t>
            </a:r>
            <a:endParaRPr lang="ru-RU" sz="32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2129442"/>
            <a:ext cx="2882685" cy="212365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ea typeface="Cambria" panose="02040503050406030204" pitchFamily="18" charset="0"/>
              </a:rPr>
              <a:t>2. </a:t>
            </a:r>
            <a:r>
              <a:rPr lang="uk-UA" sz="2800" dirty="0">
                <a:latin typeface="Times New Roman" panose="02020603050405020304" pitchFamily="18" charset="0"/>
                <a:ea typeface="Cambria" panose="02040503050406030204" pitchFamily="18" charset="0"/>
              </a:rPr>
              <a:t>Продукт, яким пригостив вовка Сашко </a:t>
            </a:r>
            <a:r>
              <a:rPr lang="uk-UA" sz="2400" dirty="0">
                <a:latin typeface="Times New Roman" panose="02020603050405020304" pitchFamily="18" charset="0"/>
                <a:ea typeface="Cambria" panose="02040503050406030204" pitchFamily="18" charset="0"/>
              </a:rPr>
              <a:t>(«Сіроманець» </a:t>
            </a:r>
            <a:r>
              <a:rPr lang="uk-UA" sz="2400" dirty="0" err="1" smtClean="0">
                <a:latin typeface="Times New Roman" panose="02020603050405020304" pitchFamily="18" charset="0"/>
                <a:ea typeface="Cambria" panose="02040503050406030204" pitchFamily="18" charset="0"/>
              </a:rPr>
              <a:t>М.Вінграновський</a:t>
            </a:r>
            <a:r>
              <a:rPr lang="uk-UA" sz="2400" dirty="0">
                <a:latin typeface="Times New Roman" panose="02020603050405020304" pitchFamily="18" charset="0"/>
                <a:ea typeface="Cambria" panose="02040503050406030204" pitchFamily="18" charset="0"/>
              </a:rPr>
              <a:t>) </a:t>
            </a:r>
            <a:endParaRPr lang="ru-RU" sz="2400" dirty="0"/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1737103"/>
              </p:ext>
            </p:extLst>
          </p:nvPr>
        </p:nvGraphicFramePr>
        <p:xfrm>
          <a:off x="4847126" y="182805"/>
          <a:ext cx="461042" cy="3195955"/>
        </p:xfrm>
        <a:graphic>
          <a:graphicData uri="http://schemas.openxmlformats.org/drawingml/2006/table">
            <a:tbl>
              <a:tblPr bandRow="1"/>
              <a:tblGrid>
                <a:gridCol w="461042"/>
              </a:tblGrid>
              <a:tr h="4398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98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98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98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98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ж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98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98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5509648" y="3421775"/>
            <a:ext cx="3525864" cy="206210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ea typeface="Cambria" panose="02040503050406030204" pitchFamily="18" charset="0"/>
              </a:rPr>
              <a:t>3. </a:t>
            </a:r>
            <a:r>
              <a:rPr lang="uk-UA" sz="3200" dirty="0">
                <a:latin typeface="Times New Roman" panose="02020603050405020304" pitchFamily="18" charset="0"/>
                <a:ea typeface="Cambria" panose="02040503050406030204" pitchFamily="18" charset="0"/>
              </a:rPr>
              <a:t>Хто привіз Тараса до батьків, коли він заблукав у полі? </a:t>
            </a:r>
            <a:endParaRPr lang="ru-RU" sz="32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39485" y="0"/>
            <a:ext cx="4424765" cy="138499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ea typeface="Cambria" panose="02040503050406030204" pitchFamily="18" charset="0"/>
              </a:rPr>
              <a:t>4.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2800" dirty="0">
                <a:latin typeface="Times New Roman" panose="02020603050405020304" pitchFamily="18" charset="0"/>
                <a:ea typeface="Cambria" panose="02040503050406030204" pitchFamily="18" charset="0"/>
              </a:rPr>
              <a:t>Прізвище автора вірша </a:t>
            </a:r>
            <a:r>
              <a:rPr lang="uk-UA" sz="2800" i="1" dirty="0">
                <a:latin typeface="Times New Roman" panose="02020603050405020304" pitchFamily="18" charset="0"/>
                <a:ea typeface="Cambria" panose="02040503050406030204" pitchFamily="18" charset="0"/>
              </a:rPr>
              <a:t>«Садок вишневий коло хати» </a:t>
            </a:r>
            <a:endParaRPr lang="ru-RU" sz="28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377912" y="3404897"/>
            <a:ext cx="3502617" cy="224676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ea typeface="Cambria" panose="02040503050406030204" pitchFamily="18" charset="0"/>
              </a:rPr>
              <a:t>5.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>
                <a:latin typeface="Times New Roman" panose="02020603050405020304" pitchFamily="18" charset="0"/>
                <a:ea typeface="Cambria" panose="02040503050406030204" pitchFamily="18" charset="0"/>
              </a:rPr>
              <a:t>Який художній засіб використовує </a:t>
            </a:r>
            <a:r>
              <a:rPr lang="uk-UA" sz="2800" dirty="0" err="1">
                <a:latin typeface="Times New Roman" panose="02020603050405020304" pitchFamily="18" charset="0"/>
                <a:ea typeface="Cambria" panose="02040503050406030204" pitchFamily="18" charset="0"/>
              </a:rPr>
              <a:t>П.Тичина</a:t>
            </a:r>
            <a:r>
              <a:rPr lang="uk-UA" sz="2800" dirty="0">
                <a:latin typeface="Times New Roman" panose="02020603050405020304" pitchFamily="18" charset="0"/>
                <a:ea typeface="Cambria" panose="02040503050406030204" pitchFamily="18" charset="0"/>
              </a:rPr>
              <a:t> в даному уривку? «</a:t>
            </a:r>
            <a:r>
              <a:rPr lang="uk-UA" sz="2800" i="1" dirty="0">
                <a:latin typeface="Times New Roman" panose="02020603050405020304" pitchFamily="18" charset="0"/>
                <a:ea typeface="Cambria" panose="02040503050406030204" pitchFamily="18" charset="0"/>
              </a:rPr>
              <a:t>Гаї </a:t>
            </a:r>
            <a:r>
              <a:rPr lang="uk-UA" sz="2800" i="1" dirty="0" err="1">
                <a:latin typeface="Times New Roman" panose="02020603050405020304" pitchFamily="18" charset="0"/>
                <a:ea typeface="Cambria" panose="02040503050406030204" pitchFamily="18" charset="0"/>
              </a:rPr>
              <a:t>шумлять</a:t>
            </a:r>
            <a:r>
              <a:rPr lang="uk-UA" sz="2800" i="1" dirty="0">
                <a:latin typeface="Times New Roman" panose="02020603050405020304" pitchFamily="18" charset="0"/>
                <a:ea typeface="Cambria" panose="02040503050406030204" pitchFamily="18" charset="0"/>
              </a:rPr>
              <a:t> – я слухаю»</a:t>
            </a:r>
            <a:r>
              <a:rPr lang="uk-UA" sz="2800" dirty="0">
                <a:latin typeface="Times New Roman" panose="02020603050405020304" pitchFamily="18" charset="0"/>
                <a:ea typeface="Cambria" panose="02040503050406030204" pitchFamily="18" charset="0"/>
              </a:rPr>
              <a:t> </a:t>
            </a:r>
            <a:endParaRPr lang="ru-RU" sz="2800" dirty="0"/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2584321"/>
              </p:ext>
            </p:extLst>
          </p:nvPr>
        </p:nvGraphicFramePr>
        <p:xfrm>
          <a:off x="3928852" y="2923340"/>
          <a:ext cx="461042" cy="3652520"/>
        </p:xfrm>
        <a:graphic>
          <a:graphicData uri="http://schemas.openxmlformats.org/drawingml/2006/table">
            <a:tbl>
              <a:tblPr bandRow="1"/>
              <a:tblGrid>
                <a:gridCol w="461042"/>
              </a:tblGrid>
              <a:tr h="4398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98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98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98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98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98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98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98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" name="Прямоугольник 17"/>
          <p:cNvSpPr/>
          <p:nvPr/>
        </p:nvSpPr>
        <p:spPr>
          <a:xfrm>
            <a:off x="5509648" y="3438653"/>
            <a:ext cx="3525864" cy="224676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ea typeface="Cambria" panose="02040503050406030204" pitchFamily="18" charset="0"/>
              </a:rPr>
              <a:t>6. </a:t>
            </a:r>
            <a:r>
              <a:rPr lang="uk-UA" sz="2800" dirty="0">
                <a:latin typeface="Times New Roman" panose="02020603050405020304" pitchFamily="18" charset="0"/>
                <a:ea typeface="Cambria" panose="02040503050406030204" pitchFamily="18" charset="0"/>
              </a:rPr>
              <a:t>Малюнок, що виконав Олесь на </a:t>
            </a:r>
            <a:r>
              <a:rPr lang="uk-UA" sz="2800" dirty="0" err="1">
                <a:latin typeface="Times New Roman" panose="02020603050405020304" pitchFamily="18" charset="0"/>
                <a:ea typeface="Cambria" panose="02040503050406030204" pitchFamily="18" charset="0"/>
              </a:rPr>
              <a:t>уроці</a:t>
            </a:r>
            <a:r>
              <a:rPr lang="uk-UA" sz="2800" dirty="0">
                <a:latin typeface="Times New Roman" panose="02020603050405020304" pitchFamily="18" charset="0"/>
                <a:ea typeface="Cambria" panose="02040503050406030204" pitchFamily="18" charset="0"/>
              </a:rPr>
              <a:t> замість горщика («Дивак» </a:t>
            </a:r>
            <a:r>
              <a:rPr lang="uk-UA" sz="2800" dirty="0" err="1">
                <a:latin typeface="Times New Roman" panose="02020603050405020304" pitchFamily="18" charset="0"/>
                <a:ea typeface="Cambria" panose="02040503050406030204" pitchFamily="18" charset="0"/>
              </a:rPr>
              <a:t>Г.Тютюнника</a:t>
            </a:r>
            <a:r>
              <a:rPr lang="uk-UA" sz="2800" dirty="0">
                <a:latin typeface="Times New Roman" panose="02020603050405020304" pitchFamily="18" charset="0"/>
                <a:ea typeface="Cambria" panose="02040503050406030204" pitchFamily="18" charset="0"/>
              </a:rPr>
              <a:t>)? </a:t>
            </a:r>
            <a:endParaRPr lang="ru-RU" sz="28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5486398" y="3404897"/>
            <a:ext cx="3549114" cy="181588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ea typeface="Cambria" panose="02040503050406030204" pitchFamily="18" charset="0"/>
              </a:rPr>
              <a:t>7.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sz="2800" dirty="0">
                <a:latin typeface="Times New Roman" panose="02020603050405020304" pitchFamily="18" charset="0"/>
                <a:ea typeface="Cambria" panose="02040503050406030204" pitchFamily="18" charset="0"/>
              </a:rPr>
              <a:t>Герой якого твору стає на захист хижака і намагається його вилікувати? </a:t>
            </a:r>
            <a:endParaRPr lang="ru-RU" sz="28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5377912" y="3371141"/>
            <a:ext cx="3587857" cy="224676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uk-UA" sz="2800" dirty="0">
                <a:latin typeface="Times New Roman" panose="02020603050405020304" pitchFamily="18" charset="0"/>
                <a:ea typeface="Cambria" panose="02040503050406030204" pitchFamily="18" charset="0"/>
              </a:rPr>
              <a:t>8. У якому творі розповідається про трагічну загибель тварини від рук браконьєра?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13666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557" y="276678"/>
            <a:ext cx="4511144" cy="636671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790700" y="2128026"/>
            <a:ext cx="581325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uk-UA" sz="8800" b="1" dirty="0" smtClean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</a:rPr>
              <a:t>Молодці!!!</a:t>
            </a:r>
            <a:endParaRPr lang="ru-RU" sz="8800" b="1" dirty="0" smtClean="0">
              <a:ln w="13462">
                <a:solidFill>
                  <a:prstClr val="white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bl" rotWithShape="0">
                  <a:srgbClr val="4472C4"/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7761" y="161585"/>
            <a:ext cx="4511144" cy="6481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183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54919"/>
            <a:ext cx="892743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6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До </a:t>
            </a:r>
            <a:r>
              <a:rPr lang="ru-RU" sz="6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теми</a:t>
            </a:r>
          </a:p>
          <a:p>
            <a:pPr algn="ctr">
              <a:spcAft>
                <a:spcPts val="0"/>
              </a:spcAft>
            </a:pPr>
            <a:r>
              <a:rPr lang="ru-RU" sz="6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66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Із</a:t>
            </a:r>
            <a:r>
              <a:rPr lang="ru-RU" sz="6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66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народної</a:t>
            </a:r>
            <a:r>
              <a:rPr lang="ru-RU" sz="6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66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мудрості</a:t>
            </a:r>
            <a:r>
              <a:rPr lang="ru-RU" sz="6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lang="ru-RU" sz="4400" b="1" dirty="0">
              <a:ln w="13462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uk-UA" sz="6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Теорія </a:t>
            </a:r>
            <a:r>
              <a:rPr lang="uk-UA" sz="6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літератури</a:t>
            </a:r>
            <a:r>
              <a:rPr lang="ru-RU" sz="6000" b="1" dirty="0" smtClean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</a:rPr>
              <a:t> </a:t>
            </a:r>
            <a:endParaRPr lang="ru-RU" sz="6000" b="1" dirty="0">
              <a:ln w="13462">
                <a:solidFill>
                  <a:prstClr val="white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bl" rotWithShape="0">
                  <a:srgbClr val="4472C4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07358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9580009"/>
              </p:ext>
            </p:extLst>
          </p:nvPr>
        </p:nvGraphicFramePr>
        <p:xfrm>
          <a:off x="1510083" y="204530"/>
          <a:ext cx="7465470" cy="6557216"/>
        </p:xfrm>
        <a:graphic>
          <a:graphicData uri="http://schemas.openxmlformats.org/drawingml/2006/table">
            <a:tbl>
              <a:tblPr bandRow="1"/>
              <a:tblGrid>
                <a:gridCol w="497698"/>
                <a:gridCol w="497698"/>
                <a:gridCol w="497698"/>
                <a:gridCol w="497698"/>
                <a:gridCol w="497698"/>
                <a:gridCol w="497698"/>
                <a:gridCol w="497698"/>
                <a:gridCol w="497698"/>
                <a:gridCol w="497698"/>
                <a:gridCol w="497698"/>
                <a:gridCol w="497698"/>
                <a:gridCol w="497698"/>
                <a:gridCol w="497698"/>
                <a:gridCol w="497698"/>
                <a:gridCol w="497698"/>
              </a:tblGrid>
              <a:tr h="40982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baseline="30000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400" b="1" dirty="0" smtClean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0982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0982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400" b="1" baseline="30000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0982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400" b="1" baseline="30000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09826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400" b="1" baseline="30000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0982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0982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0982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400" b="1" baseline="30000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0982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0982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400" b="1" baseline="30000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400" b="1" baseline="30000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0982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0982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0982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0982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0982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0982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3371035"/>
              </p:ext>
            </p:extLst>
          </p:nvPr>
        </p:nvGraphicFramePr>
        <p:xfrm>
          <a:off x="1518987" y="1837656"/>
          <a:ext cx="2986188" cy="409826"/>
        </p:xfrm>
        <a:graphic>
          <a:graphicData uri="http://schemas.openxmlformats.org/drawingml/2006/table">
            <a:tbl>
              <a:tblPr bandRow="1"/>
              <a:tblGrid>
                <a:gridCol w="497698"/>
                <a:gridCol w="497698"/>
                <a:gridCol w="497698"/>
                <a:gridCol w="497698"/>
                <a:gridCol w="497698"/>
                <a:gridCol w="497698"/>
              </a:tblGrid>
              <a:tr h="40982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і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5607895"/>
              </p:ext>
            </p:extLst>
          </p:nvPr>
        </p:nvGraphicFramePr>
        <p:xfrm>
          <a:off x="3516228" y="3064877"/>
          <a:ext cx="4976980" cy="409826"/>
        </p:xfrm>
        <a:graphic>
          <a:graphicData uri="http://schemas.openxmlformats.org/drawingml/2006/table">
            <a:tbl>
              <a:tblPr bandRow="1"/>
              <a:tblGrid>
                <a:gridCol w="497698"/>
                <a:gridCol w="497698"/>
                <a:gridCol w="497698"/>
                <a:gridCol w="497698"/>
                <a:gridCol w="497698"/>
                <a:gridCol w="497698"/>
                <a:gridCol w="497698"/>
                <a:gridCol w="497698"/>
                <a:gridCol w="497698"/>
                <a:gridCol w="497698"/>
              </a:tblGrid>
              <a:tr h="40982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і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5052937"/>
              </p:ext>
            </p:extLst>
          </p:nvPr>
        </p:nvGraphicFramePr>
        <p:xfrm>
          <a:off x="4984082" y="3894108"/>
          <a:ext cx="3981584" cy="409826"/>
        </p:xfrm>
        <a:graphic>
          <a:graphicData uri="http://schemas.openxmlformats.org/drawingml/2006/table">
            <a:tbl>
              <a:tblPr bandRow="1"/>
              <a:tblGrid>
                <a:gridCol w="497698"/>
                <a:gridCol w="497698"/>
                <a:gridCol w="497698"/>
                <a:gridCol w="497698"/>
                <a:gridCol w="497698"/>
                <a:gridCol w="497698"/>
                <a:gridCol w="497698"/>
                <a:gridCol w="497698"/>
              </a:tblGrid>
              <a:tr h="40982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з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2098207"/>
              </p:ext>
            </p:extLst>
          </p:nvPr>
        </p:nvGraphicFramePr>
        <p:xfrm>
          <a:off x="4009523" y="1031541"/>
          <a:ext cx="497698" cy="3278608"/>
        </p:xfrm>
        <a:graphic>
          <a:graphicData uri="http://schemas.openxmlformats.org/drawingml/2006/table">
            <a:tbl>
              <a:tblPr bandRow="1"/>
              <a:tblGrid>
                <a:gridCol w="497698"/>
              </a:tblGrid>
              <a:tr h="40982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982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982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982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982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ф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982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982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982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458671"/>
              </p:ext>
            </p:extLst>
          </p:nvPr>
        </p:nvGraphicFramePr>
        <p:xfrm>
          <a:off x="5478182" y="1427427"/>
          <a:ext cx="497698" cy="3278608"/>
        </p:xfrm>
        <a:graphic>
          <a:graphicData uri="http://schemas.openxmlformats.org/drawingml/2006/table">
            <a:tbl>
              <a:tblPr bandRow="1"/>
              <a:tblGrid>
                <a:gridCol w="497698"/>
              </a:tblGrid>
              <a:tr h="40982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982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982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982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982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982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і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982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982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ш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7385163"/>
              </p:ext>
            </p:extLst>
          </p:nvPr>
        </p:nvGraphicFramePr>
        <p:xfrm>
          <a:off x="6488029" y="189330"/>
          <a:ext cx="497698" cy="3278608"/>
        </p:xfrm>
        <a:graphic>
          <a:graphicData uri="http://schemas.openxmlformats.org/drawingml/2006/table">
            <a:tbl>
              <a:tblPr bandRow="1"/>
              <a:tblGrid>
                <a:gridCol w="497698"/>
              </a:tblGrid>
              <a:tr h="40982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2400" b="1" dirty="0" smtClean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982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uk-UA" sz="2400" b="1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982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uk-UA" sz="2400" b="1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982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uk-UA" sz="2400" b="1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982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uk-UA" sz="2400" b="1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982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uk-UA" sz="2400" b="1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і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982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uk-UA" sz="2400" b="1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en-US" sz="2400" b="1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'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982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2887126"/>
              </p:ext>
            </p:extLst>
          </p:nvPr>
        </p:nvGraphicFramePr>
        <p:xfrm>
          <a:off x="7462586" y="3885362"/>
          <a:ext cx="497698" cy="2868782"/>
        </p:xfrm>
        <a:graphic>
          <a:graphicData uri="http://schemas.openxmlformats.org/drawingml/2006/table">
            <a:tbl>
              <a:tblPr bandRow="1"/>
              <a:tblGrid>
                <a:gridCol w="497698"/>
              </a:tblGrid>
              <a:tr h="40982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982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982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982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982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д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982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982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529388" y="5466801"/>
            <a:ext cx="5751095" cy="107721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uk-UA" sz="28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1. Я</a:t>
            </a:r>
            <a:r>
              <a:rPr lang="ru-RU" sz="3200" dirty="0" err="1">
                <a:latin typeface="Times New Roman" panose="02020603050405020304" pitchFamily="18" charset="0"/>
                <a:ea typeface="Cambria" panose="02040503050406030204" pitchFamily="18" charset="0"/>
              </a:rPr>
              <a:t>скраве</a:t>
            </a:r>
            <a:r>
              <a:rPr lang="ru-RU" sz="3200" dirty="0">
                <a:latin typeface="Times New Roman" panose="02020603050405020304" pitchFamily="18" charset="0"/>
                <a:ea typeface="Cambria" panose="020405030504060302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ea typeface="Cambria" panose="02040503050406030204" pitchFamily="18" charset="0"/>
              </a:rPr>
              <a:t>образне</a:t>
            </a:r>
            <a:r>
              <a:rPr lang="ru-RU" sz="3200" dirty="0">
                <a:latin typeface="Times New Roman" panose="02020603050405020304" pitchFamily="18" charset="0"/>
                <a:ea typeface="Cambria" panose="020405030504060302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ea typeface="Cambria" panose="02040503050406030204" pitchFamily="18" charset="0"/>
              </a:rPr>
              <a:t>визначення</a:t>
            </a:r>
            <a:r>
              <a:rPr lang="ru-RU" sz="3200" i="1" dirty="0">
                <a:latin typeface="Times New Roman" panose="02020603050405020304" pitchFamily="18" charset="0"/>
                <a:ea typeface="Cambria" panose="02040503050406030204" pitchFamily="18" charset="0"/>
              </a:rPr>
              <a:t>, </a:t>
            </a:r>
            <a:r>
              <a:rPr lang="uk-UA" sz="3200" dirty="0">
                <a:latin typeface="Times New Roman" panose="02020603050405020304" pitchFamily="18" charset="0"/>
                <a:ea typeface="Cambria" panose="02040503050406030204" pitchFamily="18" charset="0"/>
              </a:rPr>
              <a:t>поетичне означення </a:t>
            </a:r>
            <a:endParaRPr lang="ru-RU" sz="32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56409" y="4681971"/>
            <a:ext cx="4957011" cy="156966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uk-UA" sz="3200" dirty="0" smtClean="0">
                <a:latin typeface="Times New Roman" panose="02020603050405020304" pitchFamily="18" charset="0"/>
                <a:ea typeface="Cambria" panose="02040503050406030204" pitchFamily="18" charset="0"/>
              </a:rPr>
              <a:t>4. Порівняння </a:t>
            </a:r>
            <a:r>
              <a:rPr lang="uk-UA" sz="3200" dirty="0">
                <a:latin typeface="Times New Roman" panose="02020603050405020304" pitchFamily="18" charset="0"/>
                <a:ea typeface="Cambria" panose="02040503050406030204" pitchFamily="18" charset="0"/>
              </a:rPr>
              <a:t>якоїсь істоти чи предмета з іншою </a:t>
            </a:r>
            <a:r>
              <a:rPr lang="uk-UA" sz="3200" dirty="0" err="1">
                <a:latin typeface="Times New Roman" panose="02020603050405020304" pitchFamily="18" charset="0"/>
                <a:ea typeface="Cambria" panose="02040503050406030204" pitchFamily="18" charset="0"/>
              </a:rPr>
              <a:t>істотою</a:t>
            </a:r>
            <a:r>
              <a:rPr lang="uk-UA" sz="3200" dirty="0">
                <a:latin typeface="Times New Roman" panose="02020603050405020304" pitchFamily="18" charset="0"/>
                <a:ea typeface="Cambria" panose="02040503050406030204" pitchFamily="18" charset="0"/>
              </a:rPr>
              <a:t> чи предметом </a:t>
            </a:r>
            <a:endParaRPr lang="ru-RU" sz="32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56409" y="4828165"/>
            <a:ext cx="5546558" cy="156966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ea typeface="Cambria" panose="02040503050406030204" pitchFamily="18" charset="0"/>
              </a:rPr>
              <a:t>6</a:t>
            </a:r>
            <a:r>
              <a:rPr lang="ru-RU" sz="3200" i="1" dirty="0">
                <a:latin typeface="Times New Roman" panose="02020603050405020304" pitchFamily="18" charset="0"/>
                <a:ea typeface="Cambria" panose="02040503050406030204" pitchFamily="18" charset="0"/>
              </a:rPr>
              <a:t>.</a:t>
            </a:r>
            <a:r>
              <a:rPr lang="uk-UA" sz="3200" dirty="0">
                <a:latin typeface="Times New Roman" panose="02020603050405020304" pitchFamily="18" charset="0"/>
                <a:ea typeface="Cambria" panose="02040503050406030204" pitchFamily="18" charset="0"/>
              </a:rPr>
              <a:t>Влучний вислів, який не виражає закінченої думки й не має повчального змісту</a:t>
            </a:r>
            <a:r>
              <a:rPr lang="uk-UA" sz="3200" i="1" dirty="0">
                <a:latin typeface="Times New Roman" panose="02020603050405020304" pitchFamily="18" charset="0"/>
                <a:ea typeface="Cambria" panose="02040503050406030204" pitchFamily="18" charset="0"/>
              </a:rPr>
              <a:t> </a:t>
            </a:r>
            <a:endParaRPr lang="ru-RU" sz="32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56409" y="4901262"/>
            <a:ext cx="6990347" cy="156966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ea typeface="Cambria" panose="02040503050406030204" pitchFamily="18" charset="0"/>
              </a:rPr>
              <a:t>2</a:t>
            </a:r>
            <a:r>
              <a:rPr lang="ru-RU" sz="3200" i="1" dirty="0">
                <a:latin typeface="Times New Roman" panose="02020603050405020304" pitchFamily="18" charset="0"/>
                <a:ea typeface="Cambria" panose="02040503050406030204" pitchFamily="18" charset="0"/>
              </a:rPr>
              <a:t>.</a:t>
            </a:r>
            <a:r>
              <a:rPr lang="ru-RU" sz="3200" dirty="0">
                <a:latin typeface="Times New Roman" panose="02020603050405020304" pitchFamily="18" charset="0"/>
                <a:ea typeface="Cambria" panose="020405030504060302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ea typeface="Cambria" panose="02040503050406030204" pitchFamily="18" charset="0"/>
              </a:rPr>
              <a:t>Образний</a:t>
            </a:r>
            <a:r>
              <a:rPr lang="ru-RU" sz="3200" dirty="0">
                <a:latin typeface="Times New Roman" panose="02020603050405020304" pitchFamily="18" charset="0"/>
                <a:ea typeface="Cambria" panose="020405030504060302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ea typeface="Cambria" panose="02040503050406030204" pitchFamily="18" charset="0"/>
              </a:rPr>
              <a:t>вислів</a:t>
            </a:r>
            <a:r>
              <a:rPr lang="ru-RU" sz="3200" dirty="0">
                <a:latin typeface="Times New Roman" panose="02020603050405020304" pitchFamily="18" charset="0"/>
                <a:ea typeface="Cambria" panose="02040503050406030204" pitchFamily="18" charset="0"/>
              </a:rPr>
              <a:t>, </a:t>
            </a:r>
            <a:r>
              <a:rPr lang="ru-RU" sz="3200" dirty="0" smtClean="0">
                <a:latin typeface="Times New Roman" panose="02020603050405020304" pitchFamily="18" charset="0"/>
                <a:ea typeface="Cambria" panose="02040503050406030204" pitchFamily="18" charset="0"/>
              </a:rPr>
              <a:t>у </a:t>
            </a:r>
            <a:r>
              <a:rPr lang="ru-RU" sz="3200" dirty="0" err="1">
                <a:latin typeface="Times New Roman" panose="02020603050405020304" pitchFamily="18" charset="0"/>
                <a:ea typeface="Cambria" panose="02040503050406030204" pitchFamily="18" charset="0"/>
              </a:rPr>
              <a:t>якому</a:t>
            </a:r>
            <a:r>
              <a:rPr lang="ru-RU" sz="3200" dirty="0">
                <a:latin typeface="Times New Roman" panose="02020603050405020304" pitchFamily="18" charset="0"/>
                <a:ea typeface="Cambria" panose="020405030504060302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ea typeface="Cambria" panose="02040503050406030204" pitchFamily="18" charset="0"/>
              </a:rPr>
              <a:t>ознаки</a:t>
            </a:r>
            <a:r>
              <a:rPr lang="ru-RU" sz="3200" dirty="0">
                <a:latin typeface="Times New Roman" panose="02020603050405020304" pitchFamily="18" charset="0"/>
                <a:ea typeface="Cambria" panose="02040503050406030204" pitchFamily="18" charset="0"/>
              </a:rPr>
              <a:t> одного предмета </a:t>
            </a:r>
            <a:r>
              <a:rPr lang="ru-RU" sz="3200" dirty="0" err="1">
                <a:latin typeface="Times New Roman" panose="02020603050405020304" pitchFamily="18" charset="0"/>
                <a:ea typeface="Cambria" panose="02040503050406030204" pitchFamily="18" charset="0"/>
              </a:rPr>
              <a:t>чи</a:t>
            </a:r>
            <a:r>
              <a:rPr lang="ru-RU" sz="3200" dirty="0">
                <a:latin typeface="Times New Roman" panose="02020603050405020304" pitchFamily="18" charset="0"/>
                <a:ea typeface="Cambria" panose="020405030504060302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ea typeface="Cambria" panose="02040503050406030204" pitchFamily="18" charset="0"/>
              </a:rPr>
              <a:t>дії</a:t>
            </a:r>
            <a:r>
              <a:rPr lang="ru-RU" sz="3200" dirty="0">
                <a:latin typeface="Times New Roman" panose="02020603050405020304" pitchFamily="18" charset="0"/>
                <a:ea typeface="Cambria" panose="020405030504060302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ea typeface="Cambria" panose="02040503050406030204" pitchFamily="18" charset="0"/>
              </a:rPr>
              <a:t>переносяться</a:t>
            </a:r>
            <a:r>
              <a:rPr lang="ru-RU" sz="3200" dirty="0">
                <a:latin typeface="Times New Roman" panose="02020603050405020304" pitchFamily="18" charset="0"/>
                <a:ea typeface="Cambria" panose="02040503050406030204" pitchFamily="18" charset="0"/>
              </a:rPr>
              <a:t> на </a:t>
            </a:r>
            <a:r>
              <a:rPr lang="ru-RU" sz="3200" dirty="0" err="1">
                <a:latin typeface="Times New Roman" panose="02020603050405020304" pitchFamily="18" charset="0"/>
                <a:ea typeface="Cambria" panose="02040503050406030204" pitchFamily="18" charset="0"/>
              </a:rPr>
              <a:t>інший</a:t>
            </a:r>
            <a:r>
              <a:rPr lang="ru-RU" sz="3200" dirty="0">
                <a:latin typeface="Times New Roman" panose="02020603050405020304" pitchFamily="18" charset="0"/>
                <a:ea typeface="Cambria" panose="02040503050406030204" pitchFamily="18" charset="0"/>
              </a:rPr>
              <a:t> за </a:t>
            </a:r>
            <a:r>
              <a:rPr lang="ru-RU" sz="3200" dirty="0" err="1">
                <a:latin typeface="Times New Roman" panose="02020603050405020304" pitchFamily="18" charset="0"/>
                <a:ea typeface="Cambria" panose="02040503050406030204" pitchFamily="18" charset="0"/>
              </a:rPr>
              <a:t>подібністю</a:t>
            </a:r>
            <a:endParaRPr lang="ru-RU" sz="32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40630" y="4974359"/>
            <a:ext cx="6605337" cy="156966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ea typeface="Cambria" panose="02040503050406030204" pitchFamily="18" charset="0"/>
              </a:rPr>
              <a:t>3. </a:t>
            </a:r>
            <a:r>
              <a:rPr lang="uk-UA" sz="3200" dirty="0">
                <a:latin typeface="Times New Roman" panose="02020603050405020304" pitchFamily="18" charset="0"/>
                <a:ea typeface="Cambria" panose="02040503050406030204" pitchFamily="18" charset="0"/>
              </a:rPr>
              <a:t>Короткий стійкий народний вислів з повчальним змістом, що виражає закінчену думку </a:t>
            </a:r>
            <a:endParaRPr lang="ru-RU" sz="32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46644" y="4974359"/>
            <a:ext cx="6809875" cy="156966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ea typeface="Cambria" panose="02040503050406030204" pitchFamily="18" charset="0"/>
              </a:rPr>
              <a:t>5. </a:t>
            </a:r>
            <a:r>
              <a:rPr lang="uk-UA" sz="3200" dirty="0">
                <a:latin typeface="Times New Roman" panose="02020603050405020304" pitchFamily="18" charset="0"/>
                <a:ea typeface="Cambria" panose="02040503050406030204" pitchFamily="18" charset="0"/>
              </a:rPr>
              <a:t>Загадка, відгадку на яку можна прочитати за першими літерами кожного рядка </a:t>
            </a:r>
            <a:endParaRPr lang="ru-RU" sz="32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56409" y="4728137"/>
            <a:ext cx="7122695" cy="206210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ea typeface="Cambria" panose="02040503050406030204" pitchFamily="18" charset="0"/>
              </a:rPr>
              <a:t>7. </a:t>
            </a:r>
            <a:r>
              <a:rPr lang="uk-UA" sz="3200" dirty="0">
                <a:latin typeface="Times New Roman" panose="02020603050405020304" pitchFamily="18" charset="0"/>
                <a:ea typeface="Cambria" panose="02040503050406030204" pitchFamily="18" charset="0"/>
              </a:rPr>
              <a:t>Стислий поетичний, часто ритмізований вислів, що треба </a:t>
            </a:r>
            <a:r>
              <a:rPr lang="uk-UA" sz="3200" dirty="0" smtClean="0">
                <a:latin typeface="Times New Roman" panose="02020603050405020304" pitchFamily="18" charset="0"/>
                <a:ea typeface="Cambria" panose="02040503050406030204" pitchFamily="18" charset="0"/>
              </a:rPr>
              <a:t>відгадати; </a:t>
            </a:r>
            <a:r>
              <a:rPr lang="uk-UA" sz="3200" dirty="0">
                <a:latin typeface="Times New Roman" panose="02020603050405020304" pitchFamily="18" charset="0"/>
                <a:ea typeface="Cambria" panose="02040503050406030204" pitchFamily="18" charset="0"/>
              </a:rPr>
              <a:t>у якому в прихованій формі зашифровано якийсь предмет чи явище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092832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6726" y="428179"/>
            <a:ext cx="8590548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6600" b="1" dirty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</a:rPr>
              <a:t>До теми</a:t>
            </a:r>
          </a:p>
          <a:p>
            <a:pPr lvl="0" algn="ctr"/>
            <a:r>
              <a:rPr lang="ru-RU" sz="6600" b="1" dirty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6600" b="1" dirty="0" err="1" smtClean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Історичне</a:t>
            </a:r>
            <a:r>
              <a:rPr lang="ru-RU" sz="6600" b="1" dirty="0" smtClean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6600" b="1" dirty="0" err="1" smtClean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минуле</a:t>
            </a:r>
            <a:r>
              <a:rPr lang="ru-RU" sz="6600" b="1" dirty="0" smtClean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6600" b="1" dirty="0" err="1" smtClean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нашого</a:t>
            </a:r>
            <a:r>
              <a:rPr lang="ru-RU" sz="6600" b="1" dirty="0" smtClean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народу»</a:t>
            </a:r>
            <a:endParaRPr lang="ru-RU" sz="4400" b="1" dirty="0">
              <a:ln w="13462">
                <a:solidFill>
                  <a:prstClr val="white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bl" rotWithShape="0">
                  <a:srgbClr val="4472C4"/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/>
            <a:r>
              <a:rPr lang="uk-UA" sz="4800" b="1" dirty="0" smtClean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О. Олесь. «Ярослав Мудрий». Словникові слова</a:t>
            </a:r>
            <a:endParaRPr lang="ru-RU" sz="4800" b="1" dirty="0">
              <a:ln w="13462">
                <a:solidFill>
                  <a:prstClr val="white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bl" rotWithShape="0">
                  <a:srgbClr val="4472C4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53606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2327692"/>
              </p:ext>
            </p:extLst>
          </p:nvPr>
        </p:nvGraphicFramePr>
        <p:xfrm>
          <a:off x="1403648" y="274320"/>
          <a:ext cx="7632846" cy="6264704"/>
        </p:xfrm>
        <a:graphic>
          <a:graphicData uri="http://schemas.openxmlformats.org/drawingml/2006/table">
            <a:tbl>
              <a:tblPr bandRow="1"/>
              <a:tblGrid>
                <a:gridCol w="587142"/>
                <a:gridCol w="587142"/>
                <a:gridCol w="587142"/>
                <a:gridCol w="587142"/>
                <a:gridCol w="587142"/>
                <a:gridCol w="661850"/>
                <a:gridCol w="512434"/>
                <a:gridCol w="587142"/>
                <a:gridCol w="587142"/>
                <a:gridCol w="587142"/>
                <a:gridCol w="587142"/>
                <a:gridCol w="587142"/>
                <a:gridCol w="587142"/>
              </a:tblGrid>
              <a:tr h="39154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1</a:t>
                      </a:r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9154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7</a:t>
                      </a:r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9154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9154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2</a:t>
                      </a:r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9154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91544">
                <a:tc>
                  <a:txBody>
                    <a:bodyPr/>
                    <a:lstStyle/>
                    <a:p>
                      <a:r>
                        <a:rPr lang="uk-UA" dirty="0" smtClean="0"/>
                        <a:t>3</a:t>
                      </a:r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6</a:t>
                      </a:r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9154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10</a:t>
                      </a:r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91544">
                <a:tc>
                  <a:txBody>
                    <a:bodyPr/>
                    <a:lstStyle/>
                    <a:p>
                      <a:r>
                        <a:rPr lang="uk-UA" dirty="0" smtClean="0"/>
                        <a:t>4</a:t>
                      </a:r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9</a:t>
                      </a:r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9154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9154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8</a:t>
                      </a:r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9154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9154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9154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9154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9154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9154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/>
          </p:nvPr>
        </p:nvGraphicFramePr>
        <p:xfrm>
          <a:off x="2555776" y="270109"/>
          <a:ext cx="626536" cy="2740808"/>
        </p:xfrm>
        <a:graphic>
          <a:graphicData uri="http://schemas.openxmlformats.org/drawingml/2006/table">
            <a:tbl>
              <a:tblPr bandRow="1"/>
              <a:tblGrid>
                <a:gridCol w="626536"/>
              </a:tblGrid>
              <a:tr h="39154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154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154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д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154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154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д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154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154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/>
          </p:nvPr>
        </p:nvGraphicFramePr>
        <p:xfrm>
          <a:off x="1979712" y="1453280"/>
          <a:ext cx="5871420" cy="391544"/>
        </p:xfrm>
        <a:graphic>
          <a:graphicData uri="http://schemas.openxmlformats.org/drawingml/2006/table">
            <a:tbl>
              <a:tblPr bandRow="1"/>
              <a:tblGrid>
                <a:gridCol w="587142"/>
                <a:gridCol w="587142"/>
                <a:gridCol w="587142"/>
                <a:gridCol w="587142"/>
                <a:gridCol w="587142"/>
                <a:gridCol w="587142"/>
                <a:gridCol w="587142"/>
                <a:gridCol w="587142"/>
                <a:gridCol w="587142"/>
                <a:gridCol w="587142"/>
              </a:tblGrid>
              <a:tr h="39154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uk-UA" sz="2400" b="1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ш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/>
          </p:nvPr>
        </p:nvGraphicFramePr>
        <p:xfrm>
          <a:off x="6660232" y="638280"/>
          <a:ext cx="648072" cy="1957720"/>
        </p:xfrm>
        <a:graphic>
          <a:graphicData uri="http://schemas.openxmlformats.org/drawingml/2006/table">
            <a:tbl>
              <a:tblPr bandRow="1"/>
              <a:tblGrid>
                <a:gridCol w="648072"/>
              </a:tblGrid>
              <a:tr h="39154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154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154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154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154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і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/>
          </p:nvPr>
        </p:nvGraphicFramePr>
        <p:xfrm>
          <a:off x="1403648" y="2204864"/>
          <a:ext cx="2348568" cy="391544"/>
        </p:xfrm>
        <a:graphic>
          <a:graphicData uri="http://schemas.openxmlformats.org/drawingml/2006/table">
            <a:tbl>
              <a:tblPr bandRow="1"/>
              <a:tblGrid>
                <a:gridCol w="587142"/>
                <a:gridCol w="587142"/>
                <a:gridCol w="561432"/>
                <a:gridCol w="612852"/>
              </a:tblGrid>
              <a:tr h="39154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uk-UA" sz="2400" b="1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/>
          </p:nvPr>
        </p:nvGraphicFramePr>
        <p:xfrm>
          <a:off x="2586241" y="3007544"/>
          <a:ext cx="587142" cy="1566176"/>
        </p:xfrm>
        <a:graphic>
          <a:graphicData uri="http://schemas.openxmlformats.org/drawingml/2006/table">
            <a:tbl>
              <a:tblPr bandRow="1"/>
              <a:tblGrid>
                <a:gridCol w="587142"/>
              </a:tblGrid>
              <a:tr h="39154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154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154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154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/>
          </p:nvPr>
        </p:nvGraphicFramePr>
        <p:xfrm>
          <a:off x="1403648" y="2200360"/>
          <a:ext cx="587142" cy="2740808"/>
        </p:xfrm>
        <a:graphic>
          <a:graphicData uri="http://schemas.openxmlformats.org/drawingml/2006/table">
            <a:tbl>
              <a:tblPr bandRow="1"/>
              <a:tblGrid>
                <a:gridCol w="587142"/>
              </a:tblGrid>
              <a:tr h="39154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154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154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154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д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154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154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154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/>
          </p:nvPr>
        </p:nvGraphicFramePr>
        <p:xfrm>
          <a:off x="1403648" y="3009409"/>
          <a:ext cx="4109994" cy="391544"/>
        </p:xfrm>
        <a:graphic>
          <a:graphicData uri="http://schemas.openxmlformats.org/drawingml/2006/table">
            <a:tbl>
              <a:tblPr bandRow="1"/>
              <a:tblGrid>
                <a:gridCol w="587142"/>
                <a:gridCol w="587142"/>
                <a:gridCol w="587142"/>
                <a:gridCol w="587142"/>
                <a:gridCol w="587142"/>
                <a:gridCol w="587142"/>
                <a:gridCol w="587142"/>
              </a:tblGrid>
              <a:tr h="39154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baseline="30000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/>
          </p:nvPr>
        </p:nvGraphicFramePr>
        <p:xfrm>
          <a:off x="4347023" y="2229766"/>
          <a:ext cx="587142" cy="3523896"/>
        </p:xfrm>
        <a:graphic>
          <a:graphicData uri="http://schemas.openxmlformats.org/drawingml/2006/table">
            <a:tbl>
              <a:tblPr bandRow="1"/>
              <a:tblGrid>
                <a:gridCol w="587142"/>
              </a:tblGrid>
              <a:tr h="39154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154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154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154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154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154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154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154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154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>
            <p:extLst/>
          </p:nvPr>
        </p:nvGraphicFramePr>
        <p:xfrm>
          <a:off x="6118611" y="3007105"/>
          <a:ext cx="587142" cy="3523896"/>
        </p:xfrm>
        <a:graphic>
          <a:graphicData uri="http://schemas.openxmlformats.org/drawingml/2006/table">
            <a:tbl>
              <a:tblPr bandRow="1"/>
              <a:tblGrid>
                <a:gridCol w="587142"/>
              </a:tblGrid>
              <a:tr h="39154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154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154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154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154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154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154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154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154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>
            <p:extLst/>
          </p:nvPr>
        </p:nvGraphicFramePr>
        <p:xfrm>
          <a:off x="4339360" y="3789040"/>
          <a:ext cx="4697136" cy="391544"/>
        </p:xfrm>
        <a:graphic>
          <a:graphicData uri="http://schemas.openxmlformats.org/drawingml/2006/table">
            <a:tbl>
              <a:tblPr bandRow="1"/>
              <a:tblGrid>
                <a:gridCol w="587142"/>
                <a:gridCol w="587142"/>
                <a:gridCol w="587142"/>
                <a:gridCol w="587142"/>
                <a:gridCol w="603760"/>
                <a:gridCol w="570524"/>
                <a:gridCol w="587142"/>
                <a:gridCol w="587142"/>
              </a:tblGrid>
              <a:tr h="39154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й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>
            <p:extLst/>
          </p:nvPr>
        </p:nvGraphicFramePr>
        <p:xfrm>
          <a:off x="7859963" y="2636912"/>
          <a:ext cx="587142" cy="3132352"/>
        </p:xfrm>
        <a:graphic>
          <a:graphicData uri="http://schemas.openxmlformats.org/drawingml/2006/table">
            <a:tbl>
              <a:tblPr bandRow="1"/>
              <a:tblGrid>
                <a:gridCol w="587142"/>
              </a:tblGrid>
              <a:tr h="39154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154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154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154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154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154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154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154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322589" y="5852119"/>
            <a:ext cx="5112568" cy="9541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2. Поспішно </a:t>
            </a:r>
            <a:r>
              <a:rPr lang="ru-RU" sz="2800" dirty="0" err="1" smtClean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рухатися</a:t>
            </a:r>
            <a:r>
              <a:rPr lang="ru-RU" sz="2800" dirty="0" smtClean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 smtClean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щось</a:t>
            </a:r>
            <a:r>
              <a:rPr lang="ru-RU" sz="2800" dirty="0" smtClean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роблячи</a:t>
            </a:r>
            <a:endParaRPr lang="ru-RU" sz="2000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-3782" y="6194854"/>
            <a:ext cx="6088654" cy="584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ru-RU" sz="3200" dirty="0" smtClean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3. Відомий </a:t>
            </a:r>
            <a:r>
              <a:rPr lang="ru-RU" sz="3200" dirty="0" err="1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співець</a:t>
            </a:r>
            <a:r>
              <a:rPr lang="ru-RU" sz="3200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Київської</a:t>
            </a:r>
            <a:r>
              <a:rPr lang="ru-RU" sz="3200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Русі</a:t>
            </a:r>
            <a:endParaRPr lang="ru-RU" sz="2400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22589" y="6194854"/>
            <a:ext cx="5435912" cy="584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ru-RU" sz="3200" dirty="0" smtClean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4. Незабаром</a:t>
            </a:r>
            <a:r>
              <a:rPr lang="ru-RU" sz="3200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невдовзі</a:t>
            </a:r>
            <a:r>
              <a:rPr lang="ru-RU" sz="3200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 скоро.</a:t>
            </a:r>
            <a:endParaRPr lang="ru-RU" sz="2400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22589" y="5943978"/>
            <a:ext cx="3585149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ea typeface="Cambria" panose="02040503050406030204" pitchFamily="18" charset="0"/>
              </a:rPr>
              <a:t>6. Річка </a:t>
            </a:r>
            <a:r>
              <a:rPr lang="ru-RU" sz="3600" dirty="0">
                <a:latin typeface="Times New Roman" panose="02020603050405020304" pitchFamily="18" charset="0"/>
                <a:ea typeface="Cambria" panose="02040503050406030204" pitchFamily="18" charset="0"/>
              </a:rPr>
              <a:t>в </a:t>
            </a:r>
            <a:r>
              <a:rPr lang="ru-RU" sz="3600" dirty="0" err="1">
                <a:latin typeface="Times New Roman" panose="02020603050405020304" pitchFamily="18" charset="0"/>
                <a:ea typeface="Cambria" panose="02040503050406030204" pitchFamily="18" charset="0"/>
              </a:rPr>
              <a:t>Україні</a:t>
            </a:r>
            <a:endParaRPr lang="ru-RU" sz="4000" dirty="0"/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>
            <p:extLst/>
          </p:nvPr>
        </p:nvGraphicFramePr>
        <p:xfrm>
          <a:off x="4342359" y="2204864"/>
          <a:ext cx="1761426" cy="391544"/>
        </p:xfrm>
        <a:graphic>
          <a:graphicData uri="http://schemas.openxmlformats.org/drawingml/2006/table">
            <a:tbl>
              <a:tblPr bandRow="1"/>
              <a:tblGrid>
                <a:gridCol w="587142"/>
                <a:gridCol w="587142"/>
                <a:gridCol w="587142"/>
              </a:tblGrid>
              <a:tr h="39154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uk-UA" sz="2400" b="1" baseline="0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uk-UA" sz="2400" b="1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uk-UA" sz="2400" b="1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122813" y="5808768"/>
            <a:ext cx="5962060" cy="9541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ea typeface="Cambria" panose="02040503050406030204" pitchFamily="18" charset="0"/>
              </a:rPr>
              <a:t>8. Той, </a:t>
            </a:r>
            <a:r>
              <a:rPr lang="ru-RU" sz="2800" dirty="0" err="1" smtClean="0">
                <a:latin typeface="Times New Roman" panose="02020603050405020304" pitchFamily="18" charset="0"/>
                <a:ea typeface="Cambria" panose="02040503050406030204" pitchFamily="18" charset="0"/>
              </a:rPr>
              <a:t>що</a:t>
            </a:r>
            <a:r>
              <a:rPr lang="ru-RU" sz="2800" dirty="0" smtClean="0">
                <a:latin typeface="Times New Roman" panose="02020603050405020304" pitchFamily="18" charset="0"/>
                <a:ea typeface="Cambria" panose="020405030504060302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ea typeface="Cambria" panose="02040503050406030204" pitchFamily="18" charset="0"/>
              </a:rPr>
              <a:t>порушує</a:t>
            </a:r>
            <a:r>
              <a:rPr lang="ru-RU" sz="2800" dirty="0" smtClean="0">
                <a:latin typeface="Times New Roman" panose="02020603050405020304" pitchFamily="18" charset="0"/>
                <a:ea typeface="Cambria" panose="020405030504060302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mbria" panose="02040503050406030204" pitchFamily="18" charset="0"/>
              </a:rPr>
              <a:t>моральні</a:t>
            </a:r>
            <a:r>
              <a:rPr lang="ru-RU" sz="2800" dirty="0">
                <a:latin typeface="Times New Roman" panose="02020603050405020304" pitchFamily="18" charset="0"/>
                <a:ea typeface="Cambria" panose="020405030504060302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mbria" panose="02040503050406030204" pitchFamily="18" charset="0"/>
              </a:rPr>
              <a:t>настанови</a:t>
            </a:r>
            <a:endParaRPr lang="ru-RU" sz="28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576669" y="5935178"/>
            <a:ext cx="4985083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ea typeface="Cambria" panose="02040503050406030204" pitchFamily="18" charset="0"/>
              </a:rPr>
              <a:t>1. Князь </a:t>
            </a:r>
            <a:r>
              <a:rPr lang="ru-RU" sz="3600" dirty="0" err="1">
                <a:latin typeface="Times New Roman" panose="02020603050405020304" pitchFamily="18" charset="0"/>
                <a:ea typeface="Cambria" panose="02040503050406030204" pitchFamily="18" charset="0"/>
              </a:rPr>
              <a:t>племені</a:t>
            </a:r>
            <a:r>
              <a:rPr lang="ru-RU" sz="3600" dirty="0">
                <a:latin typeface="Times New Roman" panose="02020603050405020304" pitchFamily="18" charset="0"/>
                <a:ea typeface="Cambria" panose="020405030504060302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ea typeface="Cambria" panose="02040503050406030204" pitchFamily="18" charset="0"/>
              </a:rPr>
              <a:t>касогів</a:t>
            </a:r>
            <a:endParaRPr lang="ru-RU" sz="36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907738" y="19451"/>
            <a:ext cx="4447115" cy="584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ea typeface="Cambria" panose="02040503050406030204" pitchFamily="18" charset="0"/>
              </a:rPr>
              <a:t>7</a:t>
            </a:r>
            <a:r>
              <a:rPr lang="ru-RU" sz="3200" dirty="0" smtClean="0">
                <a:latin typeface="Times New Roman" panose="02020603050405020304" pitchFamily="18" charset="0"/>
                <a:ea typeface="Cambria" panose="02040503050406030204" pitchFamily="18" charset="0"/>
              </a:rPr>
              <a:t>. </a:t>
            </a:r>
            <a:r>
              <a:rPr lang="ru-RU" sz="3200" dirty="0" err="1" smtClean="0">
                <a:latin typeface="Times New Roman" panose="02020603050405020304" pitchFamily="18" charset="0"/>
                <a:ea typeface="Cambria" panose="02040503050406030204" pitchFamily="18" charset="0"/>
              </a:rPr>
              <a:t>Музичний</a:t>
            </a:r>
            <a:r>
              <a:rPr lang="ru-RU" sz="3200" dirty="0" smtClean="0">
                <a:latin typeface="Times New Roman" panose="02020603050405020304" pitchFamily="18" charset="0"/>
                <a:ea typeface="Cambria" panose="020405030504060302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ea typeface="Cambria" panose="02040503050406030204" pitchFamily="18" charset="0"/>
              </a:rPr>
              <a:t>інструмент</a:t>
            </a:r>
            <a:endParaRPr lang="ru-RU" sz="32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146785" y="5750572"/>
            <a:ext cx="5844850" cy="10772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3200" dirty="0" smtClean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5. Символ </a:t>
            </a:r>
            <a:r>
              <a:rPr lang="ru-RU" sz="3200" dirty="0" err="1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князівської</a:t>
            </a:r>
            <a:r>
              <a:rPr lang="ru-RU" sz="3200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влади</a:t>
            </a:r>
            <a:r>
              <a:rPr lang="ru-RU" sz="3200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; </a:t>
            </a:r>
            <a:r>
              <a:rPr lang="ru-RU" sz="3200" dirty="0" err="1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палиця</a:t>
            </a:r>
            <a:endParaRPr lang="ru-RU" sz="2400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12329" y="5830555"/>
            <a:ext cx="5913761" cy="9541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ea typeface="Cambria" panose="02040503050406030204" pitchFamily="18" charset="0"/>
              </a:rPr>
              <a:t>6. Митці</a:t>
            </a:r>
            <a:r>
              <a:rPr lang="ru-RU" sz="2800" dirty="0">
                <a:latin typeface="Times New Roman" panose="02020603050405020304" pitchFamily="18" charset="0"/>
                <a:ea typeface="Cambria" panose="020405030504060302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ea typeface="Cambria" panose="02040503050406030204" pitchFamily="18" charset="0"/>
              </a:rPr>
              <a:t>які</a:t>
            </a:r>
            <a:r>
              <a:rPr lang="ru-RU" sz="2800" dirty="0">
                <a:latin typeface="Times New Roman" panose="02020603050405020304" pitchFamily="18" charset="0"/>
                <a:ea typeface="Cambria" panose="020405030504060302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mbria" panose="02040503050406030204" pitchFamily="18" charset="0"/>
              </a:rPr>
              <a:t>розважали</a:t>
            </a:r>
            <a:r>
              <a:rPr lang="ru-RU" sz="2800" dirty="0">
                <a:latin typeface="Times New Roman" panose="02020603050405020304" pitchFamily="18" charset="0"/>
                <a:ea typeface="Cambria" panose="02040503050406030204" pitchFamily="18" charset="0"/>
              </a:rPr>
              <a:t> гостей при </a:t>
            </a:r>
            <a:r>
              <a:rPr lang="ru-RU" sz="2800" dirty="0" err="1">
                <a:latin typeface="Times New Roman" panose="02020603050405020304" pitchFamily="18" charset="0"/>
                <a:ea typeface="Cambria" panose="02040503050406030204" pitchFamily="18" charset="0"/>
              </a:rPr>
              <a:t>дворі</a:t>
            </a:r>
            <a:r>
              <a:rPr lang="ru-RU" sz="2800" dirty="0">
                <a:latin typeface="Times New Roman" panose="02020603050405020304" pitchFamily="18" charset="0"/>
                <a:ea typeface="Cambria" panose="02040503050406030204" pitchFamily="18" charset="0"/>
              </a:rPr>
              <a:t> князя.</a:t>
            </a:r>
            <a:endParaRPr lang="ru-RU" sz="28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159944" y="5852119"/>
            <a:ext cx="5565534" cy="9541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9. Брат </a:t>
            </a:r>
            <a:r>
              <a:rPr lang="ru-RU" sz="2800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Ярослава, який </a:t>
            </a:r>
            <a:r>
              <a:rPr lang="ru-RU" sz="2800" dirty="0" err="1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вів</a:t>
            </a:r>
            <a:r>
              <a:rPr lang="ru-RU" sz="2800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міжосібні</a:t>
            </a:r>
            <a:r>
              <a:rPr lang="ru-RU" sz="2800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війни</a:t>
            </a:r>
            <a:endParaRPr lang="ru-RU" sz="2000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2268" y="5394634"/>
            <a:ext cx="4283452" cy="13849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ea typeface="Cambria" panose="02040503050406030204" pitchFamily="18" charset="0"/>
              </a:rPr>
              <a:t>10. Брат </a:t>
            </a:r>
            <a:r>
              <a:rPr lang="ru-RU" sz="2800" dirty="0">
                <a:latin typeface="Times New Roman" panose="02020603050405020304" pitchFamily="18" charset="0"/>
                <a:ea typeface="Cambria" panose="02040503050406030204" pitchFamily="18" charset="0"/>
              </a:rPr>
              <a:t>Ярослава, який </a:t>
            </a:r>
            <a:r>
              <a:rPr lang="ru-RU" sz="2800" dirty="0" err="1">
                <a:latin typeface="Times New Roman" panose="02020603050405020304" pitchFamily="18" charset="0"/>
                <a:ea typeface="Cambria" panose="02040503050406030204" pitchFamily="18" charset="0"/>
              </a:rPr>
              <a:t>керував</a:t>
            </a:r>
            <a:r>
              <a:rPr lang="ru-RU" sz="2800" dirty="0">
                <a:latin typeface="Times New Roman" panose="02020603050405020304" pitchFamily="18" charset="0"/>
                <a:ea typeface="Cambria" panose="020405030504060302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mbria" panose="02040503050406030204" pitchFamily="18" charset="0"/>
              </a:rPr>
              <a:t>східною</a:t>
            </a:r>
            <a:r>
              <a:rPr lang="ru-RU" sz="2800" dirty="0">
                <a:latin typeface="Times New Roman" panose="02020603050405020304" pitchFamily="18" charset="0"/>
                <a:ea typeface="Cambria" panose="02040503050406030204" pitchFamily="18" charset="0"/>
              </a:rPr>
              <a:t>  </a:t>
            </a:r>
            <a:r>
              <a:rPr lang="en-US" sz="2800" dirty="0" err="1">
                <a:latin typeface="Times New Roman" panose="02020603050405020304" pitchFamily="18" charset="0"/>
                <a:ea typeface="Cambria" panose="02040503050406030204" pitchFamily="18" charset="0"/>
              </a:rPr>
              <a:t>частиною</a:t>
            </a:r>
            <a:r>
              <a:rPr lang="en-US" sz="2800" dirty="0">
                <a:latin typeface="Times New Roman" panose="02020603050405020304" pitchFamily="18" charset="0"/>
                <a:ea typeface="Cambria" panose="020405030504060302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ea typeface="Cambria" panose="02040503050406030204" pitchFamily="18" charset="0"/>
              </a:rPr>
              <a:t>Київської</a:t>
            </a:r>
            <a:r>
              <a:rPr lang="en-US" sz="2800" dirty="0">
                <a:latin typeface="Times New Roman" panose="02020603050405020304" pitchFamily="18" charset="0"/>
                <a:ea typeface="Cambria" panose="020405030504060302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ea typeface="Cambria" panose="02040503050406030204" pitchFamily="18" charset="0"/>
              </a:rPr>
              <a:t>Русі</a:t>
            </a:r>
            <a:r>
              <a:rPr lang="en-US" sz="2800" dirty="0">
                <a:latin typeface="Times New Roman" panose="02020603050405020304" pitchFamily="18" charset="0"/>
                <a:ea typeface="Cambria" panose="02040503050406030204" pitchFamily="18" charset="0"/>
              </a:rPr>
              <a:t>.</a:t>
            </a:r>
            <a:r>
              <a:rPr lang="ru-RU" sz="2800" dirty="0">
                <a:latin typeface="Times New Roman" panose="02020603050405020304" pitchFamily="18" charset="0"/>
                <a:ea typeface="Cambria" panose="02040503050406030204" pitchFamily="18" charset="0"/>
              </a:rPr>
              <a:t> </a:t>
            </a:r>
            <a:endParaRPr lang="ru-RU" sz="280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3642665" y="0"/>
            <a:ext cx="4977260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ea typeface="Cambria" panose="02040503050406030204" pitchFamily="18" charset="0"/>
              </a:rPr>
              <a:t>3</a:t>
            </a:r>
            <a:r>
              <a:rPr lang="ru-RU" sz="3600" dirty="0" smtClean="0">
                <a:latin typeface="Times New Roman" panose="02020603050405020304" pitchFamily="18" charset="0"/>
                <a:ea typeface="Cambria" panose="02040503050406030204" pitchFamily="18" charset="0"/>
              </a:rPr>
              <a:t>. </a:t>
            </a:r>
            <a:r>
              <a:rPr lang="ru-RU" sz="3600" dirty="0" err="1" smtClean="0">
                <a:latin typeface="Times New Roman" panose="02020603050405020304" pitchFamily="18" charset="0"/>
                <a:ea typeface="Cambria" panose="02040503050406030204" pitchFamily="18" charset="0"/>
              </a:rPr>
              <a:t>Музичний</a:t>
            </a:r>
            <a:r>
              <a:rPr lang="ru-RU" sz="3600" dirty="0" smtClean="0">
                <a:latin typeface="Times New Roman" panose="02020603050405020304" pitchFamily="18" charset="0"/>
                <a:ea typeface="Cambria" panose="020405030504060302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ea typeface="Cambria" panose="02040503050406030204" pitchFamily="18" charset="0"/>
              </a:rPr>
              <a:t>інструмент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505033967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9" grpId="0" animBg="1"/>
      <p:bldP spid="29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5168" y="416148"/>
            <a:ext cx="859054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6600" b="1" dirty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</a:rPr>
              <a:t>До теми</a:t>
            </a:r>
          </a:p>
          <a:p>
            <a:pPr lvl="0" algn="ctr"/>
            <a:r>
              <a:rPr lang="ru-RU" sz="6600" b="1" dirty="0" smtClean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6600" b="1" dirty="0" err="1" smtClean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Історичне</a:t>
            </a:r>
            <a:r>
              <a:rPr lang="ru-RU" sz="6600" b="1" dirty="0" smtClean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6600" b="1" dirty="0" err="1" smtClean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минуле</a:t>
            </a:r>
            <a:r>
              <a:rPr lang="ru-RU" sz="6600" b="1" dirty="0" smtClean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6600" b="1" dirty="0" err="1" smtClean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нашого</a:t>
            </a:r>
            <a:r>
              <a:rPr lang="ru-RU" sz="6600" b="1" dirty="0" smtClean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народу</a:t>
            </a:r>
            <a:r>
              <a:rPr lang="ru-RU" sz="6600" b="1" dirty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 </a:t>
            </a:r>
            <a:r>
              <a:rPr lang="ru-RU" sz="6000" b="1" dirty="0" err="1" smtClean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Теорія</a:t>
            </a:r>
            <a:r>
              <a:rPr lang="ru-RU" sz="6000" b="1" dirty="0" smtClean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6000" b="1" dirty="0" err="1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літератури</a:t>
            </a:r>
            <a:endParaRPr lang="ru-RU" sz="6000" b="1" dirty="0">
              <a:ln w="13462">
                <a:solidFill>
                  <a:prstClr val="white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bl" rotWithShape="0">
                  <a:srgbClr val="4472C4"/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/>
            <a:endParaRPr lang="ru-RU" sz="4400" b="1" dirty="0">
              <a:ln w="13462">
                <a:solidFill>
                  <a:prstClr val="white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bl" rotWithShape="0">
                  <a:srgbClr val="4472C4"/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9733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174991"/>
              </p:ext>
            </p:extLst>
          </p:nvPr>
        </p:nvGraphicFramePr>
        <p:xfrm>
          <a:off x="144374" y="168438"/>
          <a:ext cx="7844592" cy="6583680"/>
        </p:xfrm>
        <a:graphic>
          <a:graphicData uri="http://schemas.openxmlformats.org/drawingml/2006/table">
            <a:tbl>
              <a:tblPr bandRow="1"/>
              <a:tblGrid>
                <a:gridCol w="653716"/>
                <a:gridCol w="653716"/>
                <a:gridCol w="653716"/>
                <a:gridCol w="653716"/>
                <a:gridCol w="653716"/>
                <a:gridCol w="653716"/>
                <a:gridCol w="653716"/>
                <a:gridCol w="653716"/>
                <a:gridCol w="653716"/>
                <a:gridCol w="653716"/>
                <a:gridCol w="653716"/>
                <a:gridCol w="653716"/>
              </a:tblGrid>
              <a:tr h="499311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3600" b="1" baseline="30000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99311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3600" b="1" baseline="30000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99311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99311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3600" b="1" baseline="30000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99311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99311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3600" b="1" baseline="30000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99311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3600" b="1" baseline="30000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99311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99311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3600" b="1" baseline="30000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99311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99311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99311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9628707"/>
              </p:ext>
            </p:extLst>
          </p:nvPr>
        </p:nvGraphicFramePr>
        <p:xfrm>
          <a:off x="3400627" y="712036"/>
          <a:ext cx="4576012" cy="548640"/>
        </p:xfrm>
        <a:graphic>
          <a:graphicData uri="http://schemas.openxmlformats.org/drawingml/2006/table">
            <a:tbl>
              <a:tblPr bandRow="1"/>
              <a:tblGrid>
                <a:gridCol w="653716"/>
                <a:gridCol w="653716"/>
                <a:gridCol w="653716"/>
                <a:gridCol w="653716"/>
                <a:gridCol w="653716"/>
                <a:gridCol w="653716"/>
                <a:gridCol w="653716"/>
              </a:tblGrid>
              <a:tr h="499311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і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9476076"/>
              </p:ext>
            </p:extLst>
          </p:nvPr>
        </p:nvGraphicFramePr>
        <p:xfrm>
          <a:off x="2096604" y="1812591"/>
          <a:ext cx="4576012" cy="548640"/>
        </p:xfrm>
        <a:graphic>
          <a:graphicData uri="http://schemas.openxmlformats.org/drawingml/2006/table">
            <a:tbl>
              <a:tblPr bandRow="1"/>
              <a:tblGrid>
                <a:gridCol w="653716"/>
                <a:gridCol w="653716"/>
                <a:gridCol w="653716"/>
                <a:gridCol w="653716"/>
                <a:gridCol w="653716"/>
                <a:gridCol w="653716"/>
                <a:gridCol w="653716"/>
              </a:tblGrid>
              <a:tr h="499311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7600303"/>
              </p:ext>
            </p:extLst>
          </p:nvPr>
        </p:nvGraphicFramePr>
        <p:xfrm>
          <a:off x="151628" y="3462665"/>
          <a:ext cx="4576012" cy="548640"/>
        </p:xfrm>
        <a:graphic>
          <a:graphicData uri="http://schemas.openxmlformats.org/drawingml/2006/table">
            <a:tbl>
              <a:tblPr bandRow="1"/>
              <a:tblGrid>
                <a:gridCol w="653716"/>
                <a:gridCol w="653716"/>
                <a:gridCol w="653716"/>
                <a:gridCol w="653716"/>
                <a:gridCol w="653716"/>
                <a:gridCol w="653716"/>
                <a:gridCol w="653716"/>
              </a:tblGrid>
              <a:tr h="499311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і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0398524"/>
              </p:ext>
            </p:extLst>
          </p:nvPr>
        </p:nvGraphicFramePr>
        <p:xfrm>
          <a:off x="808788" y="4555839"/>
          <a:ext cx="4576012" cy="548640"/>
        </p:xfrm>
        <a:graphic>
          <a:graphicData uri="http://schemas.openxmlformats.org/drawingml/2006/table">
            <a:tbl>
              <a:tblPr bandRow="1"/>
              <a:tblGrid>
                <a:gridCol w="653716"/>
                <a:gridCol w="653716"/>
                <a:gridCol w="653716"/>
                <a:gridCol w="653716"/>
                <a:gridCol w="653716"/>
                <a:gridCol w="653716"/>
                <a:gridCol w="653716"/>
              </a:tblGrid>
              <a:tr h="499311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ч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й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0814410"/>
              </p:ext>
            </p:extLst>
          </p:nvPr>
        </p:nvGraphicFramePr>
        <p:xfrm>
          <a:off x="3414718" y="169441"/>
          <a:ext cx="653716" cy="6035040"/>
        </p:xfrm>
        <a:graphic>
          <a:graphicData uri="http://schemas.openxmlformats.org/drawingml/2006/table">
            <a:tbl>
              <a:tblPr bandRow="1"/>
              <a:tblGrid>
                <a:gridCol w="653716"/>
              </a:tblGrid>
              <a:tr h="499311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д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99311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3600" b="1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99311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99311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3600" b="1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99311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99311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99311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3600" b="1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99311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ч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99311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99311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99311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й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2074877"/>
              </p:ext>
            </p:extLst>
          </p:nvPr>
        </p:nvGraphicFramePr>
        <p:xfrm>
          <a:off x="2108033" y="2921313"/>
          <a:ext cx="653716" cy="3840480"/>
        </p:xfrm>
        <a:graphic>
          <a:graphicData uri="http://schemas.openxmlformats.org/drawingml/2006/table">
            <a:tbl>
              <a:tblPr bandRow="1"/>
              <a:tblGrid>
                <a:gridCol w="653716"/>
              </a:tblGrid>
              <a:tr h="499311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99311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3600" b="1" dirty="0" smtClean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99311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99311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і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99311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99311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99311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ь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4422710" y="5192133"/>
            <a:ext cx="4572000" cy="156966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ru-RU" sz="3200" i="1" dirty="0">
                <a:latin typeface="Times New Roman" panose="02020603050405020304" pitchFamily="18" charset="0"/>
                <a:ea typeface="Calibri" panose="020F0502020204030204" pitchFamily="34" charset="0"/>
              </a:rPr>
              <a:t>1. 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Як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називається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твір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який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призначено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 для постановки на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сцені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?</a:t>
            </a:r>
            <a:r>
              <a:rPr lang="ru-RU" sz="32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778440" y="2416245"/>
            <a:ext cx="4365560" cy="193899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</a:rPr>
              <a:t>5. </a:t>
            </a:r>
            <a:r>
              <a:rPr lang="uk-UA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Розповідний</a:t>
            </a:r>
            <a:r>
              <a:rPr lang="uk-UA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художній твір, у якому широко змальовано</a:t>
            </a:r>
            <a:r>
              <a:rPr lang="uk-UA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життя одного чи кількох персонажів</a:t>
            </a:r>
            <a:r>
              <a:rPr lang="uk-UA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протягом тривалого або насиченого подіями</a:t>
            </a:r>
            <a:r>
              <a:rPr lang="uk-UA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часу 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38625" y="5174091"/>
            <a:ext cx="4905375" cy="156966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3200" i="1" dirty="0">
                <a:latin typeface="Times New Roman" panose="02020603050405020304" pitchFamily="18" charset="0"/>
                <a:ea typeface="Calibri" panose="020F0502020204030204" pitchFamily="34" charset="0"/>
              </a:rPr>
              <a:t>2.</a:t>
            </a:r>
            <a:r>
              <a:rPr lang="uk-UA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 Додаткові зауваження й пояснення в драматичному творі</a:t>
            </a:r>
            <a:r>
              <a:rPr lang="uk-UA" sz="32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4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183801" y="2416245"/>
            <a:ext cx="3554838" cy="156966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3200" i="1" dirty="0">
                <a:latin typeface="Times New Roman" panose="02020603050405020304" pitchFamily="18" charset="0"/>
                <a:ea typeface="Calibri" panose="020F0502020204030204" pitchFamily="34" charset="0"/>
              </a:rPr>
              <a:t>3.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Оповідання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, у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якому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розповідь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велася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 за роками </a:t>
            </a:r>
            <a:endParaRPr lang="ru-RU" sz="40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778440" y="2416245"/>
            <a:ext cx="4216270" cy="181588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800" i="1" dirty="0">
                <a:latin typeface="Times New Roman" panose="02020603050405020304" pitchFamily="18" charset="0"/>
                <a:ea typeface="Calibri" panose="020F0502020204030204" pitchFamily="34" charset="0"/>
              </a:rPr>
              <a:t>4.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Слова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дійової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особи, з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якими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вона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звертається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до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іншої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особи в драматичному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творі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36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778440" y="2398203"/>
            <a:ext cx="4365560" cy="175432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uk-UA" sz="2700" i="1" dirty="0">
                <a:latin typeface="Times New Roman" panose="02020603050405020304" pitchFamily="18" charset="0"/>
                <a:ea typeface="Calibri" panose="020F0502020204030204" pitchFamily="34" charset="0"/>
              </a:rPr>
              <a:t>6.</a:t>
            </a:r>
            <a:r>
              <a:rPr lang="uk-UA" sz="2700" dirty="0">
                <a:latin typeface="Times New Roman" panose="02020603050405020304" pitchFamily="18" charset="0"/>
                <a:ea typeface="Calibri" panose="020F0502020204030204" pitchFamily="34" charset="0"/>
              </a:rPr>
              <a:t> Як називається твір, у якому життя змальовується у формі авторської розповіді про людей та їхні вчинки</a:t>
            </a:r>
            <a:r>
              <a:rPr lang="uk-UA" sz="27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2700" dirty="0"/>
          </a:p>
        </p:txBody>
      </p:sp>
    </p:spTree>
    <p:extLst>
      <p:ext uri="{BB962C8B-B14F-4D97-AF65-F5344CB8AC3E}">
        <p14:creationId xmlns:p14="http://schemas.microsoft.com/office/powerpoint/2010/main" val="2260982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  <p:bldP spid="4" grpId="0" animBg="1"/>
      <p:bldP spid="4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5168" y="416148"/>
            <a:ext cx="8590548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6600" b="1" dirty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</a:rPr>
              <a:t>До теми</a:t>
            </a:r>
          </a:p>
          <a:p>
            <a:pPr lvl="0" algn="ctr"/>
            <a:r>
              <a:rPr lang="ru-RU" sz="6600" b="1" dirty="0" smtClean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6600" b="1" dirty="0" err="1" smtClean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Історичне</a:t>
            </a:r>
            <a:r>
              <a:rPr lang="ru-RU" sz="6600" b="1" dirty="0" smtClean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6600" b="1" dirty="0" err="1" smtClean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минуле</a:t>
            </a:r>
            <a:r>
              <a:rPr lang="ru-RU" sz="6600" b="1" dirty="0" smtClean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6600" b="1" dirty="0" err="1" smtClean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нашого</a:t>
            </a:r>
            <a:r>
              <a:rPr lang="ru-RU" sz="6600" b="1" dirty="0" smtClean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народу</a:t>
            </a:r>
            <a:r>
              <a:rPr lang="ru-RU" sz="6600" b="1" dirty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 </a:t>
            </a:r>
            <a:r>
              <a:rPr lang="uk-UA" sz="4800" b="1" dirty="0" smtClean="0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Повторення і узагальнення вивченого</a:t>
            </a:r>
            <a:endParaRPr lang="ru-RU" sz="4800" b="1" dirty="0">
              <a:ln w="13462">
                <a:solidFill>
                  <a:prstClr val="white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bl" rotWithShape="0">
                  <a:srgbClr val="4472C4"/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/>
            <a:endParaRPr lang="ru-RU" sz="4400" b="1" dirty="0">
              <a:ln w="13462">
                <a:solidFill>
                  <a:prstClr val="white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bl" rotWithShape="0">
                  <a:srgbClr val="4472C4"/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7869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3846492"/>
              </p:ext>
            </p:extLst>
          </p:nvPr>
        </p:nvGraphicFramePr>
        <p:xfrm>
          <a:off x="1184987" y="139963"/>
          <a:ext cx="7875036" cy="6456780"/>
        </p:xfrm>
        <a:graphic>
          <a:graphicData uri="http://schemas.openxmlformats.org/drawingml/2006/table">
            <a:tbl>
              <a:tblPr bandRow="1"/>
              <a:tblGrid>
                <a:gridCol w="656253"/>
                <a:gridCol w="656253"/>
                <a:gridCol w="656253"/>
                <a:gridCol w="656253"/>
                <a:gridCol w="656253"/>
                <a:gridCol w="656253"/>
                <a:gridCol w="656253"/>
                <a:gridCol w="656253"/>
                <a:gridCol w="656253"/>
                <a:gridCol w="656253"/>
                <a:gridCol w="656253"/>
                <a:gridCol w="656253"/>
              </a:tblGrid>
              <a:tr h="5380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 baseline="30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5380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5380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 baseline="30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5380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 baseline="30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5380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 baseline="30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5380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 baseline="30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5380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5380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5380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5380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 baseline="30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5380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380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 baseline="30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8145400"/>
              </p:ext>
            </p:extLst>
          </p:nvPr>
        </p:nvGraphicFramePr>
        <p:xfrm>
          <a:off x="1191357" y="2822087"/>
          <a:ext cx="5906277" cy="538065"/>
        </p:xfrm>
        <a:graphic>
          <a:graphicData uri="http://schemas.openxmlformats.org/drawingml/2006/table">
            <a:tbl>
              <a:tblPr bandRow="1"/>
              <a:tblGrid>
                <a:gridCol w="656253"/>
                <a:gridCol w="656253"/>
                <a:gridCol w="656253"/>
                <a:gridCol w="656253"/>
                <a:gridCol w="656253"/>
                <a:gridCol w="656253"/>
                <a:gridCol w="656253"/>
                <a:gridCol w="656253"/>
                <a:gridCol w="656253"/>
              </a:tblGrid>
              <a:tr h="5380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я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ь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5227049"/>
              </p:ext>
            </p:extLst>
          </p:nvPr>
        </p:nvGraphicFramePr>
        <p:xfrm>
          <a:off x="3798277" y="4970585"/>
          <a:ext cx="3937518" cy="538065"/>
        </p:xfrm>
        <a:graphic>
          <a:graphicData uri="http://schemas.openxmlformats.org/drawingml/2006/table">
            <a:tbl>
              <a:tblPr bandRow="1"/>
              <a:tblGrid>
                <a:gridCol w="656253"/>
                <a:gridCol w="656253"/>
                <a:gridCol w="656253"/>
                <a:gridCol w="656253"/>
                <a:gridCol w="656253"/>
                <a:gridCol w="656253"/>
              </a:tblGrid>
              <a:tr h="5380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924073"/>
              </p:ext>
            </p:extLst>
          </p:nvPr>
        </p:nvGraphicFramePr>
        <p:xfrm>
          <a:off x="2508738" y="6057656"/>
          <a:ext cx="6562530" cy="538065"/>
        </p:xfrm>
        <a:graphic>
          <a:graphicData uri="http://schemas.openxmlformats.org/drawingml/2006/table">
            <a:tbl>
              <a:tblPr bandRow="1"/>
              <a:tblGrid>
                <a:gridCol w="656253"/>
                <a:gridCol w="656253"/>
                <a:gridCol w="656253"/>
                <a:gridCol w="656253"/>
                <a:gridCol w="656253"/>
                <a:gridCol w="656253"/>
                <a:gridCol w="656253"/>
                <a:gridCol w="656253"/>
                <a:gridCol w="656253"/>
                <a:gridCol w="656253"/>
              </a:tblGrid>
              <a:tr h="5380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7771292"/>
              </p:ext>
            </p:extLst>
          </p:nvPr>
        </p:nvGraphicFramePr>
        <p:xfrm>
          <a:off x="2508738" y="2281938"/>
          <a:ext cx="656253" cy="2690325"/>
        </p:xfrm>
        <a:graphic>
          <a:graphicData uri="http://schemas.openxmlformats.org/drawingml/2006/table">
            <a:tbl>
              <a:tblPr bandRow="1"/>
              <a:tblGrid>
                <a:gridCol w="656253"/>
              </a:tblGrid>
              <a:tr h="5380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380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380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380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380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9842347"/>
              </p:ext>
            </p:extLst>
          </p:nvPr>
        </p:nvGraphicFramePr>
        <p:xfrm>
          <a:off x="3810121" y="1748227"/>
          <a:ext cx="656253" cy="4842585"/>
        </p:xfrm>
        <a:graphic>
          <a:graphicData uri="http://schemas.openxmlformats.org/drawingml/2006/table">
            <a:tbl>
              <a:tblPr bandRow="1"/>
              <a:tblGrid>
                <a:gridCol w="656253"/>
              </a:tblGrid>
              <a:tr h="5380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380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380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380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380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380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380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380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380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2603367"/>
              </p:ext>
            </p:extLst>
          </p:nvPr>
        </p:nvGraphicFramePr>
        <p:xfrm>
          <a:off x="5130312" y="1204302"/>
          <a:ext cx="656253" cy="3228390"/>
        </p:xfrm>
        <a:graphic>
          <a:graphicData uri="http://schemas.openxmlformats.org/drawingml/2006/table">
            <a:tbl>
              <a:tblPr bandRow="1"/>
              <a:tblGrid>
                <a:gridCol w="656253"/>
              </a:tblGrid>
              <a:tr h="5380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380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380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380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380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380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8013141"/>
              </p:ext>
            </p:extLst>
          </p:nvPr>
        </p:nvGraphicFramePr>
        <p:xfrm>
          <a:off x="6443295" y="142036"/>
          <a:ext cx="656253" cy="3228390"/>
        </p:xfrm>
        <a:graphic>
          <a:graphicData uri="http://schemas.openxmlformats.org/drawingml/2006/table">
            <a:tbl>
              <a:tblPr bandRow="1"/>
              <a:tblGrid>
                <a:gridCol w="656253"/>
              </a:tblGrid>
              <a:tr h="5380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380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380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380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і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380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380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93784" y="0"/>
            <a:ext cx="3552093" cy="224676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700" dirty="0">
                <a:latin typeface="Times New Roman" panose="02020603050405020304" pitchFamily="18" charset="0"/>
                <a:ea typeface="Calibri" panose="020F0502020204030204" pitchFamily="34" charset="0"/>
              </a:rPr>
              <a:t>1.</a:t>
            </a:r>
            <a:r>
              <a:rPr lang="uk-UA" sz="2700" dirty="0">
                <a:latin typeface="Times New Roman" panose="02020603050405020304" pitchFamily="18" charset="0"/>
                <a:ea typeface="Calibri" panose="020F0502020204030204" pitchFamily="34" charset="0"/>
              </a:rPr>
              <a:t> Ярослав Мудрий (Олександр Олесь. Збірка «Княжа Україна») збудував над Сяном місто… </a:t>
            </a:r>
            <a:endParaRPr lang="ru-RU" sz="27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22738" y="87813"/>
            <a:ext cx="4572000" cy="163121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6. </a:t>
            </a:r>
            <a:r>
              <a:rPr lang="uk-UA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Слова «Князь довідавсь, твій син неймовірну силу має, що в державі він один Ката-Змія подолає» характеризують головного героя драми-казки  О. Олеся. Його ім’я….. </a:t>
            </a:r>
            <a:endParaRPr lang="ru-RU" sz="2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22738" y="87813"/>
            <a:ext cx="4783016" cy="163121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7. Про яке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місто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говорить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мати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Наталки на початку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повісті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: «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Кожен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порядний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українець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має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побувати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в ...»</a:t>
            </a:r>
            <a:r>
              <a:rPr lang="uk-UA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(за твором Зірки </a:t>
            </a:r>
            <a:r>
              <a:rPr lang="uk-UA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Мензантюк</a:t>
            </a:r>
            <a:r>
              <a:rPr lang="uk-UA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«Таємниця козацької шаблі») </a:t>
            </a:r>
            <a:endParaRPr lang="ru-RU" sz="20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34461" y="241701"/>
            <a:ext cx="4572000" cy="132343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2. </a:t>
            </a:r>
            <a:r>
              <a:rPr lang="uk-UA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Місто, де нарешті було знайдено старовинну шаблю називається… (за твором Зірки </a:t>
            </a:r>
            <a:r>
              <a:rPr lang="uk-UA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Мензантюк</a:t>
            </a:r>
            <a:r>
              <a:rPr lang="uk-UA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«Таємниця козацької шаблі») </a:t>
            </a:r>
            <a:endParaRPr lang="ru-RU" sz="2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86862" y="241701"/>
            <a:ext cx="4572000" cy="120032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uk-UA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3. «Валити ідолів» (літописна оповідь «Володимир вибирає віру» наказав князь… </a:t>
            </a:r>
            <a:endParaRPr lang="ru-RU" sz="2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98939" y="118590"/>
            <a:ext cx="4572000" cy="156966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4. </a:t>
            </a:r>
            <a:r>
              <a:rPr lang="uk-UA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І були три брати: одному ім’я </a:t>
            </a:r>
            <a:r>
              <a:rPr lang="uk-UA" sz="24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Кий</a:t>
            </a:r>
            <a:r>
              <a:rPr lang="uk-UA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, а другому – Щек, а третьому – Хорив, а сестра в них була … </a:t>
            </a:r>
            <a:endParaRPr lang="ru-RU" sz="24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86862" y="63815"/>
            <a:ext cx="4572000" cy="163121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5. </a:t>
            </a:r>
            <a:r>
              <a:rPr lang="uk-UA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У Богдановій квартирі уподобав собі з'являтися один дуже патріотично настроєний … (за твором Зірки </a:t>
            </a:r>
            <a:r>
              <a:rPr lang="uk-UA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Мензантюк</a:t>
            </a:r>
            <a:r>
              <a:rPr lang="uk-UA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«Таємниця козацької шаблі»)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478561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</p:bld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рек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525</TotalTime>
  <Words>1306</Words>
  <Application>Microsoft Office PowerPoint</Application>
  <PresentationFormat>Экран (4:3)</PresentationFormat>
  <Paragraphs>1427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26" baseType="lpstr">
      <vt:lpstr>Arial</vt:lpstr>
      <vt:lpstr>Calibri</vt:lpstr>
      <vt:lpstr>Calibri Light</vt:lpstr>
      <vt:lpstr>Cambria</vt:lpstr>
      <vt:lpstr>Franklin Gothic Book</vt:lpstr>
      <vt:lpstr>Franklin Gothic Medium</vt:lpstr>
      <vt:lpstr>Times New Roman</vt:lpstr>
      <vt:lpstr>Wingdings 2</vt:lpstr>
      <vt:lpstr>Тема Office</vt:lpstr>
      <vt:lpstr>Трек</vt:lpstr>
      <vt:lpstr>Кросворди до уроків  української літератури,   5 клас, ІІ семестр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Леонід Глібов. Відомий український поет і байкар. Фольклорна основа його віршованих загадок.</dc:title>
  <dc:creator>HOME</dc:creator>
  <cp:lastModifiedBy>HOME</cp:lastModifiedBy>
  <cp:revision>47</cp:revision>
  <dcterms:created xsi:type="dcterms:W3CDTF">2018-01-09T15:38:49Z</dcterms:created>
  <dcterms:modified xsi:type="dcterms:W3CDTF">2018-02-26T11:42:54Z</dcterms:modified>
</cp:coreProperties>
</file>