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320" r:id="rId2"/>
    <p:sldId id="260" r:id="rId3"/>
    <p:sldId id="258" r:id="rId4"/>
    <p:sldId id="319" r:id="rId5"/>
    <p:sldId id="310" r:id="rId6"/>
    <p:sldId id="264" r:id="rId7"/>
    <p:sldId id="318" r:id="rId8"/>
    <p:sldId id="313" r:id="rId9"/>
    <p:sldId id="317" r:id="rId10"/>
    <p:sldId id="289" r:id="rId11"/>
    <p:sldId id="323" r:id="rId12"/>
    <p:sldId id="324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9" r:id="rId22"/>
    <p:sldId id="298" r:id="rId23"/>
    <p:sldId id="311" r:id="rId24"/>
    <p:sldId id="312" r:id="rId25"/>
    <p:sldId id="301" r:id="rId26"/>
    <p:sldId id="302" r:id="rId27"/>
    <p:sldId id="303" r:id="rId28"/>
    <p:sldId id="304" r:id="rId29"/>
    <p:sldId id="32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E56883-7A62-4116-9239-35999F1CBA62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A28D7D-8033-4E72-B5E3-210985A45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9B74-5981-470A-AF7D-91B20D141CB1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D11B2-2A3A-431A-988B-A6D8E5D06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69D9F-8726-4F97-AEA0-5DD06C606A5D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9724-79FD-4A11-9201-03B551C7B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767E-F2B4-4AC8-BA0B-28EB7FB25D8D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FB60A-E448-4972-8358-ED62F0983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ADFAB-E846-4765-B7B7-C68FA1E958C6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9FDE3-6E0F-4B1B-869E-4A4C65424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E58B5-AC04-4BBD-895D-0CB4AF311D72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A5EE3-E865-464D-BA6F-C37FE6DE8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B4807-F07E-4082-AE1F-C549343D8255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509E3-67E1-41ED-839A-23A8C426E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D8E85-BBD4-46FD-ABF1-11783F2481F5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9CA36-8EF3-45BF-BB08-B3AB9F660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743F6-6E2B-47CA-9E95-4D1D841B116C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8A4A5-24FB-46BA-AF20-E2F3345C9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EC2F4-8901-41BD-AD92-2F22A0B20936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504EF-34E8-45CC-BDFB-12B5FF238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69AB-7E9C-48E1-B3FA-EC871ECF188D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5EA98-EB27-4D5F-96DB-4B01FD6F6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8CD3-3E7F-497F-B8DD-AD33AB2EB7D6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E7392-5809-4049-9768-24CE7DEFC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96966C-09C9-48B9-8A6B-CD93EFFA5A3A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1A9232-5F22-4CDB-B0BC-4B97CDD64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Людяність-це у людини головне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6" name="Picture 2" descr="http://rl.foto.radikal.ru/0709/ff/7124920142b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55976">
            <a:off x="181384" y="193756"/>
            <a:ext cx="8931276" cy="81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Администратор\Desktop\Pgr127537358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285992"/>
            <a:ext cx="2714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314" y="1785926"/>
            <a:ext cx="32861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 В.Сухомлинський </a:t>
            </a:r>
          </a:p>
          <a:p>
            <a:pPr algn="ctr"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«Горбатенька дівчинка</a:t>
            </a:r>
            <a:r>
              <a:rPr lang="uk-UA" sz="2400" b="1" dirty="0" smtClean="0">
                <a:solidFill>
                  <a:srgbClr val="002060"/>
                </a:solidFill>
              </a:rPr>
              <a:t>».</a:t>
            </a:r>
          </a:p>
          <a:p>
            <a:pPr algn="ctr"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Підготувала: вчитель </a:t>
            </a:r>
            <a:r>
              <a:rPr lang="uk-UA" sz="2400" b="1" dirty="0" err="1" smtClean="0">
                <a:solidFill>
                  <a:srgbClr val="002060"/>
                </a:solidFill>
              </a:rPr>
              <a:t>Першотравневської</a:t>
            </a:r>
            <a:r>
              <a:rPr lang="uk-UA" sz="2400" b="1" dirty="0" smtClean="0">
                <a:solidFill>
                  <a:srgbClr val="002060"/>
                </a:solidFill>
              </a:rPr>
              <a:t> ЗОШ</a:t>
            </a:r>
          </a:p>
          <a:p>
            <a:pPr algn="ctr">
              <a:buNone/>
            </a:pPr>
            <a:r>
              <a:rPr lang="uk-UA" sz="2400" b="1" dirty="0" err="1" smtClean="0">
                <a:solidFill>
                  <a:srgbClr val="002060"/>
                </a:solidFill>
              </a:rPr>
              <a:t>Ж</a:t>
            </a:r>
            <a:r>
              <a:rPr lang="uk-UA" sz="2400" b="1" dirty="0" err="1" smtClean="0">
                <a:solidFill>
                  <a:srgbClr val="002060"/>
                </a:solidFill>
              </a:rPr>
              <a:t>идко</a:t>
            </a:r>
            <a:r>
              <a:rPr lang="uk-UA" sz="2400" b="1" dirty="0" smtClean="0">
                <a:solidFill>
                  <a:srgbClr val="002060"/>
                </a:solidFill>
              </a:rPr>
              <a:t> Ірина Іванівна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андаш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1643050"/>
            <a:ext cx="6000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/>
              <a:t>Виразне читання вчителем (до слів «Чорноокий хлопчик …»</a:t>
            </a:r>
            <a:endParaRPr lang="ru-RU" sz="3600" dirty="0" smtClean="0"/>
          </a:p>
          <a:p>
            <a:endParaRPr lang="uk-UA" sz="3600" b="1" dirty="0" smtClean="0">
              <a:solidFill>
                <a:srgbClr val="C00000"/>
              </a:solidFill>
            </a:endParaRPr>
          </a:p>
          <a:p>
            <a:r>
              <a:rPr lang="uk-UA" sz="3600" b="1" dirty="0" smtClean="0">
                <a:solidFill>
                  <a:srgbClr val="C00000"/>
                </a:solidFill>
              </a:rPr>
              <a:t>Вправа «Прогноз».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- Уявіть ситуацію. Що могло бути далі?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4" name="Picture 8" descr="C:\Users\Ryslan\Desktop\3350958_thumb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212976"/>
            <a:ext cx="2466975" cy="3238500"/>
          </a:xfrm>
          <a:prstGeom prst="rect">
            <a:avLst/>
          </a:prstGeom>
          <a:noFill/>
        </p:spPr>
      </p:pic>
      <p:pic>
        <p:nvPicPr>
          <p:cNvPr id="5" name="Picture 10" descr="C:\Users\Ryslan\Desktop\veter-vet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360040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" name="Picture 5" descr="C:\Users\Ryslan\Desktop\imag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2713856" cy="2538391"/>
          </a:xfrm>
          <a:prstGeom prst="rect">
            <a:avLst/>
          </a:prstGeom>
          <a:noFill/>
        </p:spPr>
      </p:pic>
      <p:pic>
        <p:nvPicPr>
          <p:cNvPr id="5" name="Picture 6" descr="C:\Users\Ryslan\Desktop\1266868974WKzGa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142984"/>
            <a:ext cx="4143404" cy="5396040"/>
          </a:xfrm>
          <a:prstGeom prst="rect">
            <a:avLst/>
          </a:prstGeom>
          <a:noFill/>
        </p:spPr>
      </p:pic>
      <p:pic>
        <p:nvPicPr>
          <p:cNvPr id="6" name="Picture 4" descr="C:\Users\Ryslan\Desktop\sunshi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071546"/>
            <a:ext cx="2535238" cy="242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71435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Читання оповідання комбінованим способом «Вчитель – учень» до кінця.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5842" name="Picture 2" descr="https://image.jimcdn.com/app/cms/image/transf/dimension=697x10000:format=jpg/path/s4a940496de32f62f/image/i4703200affb322d2/version/1452791113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7929618" cy="4552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454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Перевірка розуміння прочитаного.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- Який урок ішов у класі?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Якого кольору були очі хлопчика,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 відчинив двері?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- За якою партою він сидів?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Скільки учнів було в цьому класі?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Хто зайшов до класу?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" descr="i?id=413461275-1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143380"/>
            <a:ext cx="3428991" cy="271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Повторне читання абзацу від слів: «Вона була...»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14489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uk-UA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--</a:t>
            </a:r>
            <a:r>
              <a:rPr lang="uk-UA" sz="4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Чому</a:t>
            </a:r>
            <a:r>
              <a:rPr lang="uk-UA" sz="4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так хвилювався вчитель?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uk-UA" sz="4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- Про що благали дітей очі вчителя?Прочитайте.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Самостійне читання до кінця.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“ЗЕМЛЯ – НЕБО”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8592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Прочитайте,як директор  представив новеньку дівчинку?</a:t>
            </a:r>
          </a:p>
          <a:p>
            <a:pPr lvl="0"/>
            <a:r>
              <a:rPr lang="uk-UA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- Як відреагували учні класу на прохання директора?</a:t>
            </a:r>
            <a:endParaRPr lang="uk-UA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357166"/>
            <a:ext cx="88582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Визначення головної думки оповідання.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- Що вас вразило?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Коли ви переживали?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То який іспит витримав клас?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Чи хотіли б ви навчатись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цьому класі?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97102"/>
            <a:ext cx="4786314" cy="456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«Мозкова атака».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- До кожної букви слова «клас» дібрати слова,які б характеризували його.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Картка для кожної групи: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К— … 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Л—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…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А—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…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С—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…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e-school.karelia.ru/ptz/s02/klass/3b/DocLib/_w/67284108_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786058"/>
            <a:ext cx="6286512" cy="3889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54778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Фізкультхвилинка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«Добрий чарівник».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3" name="Picture 5" descr="http://www.playcast.ru/uploads/2016/11/17/205564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16"/>
            <a:ext cx="2714600" cy="3000384"/>
          </a:xfrm>
          <a:prstGeom prst="rect">
            <a:avLst/>
          </a:prstGeom>
          <a:noFill/>
        </p:spPr>
      </p:pic>
      <p:pic>
        <p:nvPicPr>
          <p:cNvPr id="53255" name="Picture 7" descr="http://www.terso1.ru/files/users/90/.gif_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428736"/>
            <a:ext cx="5214974" cy="5000660"/>
          </a:xfrm>
          <a:prstGeom prst="rect">
            <a:avLst/>
          </a:prstGeom>
          <a:noFill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57158" y="1908213"/>
            <a:ext cx="5143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Чарівник я!Починаю: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Зло на радість обертаю,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Сварки,бійки припиняю.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Друзям дружбу повертаю.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500" y="642919"/>
            <a:ext cx="4357690" cy="2970232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5" name="Picture 2" descr="http://www.allforchildren.ru/pictures/sun2/sun1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-428653"/>
            <a:ext cx="8643998" cy="722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488" y="0"/>
            <a:ext cx="6286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/>
                </a:solidFill>
              </a:rPr>
              <a:t/>
            </a:r>
            <a:br>
              <a:rPr lang="ru-RU" sz="3200" b="1" dirty="0" smtClean="0">
                <a:solidFill>
                  <a:schemeClr val="bg2"/>
                </a:solidFill>
              </a:rPr>
            </a:b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2000240"/>
            <a:ext cx="62150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2"/>
              </a:solidFill>
            </a:endParaRPr>
          </a:p>
          <a:p>
            <a:endParaRPr lang="ru-RU" b="1" dirty="0" smtClean="0">
              <a:solidFill>
                <a:schemeClr val="bg2"/>
              </a:solidFill>
            </a:endParaRPr>
          </a:p>
          <a:p>
            <a:r>
              <a:rPr lang="ru-RU" b="1" dirty="0" smtClean="0">
                <a:solidFill>
                  <a:schemeClr val="bg2"/>
                </a:solidFill>
              </a:rPr>
              <a:t>«</a:t>
            </a:r>
            <a:r>
              <a:rPr lang="uk-UA" sz="3600" dirty="0" smtClean="0">
                <a:solidFill>
                  <a:srgbClr val="FF0000"/>
                </a:solidFill>
              </a:rPr>
              <a:t>Треба дружно привітатись:</a:t>
            </a:r>
          </a:p>
          <a:p>
            <a:pPr>
              <a:buFontTx/>
              <a:buChar char="-"/>
            </a:pPr>
            <a:r>
              <a:rPr lang="uk-UA" sz="3600" dirty="0" smtClean="0">
                <a:solidFill>
                  <a:srgbClr val="FF0000"/>
                </a:solidFill>
              </a:rPr>
              <a:t>Добрий день!</a:t>
            </a:r>
          </a:p>
          <a:p>
            <a:pPr>
              <a:buFontTx/>
              <a:buChar char="-"/>
            </a:pPr>
            <a:r>
              <a:rPr lang="uk-UA" sz="3600" dirty="0" smtClean="0">
                <a:solidFill>
                  <a:srgbClr val="FF0000"/>
                </a:solidFill>
              </a:rPr>
              <a:t>Гостям радісно сказати:</a:t>
            </a:r>
          </a:p>
          <a:p>
            <a:pPr>
              <a:buFontTx/>
              <a:buChar char="-"/>
            </a:pPr>
            <a:r>
              <a:rPr lang="uk-UA" sz="3600" dirty="0" smtClean="0">
                <a:solidFill>
                  <a:srgbClr val="FF0000"/>
                </a:solidFill>
              </a:rPr>
              <a:t> Добрий день!</a:t>
            </a:r>
          </a:p>
          <a:p>
            <a:pPr>
              <a:buFontTx/>
              <a:buChar char="-"/>
            </a:pPr>
            <a:r>
              <a:rPr lang="uk-UA" sz="3600" dirty="0" smtClean="0">
                <a:solidFill>
                  <a:srgbClr val="FF0000"/>
                </a:solidFill>
              </a:rPr>
              <a:t>Усім друзям посміхнутись:</a:t>
            </a:r>
          </a:p>
          <a:p>
            <a:pPr>
              <a:buFontTx/>
              <a:buChar char="-"/>
            </a:pPr>
            <a:r>
              <a:rPr lang="uk-UA" sz="3600" dirty="0" smtClean="0">
                <a:solidFill>
                  <a:srgbClr val="FF0000"/>
                </a:solidFill>
              </a:rPr>
              <a:t>Добрий день!</a:t>
            </a:r>
          </a:p>
          <a:p>
            <a:endParaRPr lang="ru-RU" sz="3600" dirty="0" smtClean="0">
              <a:solidFill>
                <a:srgbClr val="FF3300"/>
              </a:solidFill>
            </a:endParaRP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Робота в парах «Продовж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речення».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На картках початок речень.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57161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Діти знаходять кінцівку речення в тексті,зачитують повністю.</a:t>
            </a:r>
            <a:endParaRPr lang="uk-UA" sz="3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s://ds02.infourok.ru/uploads/ex/1076/0006176d-9db4b16f/3/hello_html_77d45e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496"/>
            <a:ext cx="6000792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Слайд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grpSp>
        <p:nvGrpSpPr>
          <p:cNvPr id="2" name="Прямоугольник 5"/>
          <p:cNvGrpSpPr>
            <a:grpSpLocks/>
          </p:cNvGrpSpPr>
          <p:nvPr/>
        </p:nvGrpSpPr>
        <p:grpSpPr bwMode="auto">
          <a:xfrm>
            <a:off x="1085850" y="268288"/>
            <a:ext cx="6534150" cy="1073150"/>
            <a:chOff x="684" y="169"/>
            <a:chExt cx="4116" cy="676"/>
          </a:xfrm>
        </p:grpSpPr>
        <p:pic>
          <p:nvPicPr>
            <p:cNvPr id="24594" name="Прямоугольник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4" y="169"/>
              <a:ext cx="4116" cy="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5" name="Text Box 4"/>
            <p:cNvSpPr txBox="1">
              <a:spLocks noChangeArrowheads="1"/>
            </p:cNvSpPr>
            <p:nvPr/>
          </p:nvSpPr>
          <p:spPr bwMode="auto">
            <a:xfrm>
              <a:off x="720" y="270"/>
              <a:ext cx="4050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4800" b="1">
                  <a:solidFill>
                    <a:srgbClr val="C00000"/>
                  </a:solidFill>
                  <a:latin typeface="Calibri" pitchFamily="34" charset="0"/>
                </a:rPr>
                <a:t>    Групова   робота</a:t>
              </a:r>
              <a:endParaRPr lang="ru-RU" sz="4800" b="1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2000250" y="1357313"/>
            <a:ext cx="4857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 b="1">
                <a:solidFill>
                  <a:srgbClr val="C00000"/>
                </a:solidFill>
                <a:latin typeface="Calibri" pitchFamily="34" charset="0"/>
              </a:rPr>
              <a:t>Вправа “Шість мислячих капелюхів”</a:t>
            </a:r>
            <a:endParaRPr lang="ru-RU" sz="2000" b="1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000250"/>
            <a:ext cx="1214438" cy="1000125"/>
          </a:xfrm>
          <a:prstGeom prst="rect">
            <a:avLst/>
          </a:prstGeom>
          <a:gradFill rotWithShape="1">
            <a:gsLst>
              <a:gs pos="0">
                <a:srgbClr val="8B8B8B"/>
              </a:gs>
              <a:gs pos="49001">
                <a:srgbClr val="333333"/>
              </a:gs>
              <a:gs pos="49100">
                <a:srgbClr val="000000"/>
              </a:gs>
              <a:gs pos="92000">
                <a:srgbClr val="242424"/>
              </a:gs>
              <a:gs pos="100000">
                <a:srgbClr val="58585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5400" dir="5400000" rotWithShape="0">
              <a:srgbClr val="000000">
                <a:alpha val="82999"/>
              </a:srgbClr>
            </a:outerShdw>
          </a:effec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1928813"/>
            <a:ext cx="1214438" cy="1214437"/>
          </a:xfrm>
          <a:prstGeom prst="rect">
            <a:avLst/>
          </a:prstGeom>
          <a:gradFill rotWithShape="1">
            <a:gsLst>
              <a:gs pos="0">
                <a:srgbClr val="8B8B8B"/>
              </a:gs>
              <a:gs pos="49001">
                <a:srgbClr val="333333"/>
              </a:gs>
              <a:gs pos="49100">
                <a:srgbClr val="000000"/>
              </a:gs>
              <a:gs pos="92000">
                <a:srgbClr val="242424"/>
              </a:gs>
              <a:gs pos="100000">
                <a:srgbClr val="58585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5400" dir="5400000" rotWithShape="0">
              <a:srgbClr val="000000">
                <a:alpha val="82999"/>
              </a:srgbClr>
            </a:outerShdw>
          </a:effec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88" y="3500438"/>
            <a:ext cx="1214437" cy="1143000"/>
          </a:xfrm>
          <a:prstGeom prst="rect">
            <a:avLst/>
          </a:prstGeom>
          <a:gradFill rotWithShape="1">
            <a:gsLst>
              <a:gs pos="0">
                <a:srgbClr val="8B8B8B"/>
              </a:gs>
              <a:gs pos="49001">
                <a:srgbClr val="333333"/>
              </a:gs>
              <a:gs pos="49100">
                <a:srgbClr val="000000"/>
              </a:gs>
              <a:gs pos="92000">
                <a:srgbClr val="242424"/>
              </a:gs>
              <a:gs pos="100000">
                <a:srgbClr val="58585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5400" dir="5400000" rotWithShape="0">
              <a:srgbClr val="000000">
                <a:alpha val="82999"/>
              </a:srgbClr>
            </a:outerShdw>
          </a:effectLst>
        </p:spPr>
      </p:pic>
      <p:sp>
        <p:nvSpPr>
          <p:cNvPr id="33" name="Выноска-облако 32"/>
          <p:cNvSpPr/>
          <p:nvPr/>
        </p:nvSpPr>
        <p:spPr>
          <a:xfrm rot="16384884">
            <a:off x="730250" y="969963"/>
            <a:ext cx="2071687" cy="2852738"/>
          </a:xfrm>
          <a:prstGeom prst="cloudCallout">
            <a:avLst>
              <a:gd name="adj1" fmla="val -3053"/>
              <a:gd name="adj2" fmla="val 6651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В.Сухомлинський написав це оповідання в 20 ст., зараз 21 ст. Чи актуальна ця тема зараз?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" name="Выноска-облако 33"/>
          <p:cNvSpPr/>
          <p:nvPr/>
        </p:nvSpPr>
        <p:spPr>
          <a:xfrm rot="5400000">
            <a:off x="6598187" y="1188499"/>
            <a:ext cx="1662666" cy="2571768"/>
          </a:xfrm>
          <a:prstGeom prst="cloudCallout">
            <a:avLst>
              <a:gd name="adj1" fmla="val 16956"/>
              <a:gd name="adj2" fmla="val 6492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Що 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вас тривожило у 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тексті?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38" y="3143250"/>
            <a:ext cx="1214437" cy="1214438"/>
          </a:xfrm>
          <a:prstGeom prst="rect">
            <a:avLst/>
          </a:prstGeom>
          <a:gradFill rotWithShape="1">
            <a:gsLst>
              <a:gs pos="0">
                <a:srgbClr val="8B8B8B"/>
              </a:gs>
              <a:gs pos="49001">
                <a:srgbClr val="333333"/>
              </a:gs>
              <a:gs pos="49100">
                <a:srgbClr val="000000"/>
              </a:gs>
              <a:gs pos="92000">
                <a:srgbClr val="242424"/>
              </a:gs>
              <a:gs pos="100000">
                <a:srgbClr val="58585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5400" dir="5400000" rotWithShape="0">
              <a:srgbClr val="000000">
                <a:alpha val="82999"/>
              </a:srgbClr>
            </a:outerShdw>
          </a:effec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0" y="3214688"/>
            <a:ext cx="1285875" cy="1143000"/>
          </a:xfrm>
          <a:prstGeom prst="rect">
            <a:avLst/>
          </a:prstGeom>
          <a:gradFill rotWithShape="1">
            <a:gsLst>
              <a:gs pos="0">
                <a:srgbClr val="8B8B8B"/>
              </a:gs>
              <a:gs pos="49001">
                <a:srgbClr val="333333"/>
              </a:gs>
              <a:gs pos="49100">
                <a:srgbClr val="000000"/>
              </a:gs>
              <a:gs pos="92000">
                <a:srgbClr val="242424"/>
              </a:gs>
              <a:gs pos="100000">
                <a:srgbClr val="58585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5400" dir="5400000" rotWithShape="0">
              <a:srgbClr val="000000">
                <a:alpha val="82999"/>
              </a:srgbClr>
            </a:outerShdw>
          </a:effectLst>
        </p:spPr>
      </p:pic>
      <p:sp>
        <p:nvSpPr>
          <p:cNvPr id="37" name="Выноска-облако 36"/>
          <p:cNvSpPr/>
          <p:nvPr/>
        </p:nvSpPr>
        <p:spPr>
          <a:xfrm rot="15363114">
            <a:off x="451147" y="4328372"/>
            <a:ext cx="1716087" cy="2271712"/>
          </a:xfrm>
          <a:prstGeom prst="cloudCallout">
            <a:avLst>
              <a:gd name="adj1" fmla="val 46024"/>
              <a:gd name="adj2" fmla="val 4886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</a:rPr>
              <a:t>Як вчинити краще?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9" name="Выноска-облако 38"/>
          <p:cNvSpPr/>
          <p:nvPr/>
        </p:nvSpPr>
        <p:spPr>
          <a:xfrm rot="6114704">
            <a:off x="4993547" y="4163032"/>
            <a:ext cx="1881111" cy="2181325"/>
          </a:xfrm>
          <a:prstGeom prst="cloudCallout">
            <a:avLst>
              <a:gd name="adj1" fmla="val -45483"/>
              <a:gd name="adj2" fmla="val 5133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Ваше особисте ставлення до прочитаного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Выноска-облако 41"/>
          <p:cNvSpPr/>
          <p:nvPr/>
        </p:nvSpPr>
        <p:spPr>
          <a:xfrm>
            <a:off x="2428875" y="4572009"/>
            <a:ext cx="2714629" cy="2285992"/>
          </a:xfrm>
          <a:prstGeom prst="cloudCallout">
            <a:avLst>
              <a:gd name="adj1" fmla="val -504"/>
              <a:gd name="adj2" fmla="val -7718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uk-UA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Поставте себе на місце горбатенької дівчинки. Розкажіть про події в класі від її імені</a:t>
            </a:r>
            <a:endParaRPr lang="uk-UA" sz="16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92" name="Picture 18" descr="P21_Page_1_Image_0002"/>
          <p:cNvPicPr>
            <a:picLocks noChangeAspect="1" noChangeArrowheads="1"/>
          </p:cNvPicPr>
          <p:nvPr/>
        </p:nvPicPr>
        <p:blipFill>
          <a:blip r:embed="rId9"/>
          <a:srcRect l="33875" r="36530" b="74335"/>
          <a:stretch>
            <a:fillRect/>
          </a:stretch>
        </p:blipFill>
        <p:spPr bwMode="auto">
          <a:xfrm>
            <a:off x="5715000" y="3214688"/>
            <a:ext cx="12144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Выноска-облако 18"/>
          <p:cNvSpPr/>
          <p:nvPr/>
        </p:nvSpPr>
        <p:spPr>
          <a:xfrm rot="2040651">
            <a:off x="7026275" y="4033838"/>
            <a:ext cx="2000250" cy="1976437"/>
          </a:xfrm>
          <a:prstGeom prst="cloudCallout">
            <a:avLst>
              <a:gd name="adj1" fmla="val -67093"/>
              <a:gd name="adj2" fmla="val -2189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solidFill>
                  <a:srgbClr val="002060"/>
                </a:solidFill>
              </a:rPr>
              <a:t>Чого ми досягли? Що будемо робити </a:t>
            </a:r>
            <a:r>
              <a:rPr lang="uk-UA" b="1" dirty="0" smtClean="0">
                <a:solidFill>
                  <a:srgbClr val="002060"/>
                </a:solidFill>
              </a:rPr>
              <a:t>далі</a:t>
            </a:r>
            <a:r>
              <a:rPr lang="uk-UA" b="1" dirty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Поставте себе на місце горбатенької дівчинки.Розкажіть про події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в класі від її імені.Почніть так: «Мамо,знаєш як мене прийняли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сьогодні в класі?»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Поставте себе на місце горбатенької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дівчинки.Розкажіть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 події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в класі від її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імені.Почніть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так: «Мамо,знаєш як мене прийняли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сьогодні в класі?»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 «Добре. Погано».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Вчитель зачитує твердження. Діти називають гарну і погану сторони його.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1.Клас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язував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задачу.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2.Коли це у двері хтось постукав.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3.До класу зайшов директор.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4.Учитель затамував подих.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5.Учитель був тепер спокійний.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14818"/>
            <a:ext cx="3786182" cy="228601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143380"/>
            <a:ext cx="3643306" cy="235745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417963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8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8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диЛюна</a:t>
            </a:r>
            <a:r>
              <a:rPr kumimoji="0" lang="uk-UA" sz="8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uk-UA" sz="8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єтьсячипона</a:t>
            </a:r>
            <a:r>
              <a:rPr kumimoji="0" lang="uk-UA" sz="8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8000" dirty="0" smtClean="0">
                <a:solidFill>
                  <a:schemeClr val="tx2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uk-UA" sz="8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uk-UA" sz="8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брадо</a:t>
            </a:r>
            <a:r>
              <a:rPr kumimoji="0" lang="uk-UA" sz="8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8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3" name="Picture 5" descr="F:\Thinking-smi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571480"/>
            <a:ext cx="2786082" cy="2639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EC2F4-8901-41BD-AD92-2F22A0B2093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EF-34E8-45CC-BDFB-12B5FF238ED5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214422"/>
            <a:ext cx="700092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Людина починається з добра</a:t>
            </a:r>
            <a:r>
              <a:rPr lang="uk-UA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ru-RU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2466" name="Picture 2" descr="F:\Smiley_Fa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857628"/>
            <a:ext cx="2243135" cy="2363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57752" cy="6215082"/>
          </a:xfrm>
        </p:spPr>
        <p:txBody>
          <a:bodyPr/>
          <a:lstStyle/>
          <a:p>
            <a:pPr algn="l"/>
            <a:r>
              <a:rPr lang="uk-UA" b="1" dirty="0" smtClean="0"/>
              <a:t>Підсумок уроку.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  - </a:t>
            </a:r>
            <a:r>
              <a:rPr lang="uk-UA" sz="3200" dirty="0" smtClean="0"/>
              <a:t>Як називається оповідання?Який інший заголовок можна дібрати?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  - Чим відрізнялась новенька дівчинка від інших дітей?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  - Про що говорить символічний знак 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9384064" y="2928934"/>
            <a:ext cx="45719" cy="319722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57346" name="Picture 2" descr="http://dnz27.edu.kh.ua/files2/images/batkam/11%20%D1%82%D1%83%D1%80%D0%B1%D0%BE%D1%82%D0%B0%20%D0%B4%D1%96%D1%82%D1%8F%D0%BC%20%D1%96%D0%BD%D0%B2%D0%B0%D0%BB%D1%96%D0%B4%D0%B0%D0%BC.jpg?size=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6400816" cy="631844"/>
          </a:xfrm>
        </p:spPr>
        <p:txBody>
          <a:bodyPr/>
          <a:lstStyle/>
          <a:p>
            <a:pPr lvl="0"/>
            <a:r>
              <a:rPr lang="uk-UA" sz="4800" b="1" dirty="0" err="1" smtClean="0">
                <a:solidFill>
                  <a:srgbClr val="C00000"/>
                </a:solidFill>
              </a:rPr>
              <a:t>Цікавинка</a:t>
            </a:r>
            <a:r>
              <a:rPr lang="uk-UA" sz="4800" b="1" dirty="0" smtClean="0">
                <a:solidFill>
                  <a:srgbClr val="C00000"/>
                </a:solidFill>
              </a:rPr>
              <a:t>.</a:t>
            </a: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</p:spPr>
        <p:txBody>
          <a:bodyPr/>
          <a:lstStyle/>
          <a:p>
            <a:r>
              <a:rPr lang="uk-UA" sz="3600" dirty="0" smtClean="0"/>
              <a:t>В давні часи горб вважався щасливим талісманом, доторкнутись до нього </a:t>
            </a:r>
            <a:endParaRPr lang="ru-RU" sz="3600" dirty="0" smtClean="0"/>
          </a:p>
          <a:p>
            <a:r>
              <a:rPr lang="uk-UA" sz="3600" dirty="0" smtClean="0"/>
              <a:t>означало завоювати прихильність долі. Тому горбуни були в особливій пошані. 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pic>
        <p:nvPicPr>
          <p:cNvPr id="59396" name="Picture 4" descr="https://otvet.imgsmail.ru/download/4d88b73843857fe7c8b41e06d507fc56_i-2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1675" y="571481"/>
            <a:ext cx="3362325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/>
          <a:lstStyle/>
          <a:p>
            <a:pPr lvl="0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Гра «Сліпа довіра»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pic>
        <p:nvPicPr>
          <p:cNvPr id="60418" name="Picture 2" descr="https://im0-tub-ua.yandex.net/i?id=d25c0f9a5d049ad1bd92e2ab86451f34&amp;n=33&amp;h=189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072494" cy="4443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/>
          <a:lstStyle/>
          <a:p>
            <a:pPr lvl="0"/>
            <a:r>
              <a:rPr lang="uk-UA" dirty="0" smtClean="0"/>
              <a:t>Висновок.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sz="4000" dirty="0" smtClean="0"/>
              <a:t>В основі дружби,товаришування лежить довіра. А багато людей,здорових і хворих,чекають від нас уваги,милосердя,людяності.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61442" name="AutoShape 2" descr="https://www.miloserdie.ru/wp-content/uploads/2016/05/foto-nezryachij-peterburg-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4" name="AutoShape 4" descr="https://www.miloserdie.ru/wp-content/uploads/2016/05/foto-nezryachij-peterburg-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6" name="AutoShape 6" descr="https://www.miloserdie.ru/wp-content/uploads/2016/05/foto-nezryachij-peterburg-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8" name="AutoShape 8" descr="https://www.miloserdie.ru/wp-content/uploads/2016/05/foto-nezryachij-peterburg-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https://im0-tub-ua.yandex.net/i?id=a2bc1c5b749575f2ed80c5f8dd67391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781425"/>
            <a:ext cx="5214974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</a:t>
            </a:r>
            <a:r>
              <a:rPr lang="ru-RU" dirty="0" err="1" smtClean="0"/>
              <a:t>Домашнє</a:t>
            </a:r>
            <a:r>
              <a:rPr lang="ru-RU" dirty="0" smtClean="0"/>
              <a:t>  </a:t>
            </a:r>
            <a:r>
              <a:rPr lang="ru-RU" dirty="0" err="1" smtClean="0"/>
              <a:t>завдання</a:t>
            </a:r>
            <a:r>
              <a:rPr lang="ru-RU" sz="3200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4911741"/>
          </a:xfrm>
        </p:spPr>
        <p:txBody>
          <a:bodyPr/>
          <a:lstStyle/>
          <a:p>
            <a:pPr>
              <a:defRPr/>
            </a:pPr>
            <a:r>
              <a:rPr lang="ru-RU" dirty="0" err="1" smtClean="0"/>
              <a:t>Читати</a:t>
            </a:r>
            <a:r>
              <a:rPr lang="ru-RU" dirty="0" smtClean="0"/>
              <a:t> , </a:t>
            </a:r>
            <a:r>
              <a:rPr lang="ru-RU" dirty="0" err="1" smtClean="0"/>
              <a:t>переказувати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uk-UA" dirty="0" smtClean="0"/>
              <a:t> Читати, придумати      продовження  до    тексту </a:t>
            </a:r>
          </a:p>
          <a:p>
            <a:pPr>
              <a:defRPr/>
            </a:pPr>
            <a:r>
              <a:rPr lang="uk-UA" dirty="0" smtClean="0"/>
              <a:t>Читати , намалювати  ілюстрацію  до  оповідання 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pic>
        <p:nvPicPr>
          <p:cNvPr id="6" name="Picture 3" descr="Мов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5762" y="3643314"/>
            <a:ext cx="3678238" cy="2928958"/>
          </a:xfrm>
          <a:prstGeom prst="rect">
            <a:avLst/>
          </a:prstGeom>
          <a:solidFill>
            <a:srgbClr val="57A965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0" y="0"/>
          <a:ext cx="9467850" cy="7100888"/>
        </p:xfrm>
        <a:graphic>
          <a:graphicData uri="http://schemas.openxmlformats.org/presentationml/2006/ole">
            <p:oleObj spid="_x0000_s16386" name="Слайд" r:id="rId3" imgW="4572180" imgH="3428972" progId="PowerPoint.Slide.8">
              <p:embed/>
            </p:oleObj>
          </a:graphicData>
        </a:graphic>
      </p:graphicFrame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132013" y="2276475"/>
            <a:ext cx="57246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450850" algn="l"/>
              </a:tabLst>
            </a:pP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Очі </a:t>
            </a:r>
            <a:r>
              <a:rPr lang="uk-UA" sz="4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…  	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tabLst>
                <a:tab pos="450850" algn="l"/>
              </a:tabLst>
            </a:pP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Вуха </a:t>
            </a:r>
            <a:r>
              <a:rPr lang="uk-UA" sz="4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… 	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tabLst>
                <a:tab pos="450850" algn="l"/>
              </a:tabLst>
            </a:pP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 Голова…                    	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tabLst>
                <a:tab pos="450850" algn="l"/>
              </a:tabLst>
            </a:pPr>
            <a:r>
              <a:rPr lang="uk-UA" sz="4000" b="1" dirty="0">
                <a:solidFill>
                  <a:srgbClr val="000000"/>
                </a:solidFill>
                <a:latin typeface="Times New Roman" pitchFamily="18" charset="0"/>
              </a:rPr>
              <a:t>Які у мене діти?</a:t>
            </a:r>
            <a:r>
              <a:rPr lang="uk-UA" dirty="0">
                <a:solidFill>
                  <a:srgbClr val="000000"/>
                </a:solidFill>
              </a:rPr>
              <a:t> 	</a:t>
            </a:r>
            <a:endParaRPr lang="uk-UA" sz="40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tabLst>
                <a:tab pos="450850" algn="l"/>
              </a:tabLst>
            </a:pPr>
            <a:endParaRPr lang="uk-UA" sz="4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ВПРАВА «ПАЛЬЧИКИ»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4911741"/>
          </a:xfrm>
        </p:spPr>
        <p:txBody>
          <a:bodyPr/>
          <a:lstStyle/>
          <a:p>
            <a:r>
              <a:rPr lang="ru-RU" sz="2400" b="1" dirty="0" smtClean="0"/>
              <a:t>Ким </a:t>
            </a:r>
            <a:r>
              <a:rPr lang="ru-RU" sz="2400" b="1" dirty="0" err="1" smtClean="0"/>
              <a:t>був</a:t>
            </a:r>
            <a:r>
              <a:rPr lang="ru-RU" sz="2400" b="1" dirty="0" smtClean="0"/>
              <a:t> В.О. </a:t>
            </a:r>
            <a:r>
              <a:rPr lang="ru-RU" sz="2400" b="1" dirty="0" err="1" smtClean="0"/>
              <a:t>Сухомлинський</a:t>
            </a:r>
            <a:r>
              <a:rPr lang="ru-RU" sz="2400" b="1" dirty="0" smtClean="0"/>
              <a:t>?</a:t>
            </a:r>
          </a:p>
          <a:p>
            <a:pPr>
              <a:buNone/>
            </a:pPr>
            <a:r>
              <a:rPr lang="ru-RU" sz="2400" dirty="0" smtClean="0"/>
              <a:t>1. </a:t>
            </a:r>
            <a:r>
              <a:rPr lang="ru-RU" sz="2400" dirty="0" err="1" smtClean="0"/>
              <a:t>Видатним</a:t>
            </a:r>
            <a:r>
              <a:rPr lang="ru-RU" sz="2400" dirty="0" smtClean="0"/>
              <a:t> художником.   </a:t>
            </a:r>
          </a:p>
          <a:p>
            <a:pPr>
              <a:buNone/>
            </a:pPr>
            <a:r>
              <a:rPr lang="ru-RU" sz="2400" dirty="0" smtClean="0"/>
              <a:t>2. </a:t>
            </a:r>
            <a:r>
              <a:rPr lang="ru-RU" sz="2400" dirty="0" err="1" smtClean="0"/>
              <a:t>Видатним</a:t>
            </a:r>
            <a:r>
              <a:rPr lang="ru-RU" sz="2400" dirty="0" smtClean="0"/>
              <a:t>  педагогом та </a:t>
            </a:r>
            <a:r>
              <a:rPr lang="ru-RU" sz="2400" dirty="0" err="1" smtClean="0"/>
              <a:t>письменникои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Де </a:t>
            </a:r>
            <a:r>
              <a:rPr lang="ru-RU" sz="2400" b="1" dirty="0" err="1" smtClean="0"/>
              <a:t>працював</a:t>
            </a:r>
            <a:r>
              <a:rPr lang="ru-RU" sz="2400" b="1" dirty="0" smtClean="0"/>
              <a:t> В.О. </a:t>
            </a:r>
            <a:r>
              <a:rPr lang="ru-RU" sz="2400" b="1" dirty="0" err="1" smtClean="0"/>
              <a:t>Сухомлинський</a:t>
            </a:r>
            <a:r>
              <a:rPr lang="ru-RU" sz="2400" b="1" dirty="0" smtClean="0"/>
              <a:t>?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 </a:t>
            </a:r>
            <a:r>
              <a:rPr lang="ru-RU" sz="2400" dirty="0" err="1" smtClean="0"/>
              <a:t>селі</a:t>
            </a:r>
            <a:r>
              <a:rPr lang="ru-RU" sz="2400" dirty="0" smtClean="0"/>
              <a:t> </a:t>
            </a:r>
            <a:r>
              <a:rPr lang="ru-RU" sz="2400" dirty="0" err="1" smtClean="0"/>
              <a:t>Павлиш</a:t>
            </a:r>
            <a:r>
              <a:rPr lang="ru-RU" sz="2400" dirty="0" smtClean="0"/>
              <a:t>, </a:t>
            </a:r>
            <a:r>
              <a:rPr lang="ru-RU" sz="2400" dirty="0" err="1" smtClean="0"/>
              <a:t>Кіровоградської</a:t>
            </a:r>
            <a:r>
              <a:rPr lang="ru-RU" sz="2400" dirty="0" smtClean="0"/>
              <a:t> обл.</a:t>
            </a:r>
          </a:p>
          <a:p>
            <a:pPr marL="514350" indent="-514350">
              <a:buAutoNum type="arabicPeriod"/>
            </a:pPr>
            <a:r>
              <a:rPr lang="uk-UA" sz="2400" dirty="0" smtClean="0"/>
              <a:t>В Києві.</a:t>
            </a:r>
          </a:p>
          <a:p>
            <a:pPr marL="514350" indent="-514350"/>
            <a:r>
              <a:rPr lang="uk-UA" sz="2400" b="1" dirty="0" smtClean="0"/>
              <a:t>Які твори для дітей писав </a:t>
            </a:r>
            <a:r>
              <a:rPr lang="ru-RU" sz="2400" b="1" dirty="0" smtClean="0"/>
              <a:t>В.О. </a:t>
            </a:r>
            <a:r>
              <a:rPr lang="ru-RU" sz="2400" b="1" dirty="0" err="1" smtClean="0"/>
              <a:t>Сухомлинський</a:t>
            </a:r>
            <a:r>
              <a:rPr lang="ru-RU" sz="2400" b="1" dirty="0" smtClean="0"/>
              <a:t>?</a:t>
            </a:r>
            <a:endParaRPr lang="uk-UA" sz="2400" b="1" dirty="0" smtClean="0"/>
          </a:p>
          <a:p>
            <a:pPr marL="514350" indent="-514350">
              <a:buAutoNum type="arabicPeriod"/>
            </a:pPr>
            <a:r>
              <a:rPr lang="uk-UA" sz="2400" dirty="0" smtClean="0"/>
              <a:t>Казки та оповідання.</a:t>
            </a:r>
          </a:p>
          <a:p>
            <a:pPr marL="514350" indent="-514350">
              <a:buAutoNum type="arabicPeriod"/>
            </a:pPr>
            <a:r>
              <a:rPr lang="uk-UA" sz="2400" dirty="0" smtClean="0"/>
              <a:t>Вірші.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uk-UA" sz="2400" b="1" dirty="0" smtClean="0"/>
              <a:t>Скільки років пропрацював  в школі </a:t>
            </a:r>
            <a:r>
              <a:rPr lang="ru-RU" sz="2400" b="1" dirty="0" smtClean="0"/>
              <a:t>В.О. </a:t>
            </a:r>
            <a:r>
              <a:rPr lang="ru-RU" sz="2400" b="1" dirty="0" err="1" smtClean="0"/>
              <a:t>Сухомлинський</a:t>
            </a:r>
            <a:r>
              <a:rPr lang="ru-RU" sz="2400" b="1" dirty="0" smtClean="0"/>
              <a:t>?</a:t>
            </a:r>
            <a:endParaRPr lang="uk-UA" sz="2400" b="1" dirty="0" smtClean="0"/>
          </a:p>
          <a:p>
            <a:pPr marL="514350" indent="-514350">
              <a:buAutoNum type="arabicPeriod"/>
            </a:pPr>
            <a:r>
              <a:rPr lang="uk-UA" sz="2400" dirty="0" smtClean="0"/>
              <a:t>35 років.                            2. Понад 10.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47553" tIns="96807" bIns="0" anchor="ctr">
            <a:spAutoFit/>
          </a:bodyPr>
          <a:lstStyle/>
          <a:p>
            <a:pPr>
              <a:buFont typeface="Arial" charset="0"/>
              <a:buChar char="•"/>
            </a:pPr>
            <a:endParaRPr lang="ru-RU"/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9"/>
          <p:cNvSpPr>
            <a:spLocks noChangeArrowheads="1"/>
          </p:cNvSpPr>
          <p:nvPr/>
        </p:nvSpPr>
        <p:spPr bwMode="auto">
          <a:xfrm>
            <a:off x="3851275" y="1412875"/>
            <a:ext cx="360363" cy="1152525"/>
          </a:xfrm>
          <a:prstGeom prst="downArrow">
            <a:avLst>
              <a:gd name="adj1" fmla="val 50000"/>
              <a:gd name="adj2" fmla="val 79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2552700"/>
            <a:ext cx="9144000" cy="2305060"/>
          </a:xfrm>
          <a:prstGeom prst="parallelogram">
            <a:avLst>
              <a:gd name="adj" fmla="val 75591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uk-UA" sz="2000" b="1" dirty="0"/>
          </a:p>
          <a:p>
            <a:pPr>
              <a:defRPr/>
            </a:pPr>
            <a:endParaRPr lang="uk-UA" sz="2000" b="1" dirty="0"/>
          </a:p>
          <a:p>
            <a:pPr>
              <a:defRPr/>
            </a:pPr>
            <a:r>
              <a:rPr lang="uk-UA" sz="2800" b="1" i="1" dirty="0" smtClean="0">
                <a:solidFill>
                  <a:srgbClr val="FF0066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Де </a:t>
            </a:r>
            <a:r>
              <a:rPr lang="uk-UA" sz="2800" b="1" i="1" dirty="0">
                <a:solidFill>
                  <a:srgbClr val="FF0066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ж наш пустунчик-язичок?</a:t>
            </a:r>
          </a:p>
          <a:p>
            <a:pPr>
              <a:defRPr/>
            </a:pPr>
            <a:r>
              <a:rPr lang="uk-UA" sz="2800" b="1" i="1" dirty="0">
                <a:solidFill>
                  <a:srgbClr val="FF0066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Заховався за </a:t>
            </a:r>
            <a:r>
              <a:rPr lang="uk-UA" sz="2800" b="1" i="1" dirty="0" smtClean="0">
                <a:solidFill>
                  <a:srgbClr val="FF0066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біленький тинок?</a:t>
            </a:r>
            <a:endParaRPr lang="uk-UA" sz="2800" b="1" dirty="0" smtClean="0"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>
              <a:defRPr/>
            </a:pPr>
            <a:endParaRPr lang="uk-UA" sz="28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>
              <a:defRPr/>
            </a:pPr>
            <a:r>
              <a:rPr lang="uk-UA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Вправа “МІМІРІЧІ”</a:t>
            </a:r>
          </a:p>
          <a:p>
            <a:pPr algn="ctr">
              <a:defRPr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>ГОВОРИМО: РАДІСНО, ЗДИВОВАНО, </a:t>
            </a:r>
          </a:p>
          <a:p>
            <a:pPr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>СЕРДИТО, ЗАДОВОЛЕНО.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443288" y="2700338"/>
            <a:ext cx="49672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uk-UA" sz="32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ru-RU" sz="32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8" name="WordArt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286676" cy="944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mph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9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2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20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РОБОТА В ГРУПАХ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4400" dirty="0" smtClean="0">
                <a:solidFill>
                  <a:srgbClr val="C00000"/>
                </a:solidFill>
              </a:rPr>
              <a:t>Г</a:t>
            </a:r>
            <a:r>
              <a:rPr lang="uk-UA" sz="4400" dirty="0" smtClean="0"/>
              <a:t>ерой </a:t>
            </a:r>
            <a:r>
              <a:rPr lang="uk-UA" sz="4400" dirty="0" smtClean="0">
                <a:solidFill>
                  <a:srgbClr val="C00000"/>
                </a:solidFill>
              </a:rPr>
              <a:t>О</a:t>
            </a:r>
            <a:r>
              <a:rPr lang="uk-UA" sz="4400" dirty="0" smtClean="0"/>
              <a:t>лень </a:t>
            </a:r>
            <a:r>
              <a:rPr lang="uk-UA" sz="4400" dirty="0" smtClean="0">
                <a:solidFill>
                  <a:srgbClr val="C00000"/>
                </a:solidFill>
              </a:rPr>
              <a:t>Р</a:t>
            </a:r>
            <a:r>
              <a:rPr lang="uk-UA" sz="4400" dirty="0" smtClean="0"/>
              <a:t>ак </a:t>
            </a:r>
            <a:r>
              <a:rPr lang="uk-UA" sz="4400" dirty="0" smtClean="0">
                <a:solidFill>
                  <a:srgbClr val="C00000"/>
                </a:solidFill>
              </a:rPr>
              <a:t>Б</a:t>
            </a:r>
            <a:r>
              <a:rPr lang="uk-UA" sz="4400" dirty="0" smtClean="0"/>
              <a:t>атьківщина </a:t>
            </a:r>
            <a:r>
              <a:rPr lang="uk-UA" sz="4400" dirty="0" smtClean="0">
                <a:solidFill>
                  <a:srgbClr val="C00000"/>
                </a:solidFill>
              </a:rPr>
              <a:t>А</a:t>
            </a:r>
            <a:r>
              <a:rPr lang="uk-UA" sz="4400" dirty="0" smtClean="0"/>
              <a:t>пельсин </a:t>
            </a:r>
            <a:r>
              <a:rPr lang="uk-UA" sz="4400" dirty="0" smtClean="0">
                <a:solidFill>
                  <a:srgbClr val="C00000"/>
                </a:solidFill>
              </a:rPr>
              <a:t>Т</a:t>
            </a:r>
            <a:r>
              <a:rPr lang="uk-UA" sz="4400" dirty="0" smtClean="0"/>
              <a:t>еатр </a:t>
            </a:r>
            <a:r>
              <a:rPr lang="uk-UA" sz="4400" dirty="0" smtClean="0">
                <a:solidFill>
                  <a:srgbClr val="C00000"/>
                </a:solidFill>
              </a:rPr>
              <a:t>Е</a:t>
            </a:r>
            <a:r>
              <a:rPr lang="uk-UA" sz="4400" dirty="0" smtClean="0"/>
              <a:t>кран </a:t>
            </a:r>
            <a:r>
              <a:rPr lang="uk-UA" sz="4400" dirty="0" smtClean="0">
                <a:solidFill>
                  <a:srgbClr val="C00000"/>
                </a:solidFill>
              </a:rPr>
              <a:t>Н</a:t>
            </a:r>
            <a:r>
              <a:rPr lang="uk-UA" sz="4400" dirty="0" smtClean="0"/>
              <a:t>еділя </a:t>
            </a:r>
            <a:r>
              <a:rPr lang="uk-UA" sz="4400" dirty="0" smtClean="0">
                <a:solidFill>
                  <a:srgbClr val="C00000"/>
                </a:solidFill>
              </a:rPr>
              <a:t>Ь</a:t>
            </a:r>
            <a:r>
              <a:rPr lang="uk-UA" sz="4400" dirty="0" smtClean="0"/>
              <a:t> </a:t>
            </a:r>
            <a:endParaRPr lang="ru-RU" sz="4400" dirty="0" smtClean="0"/>
          </a:p>
          <a:p>
            <a:r>
              <a:rPr lang="uk-UA" sz="4400" dirty="0" smtClean="0"/>
              <a:t>    </a:t>
            </a:r>
            <a:r>
              <a:rPr lang="uk-UA" sz="4400" dirty="0" smtClean="0">
                <a:solidFill>
                  <a:srgbClr val="C00000"/>
                </a:solidFill>
              </a:rPr>
              <a:t>К</a:t>
            </a:r>
            <a:r>
              <a:rPr lang="uk-UA" sz="4400" dirty="0" smtClean="0"/>
              <a:t>алендар </a:t>
            </a:r>
            <a:r>
              <a:rPr lang="uk-UA" sz="4400" dirty="0" smtClean="0">
                <a:solidFill>
                  <a:srgbClr val="C00000"/>
                </a:solidFill>
              </a:rPr>
              <a:t>А</a:t>
            </a:r>
            <a:r>
              <a:rPr lang="uk-UA" sz="4400" dirty="0" smtClean="0"/>
              <a:t>брикос</a:t>
            </a:r>
            <a:endParaRPr lang="ru-RU" sz="4400" dirty="0" smtClean="0"/>
          </a:p>
          <a:p>
            <a:pPr lvl="0"/>
            <a:r>
              <a:rPr lang="uk-UA" sz="4400" dirty="0" smtClean="0">
                <a:solidFill>
                  <a:srgbClr val="C00000"/>
                </a:solidFill>
              </a:rPr>
              <a:t>Д</a:t>
            </a:r>
            <a:r>
              <a:rPr lang="uk-UA" sz="4400" dirty="0" smtClean="0"/>
              <a:t>ятел </a:t>
            </a:r>
            <a:r>
              <a:rPr lang="uk-UA" sz="4400" dirty="0" smtClean="0">
                <a:solidFill>
                  <a:srgbClr val="C00000"/>
                </a:solidFill>
              </a:rPr>
              <a:t>І</a:t>
            </a:r>
            <a:r>
              <a:rPr lang="uk-UA" sz="4400" dirty="0" smtClean="0"/>
              <a:t>ній </a:t>
            </a:r>
            <a:r>
              <a:rPr lang="uk-UA" sz="4400" dirty="0" smtClean="0">
                <a:solidFill>
                  <a:srgbClr val="C00000"/>
                </a:solidFill>
              </a:rPr>
              <a:t>В</a:t>
            </a:r>
            <a:r>
              <a:rPr lang="uk-UA" sz="4400" dirty="0" smtClean="0"/>
              <a:t>иразно </a:t>
            </a:r>
            <a:r>
              <a:rPr lang="uk-UA" sz="4400" dirty="0" smtClean="0">
                <a:solidFill>
                  <a:srgbClr val="C00000"/>
                </a:solidFill>
              </a:rPr>
              <a:t>Ч</a:t>
            </a:r>
            <a:r>
              <a:rPr lang="uk-UA" sz="4400" dirty="0" smtClean="0"/>
              <a:t>ерговий </a:t>
            </a:r>
            <a:r>
              <a:rPr lang="uk-UA" sz="4400" dirty="0" smtClean="0">
                <a:solidFill>
                  <a:srgbClr val="C00000"/>
                </a:solidFill>
              </a:rPr>
              <a:t>И Н</a:t>
            </a:r>
            <a:r>
              <a:rPr lang="uk-UA" sz="4400" dirty="0" smtClean="0"/>
              <a:t>еділя </a:t>
            </a:r>
            <a:r>
              <a:rPr lang="uk-UA" sz="4400" dirty="0" smtClean="0">
                <a:solidFill>
                  <a:srgbClr val="C00000"/>
                </a:solidFill>
              </a:rPr>
              <a:t>К</a:t>
            </a:r>
            <a:r>
              <a:rPr lang="uk-UA" sz="4400" dirty="0" smtClean="0"/>
              <a:t>илим </a:t>
            </a:r>
            <a:r>
              <a:rPr lang="uk-UA" sz="4400" dirty="0" smtClean="0">
                <a:solidFill>
                  <a:srgbClr val="C00000"/>
                </a:solidFill>
              </a:rPr>
              <a:t>А</a:t>
            </a:r>
            <a:r>
              <a:rPr lang="uk-UA" sz="4400" dirty="0" smtClean="0"/>
              <a:t>лфавіт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В.Сухомлинський 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«Горбатенька дівчинка»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Picture 2" descr="http://rl.foto.radikal.ru/0709/ff/7124920142b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55976">
            <a:off x="152761" y="187165"/>
            <a:ext cx="8931276" cy="824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image.jimcdn.com/app/cms/image/transf/dimension=697x10000:format=jpg/path/s4a940496de32f62f/image/i4703200affb322d2/version/1452791113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000241"/>
            <a:ext cx="6929486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Словникова робота</a:t>
            </a:r>
            <a:b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357214"/>
            <a:ext cx="8229600" cy="6483377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r>
              <a:rPr lang="uk-UA" sz="3600" b="1" dirty="0" smtClean="0"/>
              <a:t>               </a:t>
            </a:r>
          </a:p>
          <a:p>
            <a:r>
              <a:rPr lang="uk-UA" sz="3600" b="1" dirty="0" smtClean="0"/>
              <a:t>               п</a:t>
            </a:r>
            <a:r>
              <a:rPr lang="ru-RU" sz="3600" b="1" dirty="0" smtClean="0"/>
              <a:t>’</a:t>
            </a:r>
            <a:r>
              <a:rPr lang="uk-UA" sz="3600" b="1" dirty="0" smtClean="0"/>
              <a:t>ять                        іспит</a:t>
            </a:r>
            <a:endParaRPr lang="ru-RU" sz="3600" b="1" dirty="0" smtClean="0"/>
          </a:p>
          <a:p>
            <a:r>
              <a:rPr lang="uk-UA" sz="3600" b="1" dirty="0" smtClean="0"/>
              <a:t>              благав                    цікавість</a:t>
            </a:r>
            <a:endParaRPr lang="ru-RU" sz="3600" b="1" dirty="0" smtClean="0"/>
          </a:p>
          <a:p>
            <a:r>
              <a:rPr lang="uk-UA" sz="3600" b="1" dirty="0" smtClean="0"/>
              <a:t>             живенько             полегшено</a:t>
            </a:r>
            <a:endParaRPr lang="ru-RU" sz="3600" b="1" dirty="0" smtClean="0"/>
          </a:p>
          <a:p>
            <a:r>
              <a:rPr lang="uk-UA" sz="3600" b="1" dirty="0" smtClean="0"/>
              <a:t>             чорноокий           насмішки</a:t>
            </a:r>
            <a:endParaRPr lang="ru-RU" sz="3600" b="1" dirty="0" smtClean="0"/>
          </a:p>
          <a:p>
            <a:r>
              <a:rPr lang="uk-UA" sz="3600" b="1" dirty="0" smtClean="0"/>
              <a:t>             пустотливих        горбатенька</a:t>
            </a:r>
          </a:p>
          <a:p>
            <a:r>
              <a:rPr lang="uk-UA" sz="2800" b="1" dirty="0" smtClean="0"/>
              <a:t>Читання за вчителем «Луною».</a:t>
            </a:r>
            <a:endParaRPr lang="ru-RU" sz="2800" b="1" dirty="0" smtClean="0"/>
          </a:p>
          <a:p>
            <a:pPr lvl="0"/>
            <a:r>
              <a:rPr lang="uk-UA" sz="2800" b="1" dirty="0" smtClean="0"/>
              <a:t>Читання «Ланцюжком».</a:t>
            </a:r>
            <a:endParaRPr lang="ru-RU" sz="2800" b="1" dirty="0" smtClean="0"/>
          </a:p>
          <a:p>
            <a:pPr lvl="0"/>
            <a:r>
              <a:rPr lang="uk-UA" sz="2800" b="1" dirty="0" smtClean="0"/>
              <a:t>Тлумачення незрозумілих слів, виразів.</a:t>
            </a:r>
            <a:endParaRPr lang="ru-RU" sz="2800" b="1" dirty="0" smtClean="0"/>
          </a:p>
          <a:p>
            <a:r>
              <a:rPr lang="uk-UA" sz="3600" b="1" dirty="0" smtClean="0"/>
              <a:t>- Які бувають іспити (екзамени)?</a:t>
            </a:r>
            <a:endParaRPr lang="ru-RU" sz="3600" b="1" dirty="0" smtClean="0"/>
          </a:p>
          <a:p>
            <a:endParaRPr lang="ru-RU" sz="36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/>
          <a:lstStyle/>
          <a:p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ТЛУМАЧЕННЯ ВИСЛОВІВ</a:t>
            </a:r>
            <a:br>
              <a:rPr lang="uk-UA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r>
              <a:rPr lang="ru-RU" sz="3600" b="1" dirty="0" err="1" smtClean="0"/>
              <a:t>Затамував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подих</a:t>
            </a:r>
            <a:r>
              <a:rPr lang="ru-RU" sz="3600" b="1" dirty="0" smtClean="0"/>
              <a:t> - </a:t>
            </a:r>
            <a:r>
              <a:rPr lang="ru-RU" sz="3600" b="1" dirty="0" err="1" smtClean="0"/>
              <a:t>завмер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причаївся</a:t>
            </a:r>
            <a:r>
              <a:rPr lang="ru-RU" sz="3600" b="1" dirty="0" smtClean="0"/>
              <a:t>. </a:t>
            </a:r>
            <a:br>
              <a:rPr lang="ru-RU" sz="3600" b="1" dirty="0" smtClean="0"/>
            </a:br>
            <a:r>
              <a:rPr lang="ru-RU" sz="3600" b="1" dirty="0" smtClean="0"/>
              <a:t>Живенько – </a:t>
            </a:r>
            <a:r>
              <a:rPr lang="ru-RU" sz="3600" b="1" dirty="0" err="1" smtClean="0"/>
              <a:t>швидко</a:t>
            </a:r>
            <a:r>
              <a:rPr lang="ru-RU" sz="3600" b="1" dirty="0" smtClean="0"/>
              <a:t>. </a:t>
            </a:r>
            <a:br>
              <a:rPr lang="ru-RU" sz="3600" b="1" dirty="0" smtClean="0"/>
            </a:br>
            <a:r>
              <a:rPr lang="ru-RU" sz="3600" b="1" dirty="0" err="1" smtClean="0"/>
              <a:t>Благав</a:t>
            </a:r>
            <a:r>
              <a:rPr lang="ru-RU" sz="3600" b="1" dirty="0" smtClean="0"/>
              <a:t> – просив. </a:t>
            </a:r>
            <a:br>
              <a:rPr lang="ru-RU" sz="3600" b="1" dirty="0" smtClean="0"/>
            </a:br>
            <a:r>
              <a:rPr lang="ru-RU" sz="3600" b="1" dirty="0" err="1" smtClean="0"/>
              <a:t>Очі</a:t>
            </a:r>
            <a:r>
              <a:rPr lang="ru-RU" sz="3600" b="1" dirty="0" smtClean="0"/>
              <a:t> впились - </a:t>
            </a:r>
            <a:r>
              <a:rPr lang="ru-RU" sz="3600" b="1" dirty="0" err="1" smtClean="0"/>
              <a:t>уважно</a:t>
            </a:r>
            <a:r>
              <a:rPr lang="ru-RU" sz="3600" b="1" dirty="0" smtClean="0"/>
              <a:t> , </a:t>
            </a:r>
            <a:r>
              <a:rPr lang="ru-RU" sz="3600" b="1" dirty="0" err="1" smtClean="0"/>
              <a:t>пильно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дивитись</a:t>
            </a:r>
            <a:r>
              <a:rPr lang="ru-RU" sz="3600" b="1" dirty="0" smtClean="0"/>
              <a:t>. </a:t>
            </a:r>
            <a:br>
              <a:rPr lang="ru-RU" sz="3600" b="1" dirty="0" smtClean="0"/>
            </a:br>
            <a:r>
              <a:rPr lang="ru-RU" sz="3600" b="1" dirty="0" err="1" smtClean="0"/>
              <a:t>Іспит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екзамен</a:t>
            </a:r>
            <a:r>
              <a:rPr lang="ru-RU" sz="3600" b="1" dirty="0" smtClean="0"/>
              <a:t> , </a:t>
            </a:r>
            <a:r>
              <a:rPr lang="ru-RU" sz="3600" b="1" dirty="0" err="1" smtClean="0"/>
              <a:t>перевірка</a:t>
            </a:r>
            <a:r>
              <a:rPr lang="ru-RU" sz="3600" b="1" dirty="0" smtClean="0"/>
              <a:t> . </a:t>
            </a:r>
            <a:br>
              <a:rPr lang="ru-RU" sz="3600" b="1" dirty="0" smtClean="0"/>
            </a:br>
            <a:r>
              <a:rPr lang="ru-RU" sz="3600" b="1" dirty="0" err="1" smtClean="0"/>
              <a:t>Перевів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подих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заспокоївся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полегшено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зітхнув</a:t>
            </a:r>
            <a:r>
              <a:rPr lang="ru-RU" sz="3600" b="1" dirty="0" smtClean="0"/>
              <a:t>.</a:t>
            </a: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/>
            </a:r>
            <a:b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30323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ADFAB-E846-4765-B7B7-C68FA1E958C6}" type="datetime1">
              <a:rPr lang="ru-RU" smtClean="0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9FDE3-6E0F-4B1B-869E-4A4C6542488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857364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нач.школа 9. ИЗО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9. ИЗО.</Template>
  <TotalTime>486</TotalTime>
  <Words>728</Words>
  <Application>Microsoft Office PowerPoint</Application>
  <PresentationFormat>Экран (4:3)</PresentationFormat>
  <Paragraphs>196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нач.школа 9. ИЗО.</vt:lpstr>
      <vt:lpstr>Слайд</vt:lpstr>
      <vt:lpstr> Людяність-це у людини головне </vt:lpstr>
      <vt:lpstr>Слайд 2</vt:lpstr>
      <vt:lpstr>Слайд 3</vt:lpstr>
      <vt:lpstr>ВПРАВА «ПАЛЬЧИКИ»</vt:lpstr>
      <vt:lpstr>Слайд 5</vt:lpstr>
      <vt:lpstr>РОБОТА В ГРУПАХ</vt:lpstr>
      <vt:lpstr>В.Сухомлинський  «Горбатенька дівчинка» </vt:lpstr>
      <vt:lpstr> Словникова робота </vt:lpstr>
      <vt:lpstr>        ТЛУМАЧЕННЯ ВИСЛОВІВ Затамував подих - завмер, причаївся.  Живенько – швидко.  Благав – просив.  Очі впились - уважно , пильно дивитись.  Іспит – екзамен , перевірка .  Перевів подих – заспокоївся, полегшено зітхнув. 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Підсумок уроку.   - Як називається оповідання?Який інший заголовок можна дібрати?   - Чим відрізнялась новенька дівчинка від інших дітей?   - Про що говорить символічний знак ?</vt:lpstr>
      <vt:lpstr>Цікавинка. </vt:lpstr>
      <vt:lpstr> Гра «Сліпа довіра» </vt:lpstr>
      <vt:lpstr>Висновок. В основі дружби,товаришування лежить довіра. А багато людей,здорових і хворих,чекають від нас уваги,милосердя,людяності. </vt:lpstr>
      <vt:lpstr> Домашнє  завдання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dc:description>http://aida.ucoz.ru</dc:description>
  <cp:lastModifiedBy>ИРИНА</cp:lastModifiedBy>
  <cp:revision>52</cp:revision>
  <dcterms:created xsi:type="dcterms:W3CDTF">2017-04-14T15:16:04Z</dcterms:created>
  <dcterms:modified xsi:type="dcterms:W3CDTF">2018-01-11T13:19:13Z</dcterms:modified>
</cp:coreProperties>
</file>