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6" r:id="rId15"/>
    <p:sldId id="269" r:id="rId16"/>
    <p:sldId id="272" r:id="rId17"/>
    <p:sldId id="276" r:id="rId18"/>
    <p:sldId id="277" r:id="rId19"/>
    <p:sldId id="279" r:id="rId20"/>
    <p:sldId id="280" r:id="rId21"/>
    <p:sldId id="285" r:id="rId22"/>
    <p:sldId id="281" r:id="rId23"/>
    <p:sldId id="282" r:id="rId24"/>
    <p:sldId id="273" r:id="rId25"/>
    <p:sldId id="287" r:id="rId26"/>
    <p:sldId id="288" r:id="rId27"/>
    <p:sldId id="290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F69383-AEB3-401C-A33D-C82E58BD00EA}" type="doc">
      <dgm:prSet loTypeId="urn:microsoft.com/office/officeart/2005/8/layout/pyramid1" loCatId="pyramid" qsTypeId="urn:microsoft.com/office/officeart/2005/8/quickstyle/3d7" qsCatId="3D" csTypeId="urn:microsoft.com/office/officeart/2005/8/colors/colorful5" csCatId="colorful" phldr="1"/>
      <dgm:spPr/>
    </dgm:pt>
    <dgm:pt modelId="{B457DB90-DEF6-4226-BC4D-EDD70D1F34ED}">
      <dgm:prSet phldrT="[Текст]" custT="1"/>
      <dgm:spPr>
        <a:sp3d>
          <a:bevelT/>
        </a:sp3d>
      </dgm:spPr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endParaRPr lang="uk-UA" sz="32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2400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прийняття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2400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рішень</a:t>
          </a:r>
          <a:endParaRPr lang="ru-RU" sz="2400" b="1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19E5A1D2-4DA3-469E-A1B1-B68A215202D5}" type="parTrans" cxnId="{9730879E-8A45-46AC-ADE0-7103C6EBD507}">
      <dgm:prSet/>
      <dgm:spPr/>
      <dgm:t>
        <a:bodyPr/>
        <a:lstStyle/>
        <a:p>
          <a:endParaRPr lang="ru-RU"/>
        </a:p>
      </dgm:t>
    </dgm:pt>
    <dgm:pt modelId="{889F3C7D-5A85-49C0-995A-6EBA657D9F75}" type="sibTrans" cxnId="{9730879E-8A45-46AC-ADE0-7103C6EBD507}">
      <dgm:prSet/>
      <dgm:spPr/>
      <dgm:t>
        <a:bodyPr/>
        <a:lstStyle/>
        <a:p>
          <a:endParaRPr lang="ru-RU"/>
        </a:p>
      </dgm:t>
    </dgm:pt>
    <dgm:pt modelId="{6A43E10C-9EAA-43AF-AF6E-3FF50F3A1B17}">
      <dgm:prSet phldrT="[Текст]" custT="1"/>
      <dgm:spPr/>
      <dgm:t>
        <a:bodyPr/>
        <a:lstStyle/>
        <a:p>
          <a:r>
            <a:rPr lang="uk-UA" sz="3200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знання</a:t>
          </a:r>
          <a:endParaRPr lang="ru-RU" sz="3200" b="1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715363E1-654B-4898-82FB-EB34CCDADBAD}" type="parTrans" cxnId="{231C8134-8255-48E2-A23B-66D86A4B1CC9}">
      <dgm:prSet/>
      <dgm:spPr/>
      <dgm:t>
        <a:bodyPr/>
        <a:lstStyle/>
        <a:p>
          <a:endParaRPr lang="ru-RU"/>
        </a:p>
      </dgm:t>
    </dgm:pt>
    <dgm:pt modelId="{D2CAB721-A524-4C6A-ABCA-F994F1D20B26}" type="sibTrans" cxnId="{231C8134-8255-48E2-A23B-66D86A4B1CC9}">
      <dgm:prSet/>
      <dgm:spPr/>
      <dgm:t>
        <a:bodyPr/>
        <a:lstStyle/>
        <a:p>
          <a:endParaRPr lang="ru-RU"/>
        </a:p>
      </dgm:t>
    </dgm:pt>
    <dgm:pt modelId="{5C56A499-C18B-4473-868E-2010711B6E27}">
      <dgm:prSet phldrT="[Текст]" custT="1"/>
      <dgm:spPr/>
      <dgm:t>
        <a:bodyPr/>
        <a:lstStyle/>
        <a:p>
          <a:r>
            <a:rPr lang="uk-UA" sz="2800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інформація</a:t>
          </a:r>
          <a:endParaRPr lang="ru-RU" sz="2800" b="1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BFF9F037-EF31-4D5E-AF03-C78AC7A26984}" type="parTrans" cxnId="{3A416714-F360-4F57-B3F3-3490C5942D84}">
      <dgm:prSet/>
      <dgm:spPr/>
      <dgm:t>
        <a:bodyPr/>
        <a:lstStyle/>
        <a:p>
          <a:endParaRPr lang="ru-RU"/>
        </a:p>
      </dgm:t>
    </dgm:pt>
    <dgm:pt modelId="{14876B75-6723-4CBA-9B70-CCD5548C532A}" type="sibTrans" cxnId="{3A416714-F360-4F57-B3F3-3490C5942D84}">
      <dgm:prSet/>
      <dgm:spPr/>
      <dgm:t>
        <a:bodyPr/>
        <a:lstStyle/>
        <a:p>
          <a:endParaRPr lang="ru-RU"/>
        </a:p>
      </dgm:t>
    </dgm:pt>
    <dgm:pt modelId="{F4BC3D8F-4D30-4980-9A09-53FFF81B0BA4}" type="pres">
      <dgm:prSet presAssocID="{F8F69383-AEB3-401C-A33D-C82E58BD00EA}" presName="Name0" presStyleCnt="0">
        <dgm:presLayoutVars>
          <dgm:dir/>
          <dgm:animLvl val="lvl"/>
          <dgm:resizeHandles val="exact"/>
        </dgm:presLayoutVars>
      </dgm:prSet>
      <dgm:spPr/>
    </dgm:pt>
    <dgm:pt modelId="{7C199832-0D54-44E6-A3F8-7293AAB5F28B}" type="pres">
      <dgm:prSet presAssocID="{B457DB90-DEF6-4226-BC4D-EDD70D1F34ED}" presName="Name8" presStyleCnt="0"/>
      <dgm:spPr/>
    </dgm:pt>
    <dgm:pt modelId="{42716F3C-F9DA-4828-8542-9CB07E216C86}" type="pres">
      <dgm:prSet presAssocID="{B457DB90-DEF6-4226-BC4D-EDD70D1F34ED}" presName="level" presStyleLbl="node1" presStyleIdx="0" presStyleCnt="3" custLinFactNeighborX="-1902" custLinFactNeighborY="-1703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5045A2-9160-445E-B22D-78A00BA882D0}" type="pres">
      <dgm:prSet presAssocID="{B457DB90-DEF6-4226-BC4D-EDD70D1F34E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D4660A-F106-45D0-A815-695F9F3D04B5}" type="pres">
      <dgm:prSet presAssocID="{6A43E10C-9EAA-43AF-AF6E-3FF50F3A1B17}" presName="Name8" presStyleCnt="0"/>
      <dgm:spPr/>
    </dgm:pt>
    <dgm:pt modelId="{0AC6303E-8B5C-4404-BA65-DE386623D0A7}" type="pres">
      <dgm:prSet presAssocID="{6A43E10C-9EAA-43AF-AF6E-3FF50F3A1B17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8118F1-293B-448D-8477-492A4BE8CB55}" type="pres">
      <dgm:prSet presAssocID="{6A43E10C-9EAA-43AF-AF6E-3FF50F3A1B1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102307-3035-4F49-A53D-D5026607CC46}" type="pres">
      <dgm:prSet presAssocID="{5C56A499-C18B-4473-868E-2010711B6E27}" presName="Name8" presStyleCnt="0"/>
      <dgm:spPr/>
    </dgm:pt>
    <dgm:pt modelId="{939FAD5A-F8DB-4E34-85EA-79023887DF86}" type="pres">
      <dgm:prSet presAssocID="{5C56A499-C18B-4473-868E-2010711B6E27}" presName="level" presStyleLbl="node1" presStyleIdx="2" presStyleCnt="3" custLinFactNeighborX="-2781" custLinFactNeighborY="17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E745A1-22F8-4787-AB20-575D851E6FC6}" type="pres">
      <dgm:prSet presAssocID="{5C56A499-C18B-4473-868E-2010711B6E2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A51041-A09F-45A5-8F5D-118803D9E829}" type="presOf" srcId="{F8F69383-AEB3-401C-A33D-C82E58BD00EA}" destId="{F4BC3D8F-4D30-4980-9A09-53FFF81B0BA4}" srcOrd="0" destOrd="0" presId="urn:microsoft.com/office/officeart/2005/8/layout/pyramid1"/>
    <dgm:cxn modelId="{BE57F827-4B8F-4766-8C9F-0B16C55F7F2F}" type="presOf" srcId="{B457DB90-DEF6-4226-BC4D-EDD70D1F34ED}" destId="{055045A2-9160-445E-B22D-78A00BA882D0}" srcOrd="1" destOrd="0" presId="urn:microsoft.com/office/officeart/2005/8/layout/pyramid1"/>
    <dgm:cxn modelId="{814F5C59-D3A8-48E1-BF91-DA1FB6DC0BFD}" type="presOf" srcId="{6A43E10C-9EAA-43AF-AF6E-3FF50F3A1B17}" destId="{0AC6303E-8B5C-4404-BA65-DE386623D0A7}" srcOrd="0" destOrd="0" presId="urn:microsoft.com/office/officeart/2005/8/layout/pyramid1"/>
    <dgm:cxn modelId="{231C8134-8255-48E2-A23B-66D86A4B1CC9}" srcId="{F8F69383-AEB3-401C-A33D-C82E58BD00EA}" destId="{6A43E10C-9EAA-43AF-AF6E-3FF50F3A1B17}" srcOrd="1" destOrd="0" parTransId="{715363E1-654B-4898-82FB-EB34CCDADBAD}" sibTransId="{D2CAB721-A524-4C6A-ABCA-F994F1D20B26}"/>
    <dgm:cxn modelId="{2F2E98D3-4246-4C0F-B6EA-9E12E31F88F4}" type="presOf" srcId="{5C56A499-C18B-4473-868E-2010711B6E27}" destId="{27E745A1-22F8-4787-AB20-575D851E6FC6}" srcOrd="1" destOrd="0" presId="urn:microsoft.com/office/officeart/2005/8/layout/pyramid1"/>
    <dgm:cxn modelId="{608377F1-DA89-4FE2-9BDD-70991196B31A}" type="presOf" srcId="{B457DB90-DEF6-4226-BC4D-EDD70D1F34ED}" destId="{42716F3C-F9DA-4828-8542-9CB07E216C86}" srcOrd="0" destOrd="0" presId="urn:microsoft.com/office/officeart/2005/8/layout/pyramid1"/>
    <dgm:cxn modelId="{9730879E-8A45-46AC-ADE0-7103C6EBD507}" srcId="{F8F69383-AEB3-401C-A33D-C82E58BD00EA}" destId="{B457DB90-DEF6-4226-BC4D-EDD70D1F34ED}" srcOrd="0" destOrd="0" parTransId="{19E5A1D2-4DA3-469E-A1B1-B68A215202D5}" sibTransId="{889F3C7D-5A85-49C0-995A-6EBA657D9F75}"/>
    <dgm:cxn modelId="{7EC826E7-67C0-4B0B-B8BB-4BB36A0BCF74}" type="presOf" srcId="{5C56A499-C18B-4473-868E-2010711B6E27}" destId="{939FAD5A-F8DB-4E34-85EA-79023887DF86}" srcOrd="0" destOrd="0" presId="urn:microsoft.com/office/officeart/2005/8/layout/pyramid1"/>
    <dgm:cxn modelId="{3A416714-F360-4F57-B3F3-3490C5942D84}" srcId="{F8F69383-AEB3-401C-A33D-C82E58BD00EA}" destId="{5C56A499-C18B-4473-868E-2010711B6E27}" srcOrd="2" destOrd="0" parTransId="{BFF9F037-EF31-4D5E-AF03-C78AC7A26984}" sibTransId="{14876B75-6723-4CBA-9B70-CCD5548C532A}"/>
    <dgm:cxn modelId="{AC38E6EA-454E-4630-91E7-4F6DEEDC9CD9}" type="presOf" srcId="{6A43E10C-9EAA-43AF-AF6E-3FF50F3A1B17}" destId="{808118F1-293B-448D-8477-492A4BE8CB55}" srcOrd="1" destOrd="0" presId="urn:microsoft.com/office/officeart/2005/8/layout/pyramid1"/>
    <dgm:cxn modelId="{5F1D4D80-538A-4BA2-A018-B13A26811FD2}" type="presParOf" srcId="{F4BC3D8F-4D30-4980-9A09-53FFF81B0BA4}" destId="{7C199832-0D54-44E6-A3F8-7293AAB5F28B}" srcOrd="0" destOrd="0" presId="urn:microsoft.com/office/officeart/2005/8/layout/pyramid1"/>
    <dgm:cxn modelId="{31DDC924-E2E2-4AEC-8935-71856AFD0E2E}" type="presParOf" srcId="{7C199832-0D54-44E6-A3F8-7293AAB5F28B}" destId="{42716F3C-F9DA-4828-8542-9CB07E216C86}" srcOrd="0" destOrd="0" presId="urn:microsoft.com/office/officeart/2005/8/layout/pyramid1"/>
    <dgm:cxn modelId="{A04057C3-8A98-453B-B7F9-138B7968D544}" type="presParOf" srcId="{7C199832-0D54-44E6-A3F8-7293AAB5F28B}" destId="{055045A2-9160-445E-B22D-78A00BA882D0}" srcOrd="1" destOrd="0" presId="urn:microsoft.com/office/officeart/2005/8/layout/pyramid1"/>
    <dgm:cxn modelId="{0FB8D5F5-0C57-43A1-B799-2D7C42EB29CE}" type="presParOf" srcId="{F4BC3D8F-4D30-4980-9A09-53FFF81B0BA4}" destId="{7DD4660A-F106-45D0-A815-695F9F3D04B5}" srcOrd="1" destOrd="0" presId="urn:microsoft.com/office/officeart/2005/8/layout/pyramid1"/>
    <dgm:cxn modelId="{C970A72C-5813-46B9-82C8-EB8785F3EB56}" type="presParOf" srcId="{7DD4660A-F106-45D0-A815-695F9F3D04B5}" destId="{0AC6303E-8B5C-4404-BA65-DE386623D0A7}" srcOrd="0" destOrd="0" presId="urn:microsoft.com/office/officeart/2005/8/layout/pyramid1"/>
    <dgm:cxn modelId="{5AD2B986-0A97-4995-B02E-067A3C761FA2}" type="presParOf" srcId="{7DD4660A-F106-45D0-A815-695F9F3D04B5}" destId="{808118F1-293B-448D-8477-492A4BE8CB55}" srcOrd="1" destOrd="0" presId="urn:microsoft.com/office/officeart/2005/8/layout/pyramid1"/>
    <dgm:cxn modelId="{AAB8AEC4-F2AA-4DE5-B665-E4C8773EC22E}" type="presParOf" srcId="{F4BC3D8F-4D30-4980-9A09-53FFF81B0BA4}" destId="{CF102307-3035-4F49-A53D-D5026607CC46}" srcOrd="2" destOrd="0" presId="urn:microsoft.com/office/officeart/2005/8/layout/pyramid1"/>
    <dgm:cxn modelId="{BD137071-970A-49BF-84B5-AD2B52A90F2B}" type="presParOf" srcId="{CF102307-3035-4F49-A53D-D5026607CC46}" destId="{939FAD5A-F8DB-4E34-85EA-79023887DF86}" srcOrd="0" destOrd="0" presId="urn:microsoft.com/office/officeart/2005/8/layout/pyramid1"/>
    <dgm:cxn modelId="{3A1539A4-8AC1-4334-A16A-62D135B9C056}" type="presParOf" srcId="{CF102307-3035-4F49-A53D-D5026607CC46}" destId="{27E745A1-22F8-4787-AB20-575D851E6FC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716F3C-F9DA-4828-8542-9CB07E216C86}">
      <dsp:nvSpPr>
        <dsp:cNvPr id="0" name=""/>
        <dsp:cNvSpPr/>
      </dsp:nvSpPr>
      <dsp:spPr>
        <a:xfrm>
          <a:off x="1993351" y="0"/>
          <a:ext cx="2032000" cy="1690704"/>
        </a:xfrm>
        <a:prstGeom prst="trapezoid">
          <a:avLst>
            <a:gd name="adj" fmla="val 60093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200" kern="1200" dirty="0" smtClean="0"/>
        </a:p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2400" b="1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прийняття </a:t>
          </a:r>
        </a:p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2400" b="1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рішень</a:t>
          </a:r>
          <a:endParaRPr lang="ru-RU" sz="2400" b="1" kern="1200" dirty="0">
            <a:solidFill>
              <a:schemeClr val="tx2">
                <a:lumMod val="60000"/>
                <a:lumOff val="40000"/>
              </a:schemeClr>
            </a:solidFill>
          </a:endParaRPr>
        </a:p>
      </dsp:txBody>
      <dsp:txXfrm>
        <a:off x="1993351" y="0"/>
        <a:ext cx="2032000" cy="1690704"/>
      </dsp:txXfrm>
    </dsp:sp>
    <dsp:sp modelId="{0AC6303E-8B5C-4404-BA65-DE386623D0A7}">
      <dsp:nvSpPr>
        <dsp:cNvPr id="0" name=""/>
        <dsp:cNvSpPr/>
      </dsp:nvSpPr>
      <dsp:spPr>
        <a:xfrm>
          <a:off x="1016000" y="1690704"/>
          <a:ext cx="4064000" cy="1690704"/>
        </a:xfrm>
        <a:prstGeom prst="trapezoid">
          <a:avLst>
            <a:gd name="adj" fmla="val 60093"/>
          </a:avLst>
        </a:prstGeom>
        <a:solidFill>
          <a:schemeClr val="accent5">
            <a:hueOff val="-515611"/>
            <a:satOff val="-6008"/>
            <a:lumOff val="-1079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знання</a:t>
          </a:r>
          <a:endParaRPr lang="ru-RU" sz="3200" b="1" kern="1200" dirty="0">
            <a:solidFill>
              <a:schemeClr val="tx2">
                <a:lumMod val="60000"/>
                <a:lumOff val="40000"/>
              </a:schemeClr>
            </a:solidFill>
          </a:endParaRPr>
        </a:p>
      </dsp:txBody>
      <dsp:txXfrm>
        <a:off x="1727200" y="1690704"/>
        <a:ext cx="2641600" cy="1690704"/>
      </dsp:txXfrm>
    </dsp:sp>
    <dsp:sp modelId="{939FAD5A-F8DB-4E34-85EA-79023887DF86}">
      <dsp:nvSpPr>
        <dsp:cNvPr id="0" name=""/>
        <dsp:cNvSpPr/>
      </dsp:nvSpPr>
      <dsp:spPr>
        <a:xfrm>
          <a:off x="0" y="3381408"/>
          <a:ext cx="6096000" cy="1690704"/>
        </a:xfrm>
        <a:prstGeom prst="trapezoid">
          <a:avLst>
            <a:gd name="adj" fmla="val 60093"/>
          </a:avLst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інформація</a:t>
          </a:r>
          <a:endParaRPr lang="ru-RU" sz="2800" b="1" kern="1200" dirty="0">
            <a:solidFill>
              <a:schemeClr val="tx2">
                <a:lumMod val="60000"/>
                <a:lumOff val="40000"/>
              </a:schemeClr>
            </a:solidFill>
          </a:endParaRPr>
        </a:p>
      </dsp:txBody>
      <dsp:txXfrm>
        <a:off x="1066799" y="3381408"/>
        <a:ext cx="3962400" cy="16907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99783-08E5-4AC3-9DC9-91B690AE0F40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43E4C-CD41-4659-8C0B-1188C3E8F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79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38FC89-0D2B-4E29-90F2-78A4C52F801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38FC89-0D2B-4E29-90F2-78A4C52F801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130C-7F48-40D7-B747-61A5E1E11956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E5AC-44D8-4C98-BDC8-173EA2EA105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130C-7F48-40D7-B747-61A5E1E11956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E5AC-44D8-4C98-BDC8-173EA2EA1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130C-7F48-40D7-B747-61A5E1E11956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E5AC-44D8-4C98-BDC8-173EA2EA1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130C-7F48-40D7-B747-61A5E1E11956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E5AC-44D8-4C98-BDC8-173EA2EA105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130C-7F48-40D7-B747-61A5E1E11956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E5AC-44D8-4C98-BDC8-173EA2EA1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130C-7F48-40D7-B747-61A5E1E11956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E5AC-44D8-4C98-BDC8-173EA2EA105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130C-7F48-40D7-B747-61A5E1E11956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E5AC-44D8-4C98-BDC8-173EA2EA105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130C-7F48-40D7-B747-61A5E1E11956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E5AC-44D8-4C98-BDC8-173EA2EA1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130C-7F48-40D7-B747-61A5E1E11956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E5AC-44D8-4C98-BDC8-173EA2EA1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130C-7F48-40D7-B747-61A5E1E11956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E5AC-44D8-4C98-BDC8-173EA2EA1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130C-7F48-40D7-B747-61A5E1E11956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E5AC-44D8-4C98-BDC8-173EA2EA105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29130C-7F48-40D7-B747-61A5E1E11956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CC4E5AC-44D8-4C98-BDC8-173EA2EA10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3375491"/>
            <a:ext cx="6542112" cy="685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Admin\Desktop\нафта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221088"/>
            <a:ext cx="3533967" cy="23219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4" descr="C:\Users\Admin\Desktop\нафта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2636912"/>
            <a:ext cx="3726163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esktop\нафта\загруженное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3507028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80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683190" y="85380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ОКТАН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40022" y="764704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Гексан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>
            <a:hlinkClick r:id="" action="ppaction://hlinkshowjump?jump=nextslide"/>
          </p:cNvPr>
          <p:cNvSpPr/>
          <p:nvPr/>
        </p:nvSpPr>
        <p:spPr>
          <a:xfrm>
            <a:off x="6594580" y="3150725"/>
            <a:ext cx="2253698" cy="49649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С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8</a:t>
            </a:r>
            <a:r>
              <a:rPr lang="uk-UA" sz="2400" b="1" i="1" dirty="0" smtClean="0">
                <a:solidFill>
                  <a:srgbClr val="FF0000"/>
                </a:solidFill>
              </a:rPr>
              <a:t>Н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18</a:t>
            </a:r>
            <a:r>
              <a:rPr lang="uk-UA" sz="2400" b="1" i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hlinkClick r:id="" action="ppaction://noaction"/>
          </p:cNvPr>
          <p:cNvSpPr/>
          <p:nvPr/>
        </p:nvSpPr>
        <p:spPr>
          <a:xfrm>
            <a:off x="6564155" y="4864666"/>
            <a:ext cx="2196244" cy="524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С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4</a:t>
            </a:r>
            <a:r>
              <a:rPr lang="uk-UA" sz="2400" b="1" i="1" dirty="0" smtClean="0">
                <a:solidFill>
                  <a:srgbClr val="FF0000"/>
                </a:solidFill>
              </a:rPr>
              <a:t>Н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10</a:t>
            </a:r>
            <a:r>
              <a:rPr lang="uk-UA" sz="2400" b="1" i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3682" y="77139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/>
              <a:t>Етан</a:t>
            </a:r>
            <a:endParaRPr lang="ru-RU" sz="3600" b="1" dirty="0"/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426401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Метан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4263070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Пентан</a:t>
            </a:r>
            <a:endParaRPr lang="ru-RU" sz="3600" b="1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2534878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Пропан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2517233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Бутан</a:t>
            </a:r>
            <a:endParaRPr lang="ru-RU" sz="3600" b="1" baseline="-25000" dirty="0"/>
          </a:p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44008" y="2581998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Гептан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51412" y="4297614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err="1" smtClean="0"/>
              <a:t>Нонан</a:t>
            </a:r>
            <a:endParaRPr lang="ru-RU" sz="3600" b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891621" y="128826"/>
            <a:ext cx="5211683" cy="707886"/>
          </a:xfrm>
          <a:prstGeom prst="rect">
            <a:avLst/>
          </a:prstGeom>
          <a:solidFill>
            <a:srgbClr val="FFCC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  <a:latin typeface="Segoe Print" pitchFamily="2" charset="0"/>
              </a:rPr>
              <a:t>Хімічний лабіринт</a:t>
            </a:r>
            <a:endParaRPr lang="ru-RU" sz="40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7457371" y="5749892"/>
            <a:ext cx="978408" cy="484632"/>
          </a:xfrm>
          <a:prstGeom prst="stripedRightArrow">
            <a:avLst/>
          </a:prstGeom>
          <a:solidFill>
            <a:srgbClr val="FFCC00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168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683190" y="85380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ОКТАН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40022" y="764704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Гексан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3682" y="77139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/>
              <a:t>Етан</a:t>
            </a:r>
            <a:endParaRPr lang="ru-RU" sz="3600" b="1" dirty="0"/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426401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Метан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4263070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Пентан</a:t>
            </a:r>
            <a:endParaRPr lang="ru-RU" sz="3600" b="1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2534878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Пропан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2517233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Бутан</a:t>
            </a:r>
            <a:endParaRPr lang="ru-RU" sz="3600" b="1" baseline="-25000" dirty="0"/>
          </a:p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44008" y="2581998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Гептан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51412" y="4297614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err="1" smtClean="0"/>
              <a:t>Нонан</a:t>
            </a:r>
            <a:endParaRPr lang="ru-RU" sz="3600" b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891621" y="128826"/>
            <a:ext cx="5211683" cy="707886"/>
          </a:xfrm>
          <a:prstGeom prst="rect">
            <a:avLst/>
          </a:prstGeom>
          <a:solidFill>
            <a:srgbClr val="FFCC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  <a:latin typeface="Segoe Print" pitchFamily="2" charset="0"/>
              </a:rPr>
              <a:t>Хімічний лабіринт</a:t>
            </a:r>
            <a:endParaRPr lang="ru-RU" sz="40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7457371" y="5749892"/>
            <a:ext cx="978408" cy="484632"/>
          </a:xfrm>
          <a:prstGeom prst="stripedRightArrow">
            <a:avLst/>
          </a:prstGeom>
          <a:solidFill>
            <a:srgbClr val="FFCC00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5" descr="http://img-fotki.yandex.ru/get/5305/39663434.14f/0_75297_9778e5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83268"/>
            <a:ext cx="152400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53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95600858"/>
              </p:ext>
            </p:extLst>
          </p:nvPr>
        </p:nvGraphicFramePr>
        <p:xfrm>
          <a:off x="3048000" y="1268760"/>
          <a:ext cx="6096000" cy="5072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647973" y="764704"/>
            <a:ext cx="4392488" cy="482685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2800" b="1" dirty="0" smtClean="0">
                <a:latin typeface="Georgia" pitchFamily="18" charset="0"/>
              </a:rPr>
              <a:t>Тема уроку</a:t>
            </a:r>
            <a:r>
              <a:rPr lang="uk-UA" sz="2800" dirty="0" smtClean="0">
                <a:latin typeface="Georgia" pitchFamily="18" charset="0"/>
              </a:rPr>
              <a:t>: </a:t>
            </a:r>
          </a:p>
          <a:p>
            <a:pPr algn="ctr"/>
            <a:r>
              <a:rPr lang="uk-UA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</a:rPr>
              <a:t>Нафта</a:t>
            </a:r>
            <a:r>
              <a:rPr lang="uk-UA" sz="2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</a:rPr>
              <a:t>. Склад, властивості нафти. </a:t>
            </a:r>
            <a:r>
              <a:rPr lang="uk-UA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</a:rPr>
              <a:t>Основні процеси переробки: перегонка, крекінг. Застосування нафтопродуктів.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Georgia" pitchFamily="18" charset="0"/>
            </a:endParaRPr>
          </a:p>
          <a:p>
            <a:r>
              <a:rPr lang="ru-RU" sz="2800" b="1" dirty="0">
                <a:solidFill>
                  <a:schemeClr val="bg1"/>
                </a:solidFill>
              </a:rPr>
              <a:t> 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9784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5732" y="1052736"/>
            <a:ext cx="4474840" cy="1143000"/>
          </a:xfrm>
        </p:spPr>
        <p:txBody>
          <a:bodyPr/>
          <a:lstStyle/>
          <a:p>
            <a:r>
              <a:rPr lang="uk-UA" dirty="0" smtClean="0">
                <a:solidFill>
                  <a:schemeClr val="tx2"/>
                </a:solidFill>
              </a:rPr>
              <a:t>Склад нафти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76672"/>
            <a:ext cx="4824536" cy="384502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uk-UA" sz="2400" dirty="0"/>
              <a:t>Нафта – це суміш близько 1000 різних </a:t>
            </a:r>
            <a:r>
              <a:rPr lang="uk-UA" sz="2400" dirty="0" smtClean="0"/>
              <a:t>сполук:</a:t>
            </a:r>
          </a:p>
          <a:p>
            <a:r>
              <a:rPr lang="uk-UA" sz="2400" dirty="0"/>
              <a:t>п</a:t>
            </a:r>
            <a:r>
              <a:rPr lang="uk-UA" sz="2400" dirty="0" smtClean="0"/>
              <a:t>ереважають </a:t>
            </a:r>
            <a:r>
              <a:rPr lang="uk-UA" sz="2400" dirty="0"/>
              <a:t>рідкі насичені вуглеводні. </a:t>
            </a:r>
            <a:endParaRPr lang="uk-UA" sz="2400" dirty="0" smtClean="0"/>
          </a:p>
          <a:p>
            <a:r>
              <a:rPr lang="uk-UA" sz="2400" dirty="0" smtClean="0"/>
              <a:t>містяться </a:t>
            </a:r>
            <a:r>
              <a:rPr lang="uk-UA" sz="2400" dirty="0"/>
              <a:t>домішки </a:t>
            </a:r>
            <a:r>
              <a:rPr lang="uk-UA" sz="2400" dirty="0" err="1"/>
              <a:t>сульфуро-</a:t>
            </a:r>
            <a:r>
              <a:rPr lang="uk-UA" sz="2400" dirty="0"/>
              <a:t>, </a:t>
            </a:r>
            <a:r>
              <a:rPr lang="uk-UA" sz="2400" dirty="0" err="1"/>
              <a:t>нітрогено-</a:t>
            </a:r>
            <a:r>
              <a:rPr lang="uk-UA" sz="2400" dirty="0"/>
              <a:t>, </a:t>
            </a:r>
            <a:r>
              <a:rPr lang="uk-UA" sz="2400" dirty="0" err="1"/>
              <a:t>оксигеновмісних</a:t>
            </a:r>
            <a:r>
              <a:rPr lang="uk-UA" sz="2400" dirty="0"/>
              <a:t> сполук, водний розчин неорганічних солей.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5123" name="Picture 3" descr="C:\Users\Admin\Desktop\нафта\Image_27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403" y="3429000"/>
            <a:ext cx="537659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213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3636085" cy="1258493"/>
          </a:xfrm>
        </p:spPr>
        <p:txBody>
          <a:bodyPr/>
          <a:lstStyle/>
          <a:p>
            <a:r>
              <a:rPr lang="ru-RU" b="1" dirty="0" err="1" smtClean="0"/>
              <a:t>Історія</a:t>
            </a:r>
            <a:r>
              <a:rPr lang="ru-RU" b="1" dirty="0" smtClean="0"/>
              <a:t> </a:t>
            </a:r>
            <a:r>
              <a:rPr lang="ru-RU" b="1" dirty="0" err="1" smtClean="0"/>
              <a:t>видобування</a:t>
            </a:r>
            <a:r>
              <a:rPr lang="ru-RU" b="1" dirty="0" smtClean="0"/>
              <a:t> </a:t>
            </a:r>
            <a:r>
              <a:rPr lang="ru-RU" b="1" dirty="0" err="1" smtClean="0"/>
              <a:t>нафти</a:t>
            </a:r>
            <a:r>
              <a:rPr lang="ru-RU" b="1" dirty="0" smtClean="0"/>
              <a:t> в </a:t>
            </a:r>
            <a:r>
              <a:rPr lang="ru-RU" b="1" dirty="0" err="1" smtClean="0"/>
              <a:t>Україні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8640"/>
            <a:ext cx="4025329" cy="2416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1916831"/>
            <a:ext cx="3388660" cy="4151733"/>
          </a:xfrm>
        </p:spPr>
        <p:txBody>
          <a:bodyPr>
            <a:normAutofit fontScale="92500"/>
          </a:bodyPr>
          <a:lstStyle/>
          <a:p>
            <a:r>
              <a:rPr lang="uk-UA" i="1" dirty="0" smtClean="0"/>
              <a:t> </a:t>
            </a:r>
            <a:r>
              <a:rPr lang="uk-UA" sz="2000" b="1" i="1" dirty="0"/>
              <a:t>Україна – одна з найстаріших нафтовидобувних держав світу. Про наявність в її надрах цієї корисної копалини відомо давно; прояви нафти були виявлені в копаних колодязях та грязьових вулканах на Керченському півострові ще в III ст. до н.е. З давніх-давен про нафту знали і в Західній Україні</a:t>
            </a:r>
            <a:r>
              <a:rPr lang="uk-UA" i="1" dirty="0"/>
              <a:t>.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489" y="2492896"/>
            <a:ext cx="5402511" cy="3575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6190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335" y="-243408"/>
            <a:ext cx="8229600" cy="1143000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solidFill>
                  <a:schemeClr val="accent1"/>
                </a:solidFill>
              </a:rPr>
              <a:t/>
            </a:r>
            <a:br>
              <a:rPr lang="uk-UA" sz="3200" b="1" dirty="0" smtClean="0">
                <a:solidFill>
                  <a:schemeClr val="accent1"/>
                </a:solidFill>
              </a:rPr>
            </a:br>
            <a:r>
              <a:rPr lang="uk-UA" sz="3200" b="1" dirty="0" smtClean="0">
                <a:solidFill>
                  <a:schemeClr val="accent1"/>
                </a:solidFill>
              </a:rPr>
              <a:t>Природні </a:t>
            </a:r>
            <a:r>
              <a:rPr lang="uk-UA" sz="3200" b="1" dirty="0">
                <a:solidFill>
                  <a:schemeClr val="accent1"/>
                </a:solidFill>
              </a:rPr>
              <a:t>родовища </a:t>
            </a:r>
            <a:r>
              <a:rPr lang="uk-UA" sz="3200" b="1" dirty="0" smtClean="0">
                <a:solidFill>
                  <a:schemeClr val="accent1"/>
                </a:solidFill>
              </a:rPr>
              <a:t>нафти в Україні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нафта\gas-nafta-ukrai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778298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4181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82960"/>
          </a:xfrm>
        </p:spPr>
        <p:txBody>
          <a:bodyPr>
            <a:normAutofit/>
          </a:bodyPr>
          <a:lstStyle/>
          <a:p>
            <a:r>
              <a:rPr lang="uk-UA" sz="4000" dirty="0" smtClean="0">
                <a:solidFill>
                  <a:schemeClr val="accent1"/>
                </a:solidFill>
              </a:rPr>
              <a:t>Продукти перегонки нафти</a:t>
            </a:r>
            <a:endParaRPr lang="ru-RU" sz="40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subject.com.ua/lesson/chemistry/11klas_1/11klas_1.files/image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15887"/>
            <a:ext cx="7272808" cy="530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7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-142900"/>
            <a:ext cx="8229600" cy="719138"/>
          </a:xfrm>
        </p:spPr>
        <p:txBody>
          <a:bodyPr/>
          <a:lstStyle/>
          <a:p>
            <a:pPr eaLnBrk="1" hangingPunct="1"/>
            <a:r>
              <a:rPr lang="ru-RU" sz="4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Пряма перегонка </a:t>
            </a:r>
            <a:r>
              <a:rPr lang="ru-RU" sz="40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нафти</a:t>
            </a:r>
            <a:endParaRPr lang="ru-RU" sz="4000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23" name="AutoShape 6"/>
          <p:cNvSpPr>
            <a:spLocks noChangeArrowheads="1"/>
          </p:cNvSpPr>
          <p:nvPr/>
        </p:nvSpPr>
        <p:spPr bwMode="auto">
          <a:xfrm>
            <a:off x="827088" y="2276475"/>
            <a:ext cx="1873250" cy="2951163"/>
          </a:xfrm>
          <a:prstGeom prst="can">
            <a:avLst>
              <a:gd name="adj" fmla="val 39386"/>
            </a:avLst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AutoShape 11"/>
          <p:cNvSpPr>
            <a:spLocks noChangeArrowheads="1"/>
          </p:cNvSpPr>
          <p:nvPr/>
        </p:nvSpPr>
        <p:spPr bwMode="auto">
          <a:xfrm>
            <a:off x="1979613" y="4437063"/>
            <a:ext cx="1152525" cy="720725"/>
          </a:xfrm>
          <a:prstGeom prst="flowChartMagneticDrum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AutoShape 12"/>
          <p:cNvSpPr>
            <a:spLocks noChangeArrowheads="1"/>
          </p:cNvSpPr>
          <p:nvPr/>
        </p:nvSpPr>
        <p:spPr bwMode="auto">
          <a:xfrm>
            <a:off x="2484438" y="3213100"/>
            <a:ext cx="1223962" cy="865188"/>
          </a:xfrm>
          <a:prstGeom prst="flowChartMagneticDrum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Rectangle 16"/>
          <p:cNvSpPr>
            <a:spLocks noChangeArrowheads="1"/>
          </p:cNvSpPr>
          <p:nvPr/>
        </p:nvSpPr>
        <p:spPr bwMode="auto">
          <a:xfrm>
            <a:off x="3276600" y="476250"/>
            <a:ext cx="2087563" cy="41052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19" name="Oval 23"/>
          <p:cNvSpPr>
            <a:spLocks noChangeArrowheads="1"/>
          </p:cNvSpPr>
          <p:nvPr/>
        </p:nvSpPr>
        <p:spPr bwMode="auto">
          <a:xfrm>
            <a:off x="7308850" y="5372100"/>
            <a:ext cx="287338" cy="287338"/>
          </a:xfrm>
          <a:prstGeom prst="ellipse">
            <a:avLst/>
          </a:prstGeom>
          <a:solidFill>
            <a:srgbClr val="66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20" name="Oval 24"/>
          <p:cNvSpPr>
            <a:spLocks noChangeArrowheads="1"/>
          </p:cNvSpPr>
          <p:nvPr/>
        </p:nvSpPr>
        <p:spPr bwMode="auto">
          <a:xfrm>
            <a:off x="7019925" y="5084763"/>
            <a:ext cx="287338" cy="287337"/>
          </a:xfrm>
          <a:prstGeom prst="ellipse">
            <a:avLst/>
          </a:prstGeom>
          <a:solidFill>
            <a:srgbClr val="66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21" name="Oval 25"/>
          <p:cNvSpPr>
            <a:spLocks noChangeArrowheads="1"/>
          </p:cNvSpPr>
          <p:nvPr/>
        </p:nvSpPr>
        <p:spPr bwMode="auto">
          <a:xfrm>
            <a:off x="6732588" y="5084763"/>
            <a:ext cx="287337" cy="287337"/>
          </a:xfrm>
          <a:prstGeom prst="ellipse">
            <a:avLst/>
          </a:prstGeom>
          <a:solidFill>
            <a:srgbClr val="66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22" name="Oval 26"/>
          <p:cNvSpPr>
            <a:spLocks noChangeArrowheads="1"/>
          </p:cNvSpPr>
          <p:nvPr/>
        </p:nvSpPr>
        <p:spPr bwMode="auto">
          <a:xfrm>
            <a:off x="6443663" y="5084763"/>
            <a:ext cx="287337" cy="287337"/>
          </a:xfrm>
          <a:prstGeom prst="ellipse">
            <a:avLst/>
          </a:prstGeom>
          <a:solidFill>
            <a:srgbClr val="FF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23" name="Oval 27"/>
          <p:cNvSpPr>
            <a:spLocks noChangeArrowheads="1"/>
          </p:cNvSpPr>
          <p:nvPr/>
        </p:nvSpPr>
        <p:spPr bwMode="auto">
          <a:xfrm>
            <a:off x="5868988" y="5084763"/>
            <a:ext cx="287337" cy="287337"/>
          </a:xfrm>
          <a:prstGeom prst="ellipse">
            <a:avLst/>
          </a:prstGeom>
          <a:solidFill>
            <a:srgbClr val="FF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24" name="Oval 28"/>
          <p:cNvSpPr>
            <a:spLocks noChangeArrowheads="1"/>
          </p:cNvSpPr>
          <p:nvPr/>
        </p:nvSpPr>
        <p:spPr bwMode="auto">
          <a:xfrm>
            <a:off x="7596188" y="4795838"/>
            <a:ext cx="287337" cy="287337"/>
          </a:xfrm>
          <a:prstGeom prst="ellipse">
            <a:avLst/>
          </a:prstGeom>
          <a:solidFill>
            <a:srgbClr val="FF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25" name="Oval 29"/>
          <p:cNvSpPr>
            <a:spLocks noChangeArrowheads="1"/>
          </p:cNvSpPr>
          <p:nvPr/>
        </p:nvSpPr>
        <p:spPr bwMode="auto">
          <a:xfrm>
            <a:off x="6732588" y="4795838"/>
            <a:ext cx="287337" cy="28733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26" name="Oval 30"/>
          <p:cNvSpPr>
            <a:spLocks noChangeArrowheads="1"/>
          </p:cNvSpPr>
          <p:nvPr/>
        </p:nvSpPr>
        <p:spPr bwMode="auto">
          <a:xfrm>
            <a:off x="6443663" y="5372100"/>
            <a:ext cx="287337" cy="28733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27" name="Oval 31"/>
          <p:cNvSpPr>
            <a:spLocks noChangeArrowheads="1"/>
          </p:cNvSpPr>
          <p:nvPr/>
        </p:nvSpPr>
        <p:spPr bwMode="auto">
          <a:xfrm>
            <a:off x="7596188" y="5084763"/>
            <a:ext cx="287337" cy="28733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28" name="Oval 32"/>
          <p:cNvSpPr>
            <a:spLocks noChangeArrowheads="1"/>
          </p:cNvSpPr>
          <p:nvPr/>
        </p:nvSpPr>
        <p:spPr bwMode="auto">
          <a:xfrm>
            <a:off x="7308850" y="5084763"/>
            <a:ext cx="287338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29" name="Oval 33"/>
          <p:cNvSpPr>
            <a:spLocks noChangeArrowheads="1"/>
          </p:cNvSpPr>
          <p:nvPr/>
        </p:nvSpPr>
        <p:spPr bwMode="auto">
          <a:xfrm>
            <a:off x="6156325" y="5372100"/>
            <a:ext cx="287338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30" name="Oval 34"/>
          <p:cNvSpPr>
            <a:spLocks noChangeArrowheads="1"/>
          </p:cNvSpPr>
          <p:nvPr/>
        </p:nvSpPr>
        <p:spPr bwMode="auto">
          <a:xfrm>
            <a:off x="6156325" y="5084763"/>
            <a:ext cx="287338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31" name="Oval 35"/>
          <p:cNvSpPr>
            <a:spLocks noChangeArrowheads="1"/>
          </p:cNvSpPr>
          <p:nvPr/>
        </p:nvSpPr>
        <p:spPr bwMode="auto">
          <a:xfrm>
            <a:off x="5868988" y="4795838"/>
            <a:ext cx="287337" cy="287337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32" name="Oval 36"/>
          <p:cNvSpPr>
            <a:spLocks noChangeArrowheads="1"/>
          </p:cNvSpPr>
          <p:nvPr/>
        </p:nvSpPr>
        <p:spPr bwMode="auto">
          <a:xfrm>
            <a:off x="7308850" y="4795838"/>
            <a:ext cx="287338" cy="287337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33" name="Oval 37"/>
          <p:cNvSpPr>
            <a:spLocks noChangeArrowheads="1"/>
          </p:cNvSpPr>
          <p:nvPr/>
        </p:nvSpPr>
        <p:spPr bwMode="auto">
          <a:xfrm>
            <a:off x="6443663" y="4795838"/>
            <a:ext cx="287337" cy="287337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2" name="AutoShape 38"/>
          <p:cNvSpPr>
            <a:spLocks noChangeArrowheads="1"/>
          </p:cNvSpPr>
          <p:nvPr/>
        </p:nvSpPr>
        <p:spPr bwMode="auto">
          <a:xfrm>
            <a:off x="4284663" y="3429000"/>
            <a:ext cx="2663825" cy="576263"/>
          </a:xfrm>
          <a:prstGeom prst="flowChartMagneticDrum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143" name="AutoShape 39"/>
          <p:cNvSpPr>
            <a:spLocks noChangeArrowheads="1"/>
          </p:cNvSpPr>
          <p:nvPr/>
        </p:nvSpPr>
        <p:spPr bwMode="auto">
          <a:xfrm>
            <a:off x="4284663" y="2708275"/>
            <a:ext cx="2663825" cy="647700"/>
          </a:xfrm>
          <a:prstGeom prst="flowChartMagneticDrum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144" name="AutoShape 43"/>
          <p:cNvSpPr>
            <a:spLocks noChangeArrowheads="1"/>
          </p:cNvSpPr>
          <p:nvPr/>
        </p:nvSpPr>
        <p:spPr bwMode="auto">
          <a:xfrm>
            <a:off x="4284663" y="620713"/>
            <a:ext cx="2663825" cy="574675"/>
          </a:xfrm>
          <a:prstGeom prst="flowChartMagneticDrum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145" name="AutoShape 44"/>
          <p:cNvSpPr>
            <a:spLocks noChangeArrowheads="1"/>
          </p:cNvSpPr>
          <p:nvPr/>
        </p:nvSpPr>
        <p:spPr bwMode="auto">
          <a:xfrm>
            <a:off x="4284663" y="1268413"/>
            <a:ext cx="2663825" cy="647700"/>
          </a:xfrm>
          <a:prstGeom prst="flowChartMagneticDrum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146" name="AutoShape 45"/>
          <p:cNvSpPr>
            <a:spLocks noChangeArrowheads="1"/>
          </p:cNvSpPr>
          <p:nvPr/>
        </p:nvSpPr>
        <p:spPr bwMode="auto">
          <a:xfrm>
            <a:off x="4284663" y="1987550"/>
            <a:ext cx="2663825" cy="649288"/>
          </a:xfrm>
          <a:prstGeom prst="flowChartMagneticDrum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143" name="Oval 47"/>
          <p:cNvSpPr>
            <a:spLocks noChangeArrowheads="1"/>
          </p:cNvSpPr>
          <p:nvPr/>
        </p:nvSpPr>
        <p:spPr bwMode="auto">
          <a:xfrm>
            <a:off x="5868988" y="5372100"/>
            <a:ext cx="287337" cy="287338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44" name="Oval 48"/>
          <p:cNvSpPr>
            <a:spLocks noChangeArrowheads="1"/>
          </p:cNvSpPr>
          <p:nvPr/>
        </p:nvSpPr>
        <p:spPr bwMode="auto">
          <a:xfrm>
            <a:off x="5003800" y="4795838"/>
            <a:ext cx="287338" cy="287337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45" name="Oval 49"/>
          <p:cNvSpPr>
            <a:spLocks noChangeArrowheads="1"/>
          </p:cNvSpPr>
          <p:nvPr/>
        </p:nvSpPr>
        <p:spPr bwMode="auto">
          <a:xfrm>
            <a:off x="7596188" y="5372100"/>
            <a:ext cx="287337" cy="287338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49" name="Oval 53"/>
          <p:cNvSpPr>
            <a:spLocks noChangeArrowheads="1"/>
          </p:cNvSpPr>
          <p:nvPr/>
        </p:nvSpPr>
        <p:spPr bwMode="auto">
          <a:xfrm>
            <a:off x="6156325" y="4795838"/>
            <a:ext cx="287338" cy="287337"/>
          </a:xfrm>
          <a:prstGeom prst="ellipse">
            <a:avLst/>
          </a:prstGeom>
          <a:solidFill>
            <a:srgbClr val="FF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50" name="Oval 54"/>
          <p:cNvSpPr>
            <a:spLocks noChangeArrowheads="1"/>
          </p:cNvSpPr>
          <p:nvPr/>
        </p:nvSpPr>
        <p:spPr bwMode="auto">
          <a:xfrm>
            <a:off x="6732588" y="5372100"/>
            <a:ext cx="287337" cy="287338"/>
          </a:xfrm>
          <a:prstGeom prst="ellipse">
            <a:avLst/>
          </a:prstGeom>
          <a:solidFill>
            <a:srgbClr val="FF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51" name="Oval 55"/>
          <p:cNvSpPr>
            <a:spLocks noChangeArrowheads="1"/>
          </p:cNvSpPr>
          <p:nvPr/>
        </p:nvSpPr>
        <p:spPr bwMode="auto">
          <a:xfrm>
            <a:off x="5292725" y="5084763"/>
            <a:ext cx="287338" cy="287337"/>
          </a:xfrm>
          <a:prstGeom prst="ellipse">
            <a:avLst/>
          </a:prstGeom>
          <a:solidFill>
            <a:srgbClr val="FF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52" name="Oval 56"/>
          <p:cNvSpPr>
            <a:spLocks noChangeArrowheads="1"/>
          </p:cNvSpPr>
          <p:nvPr/>
        </p:nvSpPr>
        <p:spPr bwMode="auto">
          <a:xfrm>
            <a:off x="7019925" y="4795838"/>
            <a:ext cx="287338" cy="28733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53" name="Oval 57"/>
          <p:cNvSpPr>
            <a:spLocks noChangeArrowheads="1"/>
          </p:cNvSpPr>
          <p:nvPr/>
        </p:nvSpPr>
        <p:spPr bwMode="auto">
          <a:xfrm>
            <a:off x="5580063" y="5372100"/>
            <a:ext cx="287337" cy="28733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54" name="Oval 58"/>
          <p:cNvSpPr>
            <a:spLocks noChangeArrowheads="1"/>
          </p:cNvSpPr>
          <p:nvPr/>
        </p:nvSpPr>
        <p:spPr bwMode="auto">
          <a:xfrm>
            <a:off x="5292725" y="4795838"/>
            <a:ext cx="287338" cy="28733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55" name="Oval 59"/>
          <p:cNvSpPr>
            <a:spLocks noChangeArrowheads="1"/>
          </p:cNvSpPr>
          <p:nvPr/>
        </p:nvSpPr>
        <p:spPr bwMode="auto">
          <a:xfrm>
            <a:off x="5580063" y="5084763"/>
            <a:ext cx="287337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56" name="Oval 60"/>
          <p:cNvSpPr>
            <a:spLocks noChangeArrowheads="1"/>
          </p:cNvSpPr>
          <p:nvPr/>
        </p:nvSpPr>
        <p:spPr bwMode="auto">
          <a:xfrm>
            <a:off x="5003800" y="5084763"/>
            <a:ext cx="287338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57" name="Oval 61"/>
          <p:cNvSpPr>
            <a:spLocks noChangeArrowheads="1"/>
          </p:cNvSpPr>
          <p:nvPr/>
        </p:nvSpPr>
        <p:spPr bwMode="auto">
          <a:xfrm>
            <a:off x="7019925" y="5372100"/>
            <a:ext cx="287338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58" name="Oval 62"/>
          <p:cNvSpPr>
            <a:spLocks noChangeArrowheads="1"/>
          </p:cNvSpPr>
          <p:nvPr/>
        </p:nvSpPr>
        <p:spPr bwMode="auto">
          <a:xfrm>
            <a:off x="5292725" y="5372100"/>
            <a:ext cx="287338" cy="287338"/>
          </a:xfrm>
          <a:prstGeom prst="ellipse">
            <a:avLst/>
          </a:prstGeom>
          <a:solidFill>
            <a:srgbClr val="66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59" name="Oval 63"/>
          <p:cNvSpPr>
            <a:spLocks noChangeArrowheads="1"/>
          </p:cNvSpPr>
          <p:nvPr/>
        </p:nvSpPr>
        <p:spPr bwMode="auto">
          <a:xfrm>
            <a:off x="5580063" y="4795838"/>
            <a:ext cx="287337" cy="287337"/>
          </a:xfrm>
          <a:prstGeom prst="ellipse">
            <a:avLst/>
          </a:prstGeom>
          <a:solidFill>
            <a:srgbClr val="66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60" name="Oval 64"/>
          <p:cNvSpPr>
            <a:spLocks noChangeArrowheads="1"/>
          </p:cNvSpPr>
          <p:nvPr/>
        </p:nvSpPr>
        <p:spPr bwMode="auto">
          <a:xfrm>
            <a:off x="5003800" y="5372100"/>
            <a:ext cx="287338" cy="287338"/>
          </a:xfrm>
          <a:prstGeom prst="ellipse">
            <a:avLst/>
          </a:prstGeom>
          <a:solidFill>
            <a:srgbClr val="66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624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59 -0.04102 C -0.16025 -0.02549 -0.3099 -0.0095 -0.37934 -0.02711 C -0.44879 -0.04472 -0.41823 -0.12537 -0.42691 -0.14669 " pathEditMode="relative" rAng="0" ptsTypes="aaA">
                                      <p:cBhvr>
                                        <p:cTn id="14" dur="10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00" y="-37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0.02989 C -0.17517 -0.02016 -0.35017 -0.01019 -0.41128 -0.02642 C -0.47239 -0.04264 -0.41996 -0.08482 -0.36718 -0.12676 " pathEditMode="relative" rAng="0" ptsTypes="aaA">
                                      <p:cBhvr>
                                        <p:cTn id="16" dur="1000" fill="hold"/>
                                        <p:tgtEl>
                                          <p:spTgt spid="4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00" y="-39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285 C -0.18577 -0.01946 -0.37153 -0.01019 -0.44167 -0.03036 C -0.51181 -0.05052 -0.46684 -0.09988 -0.42153 -0.14901 " pathEditMode="relative" rAng="0" ptsTypes="aaA">
                                      <p:cBhvr>
                                        <p:cTn id="18" dur="1000" fill="hold"/>
                                        <p:tgtEl>
                                          <p:spTgt spid="4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0" y="-51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69 -0.02526 C -0.21389 -0.01691 -0.4191 -0.00857 -0.48907 -0.03406 C -0.55903 -0.05956 -0.49375 -0.11912 -0.4283 -0.17844 " pathEditMode="relative" rAng="0" ptsTypes="aaA">
                                      <p:cBhvr>
                                        <p:cTn id="20" dur="10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00" y="-68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0.02317 C -0.22326 -0.01668 -0.44636 -0.01019 -0.5184 -0.02317 C -0.59045 -0.03592 -0.51163 -0.06836 -0.43264 -0.10058 " pathEditMode="relative" rAng="0" ptsTypes="aaA">
                                      <p:cBhvr>
                                        <p:cTn id="22" dur="1000" fill="hold"/>
                                        <p:tgtEl>
                                          <p:spTgt spid="4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00" y="-32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1.25145E-6 C -0.23281 0.00301 -0.46545 0.00603 -0.54583 -0.0285 C -0.62621 -0.06303 -0.55416 -0.13557 -0.48194 -0.20788 " pathEditMode="relative" ptsTypes="aaA">
                                      <p:cBhvr>
                                        <p:cTn id="24" dur="10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2757 C -0.24965 -0.01367 -0.49861 0.00047 -0.58403 -0.02387 C -0.66927 -0.04797 -0.59115 -0.11054 -0.51302 -0.17288 " pathEditMode="relative" rAng="0" ptsTypes="aaA">
                                      <p:cBhvr>
                                        <p:cTn id="26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00" y="-59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506 C -0.22708 -0.00208 -0.45416 0.0109 -0.55416 -0.00069 C -0.65416 -0.01205 -0.62708 -0.04774 -0.6 -0.08319 " pathEditMode="relative" rAng="0" ptsTypes="aaA">
                                      <p:cBhvr>
                                        <p:cTn id="28" dur="1000" fill="hold"/>
                                        <p:tgtEl>
                                          <p:spTgt spid="4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700" y="-21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0.01993 C -0.25486 -0.01506 -0.50937 -0.01019 -0.60521 -0.01483 C -0.70087 -0.01923 -0.63837 -0.03267 -0.57569 -0.04588 " pathEditMode="relative" rAng="0" ptsTypes="aaA">
                                      <p:cBhvr>
                                        <p:cTn id="30" dur="10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00" y="-8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0.01668 C -0.27465 -0.00741 -0.54878 0.00209 -0.65625 -0.03198 C -0.76371 -0.06605 -0.70451 -0.14322 -0.64513 -0.22039 " pathEditMode="relative" rAng="0" ptsTypes="aaA">
                                      <p:cBhvr>
                                        <p:cTn id="32" dur="1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00" y="-92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-0.03152 C -0.09393 -0.04588 -0.18282 -0.06025 -0.24913 -0.0686 C -0.31545 -0.07694 -0.38143 -0.05307 -0.4033 -0.08181 C -0.42518 -0.11054 -0.40278 -0.17613 -0.38021 -0.24148 " pathEditMode="relative" rAng="0" ptsTypes="aaaA">
                                      <p:cBhvr>
                                        <p:cTn id="34" dur="1000" fill="hold"/>
                                        <p:tgtEl>
                                          <p:spTgt spid="4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0" y="-105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0.04171 C -0.06562 -0.05284 -0.13125 -0.06373 -0.18871 -0.0679 C -0.246 -0.07207 -0.30607 -0.04496 -0.34427 -0.0679 C -0.38246 -0.09084 -0.4 -0.14832 -0.41736 -0.20556 " pathEditMode="relative" rAng="0" ptsTypes="aaaA">
                                      <p:cBhvr>
                                        <p:cTn id="36" dur="1000" fill="hold"/>
                                        <p:tgtEl>
                                          <p:spTgt spid="4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82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2827 C -0.08993 -0.04635 -0.17986 -0.06396 -0.24948 -0.06999 C -0.3191 -0.07601 -0.38143 -0.03337 -0.41719 -0.06396 C -0.45295 -0.09432 -0.45886 -0.17335 -0.46441 -0.25214 " pathEditMode="relative" rAng="0" ptsTypes="aaaA">
                                      <p:cBhvr>
                                        <p:cTn id="38" dur="1000" fill="hold"/>
                                        <p:tgtEl>
                                          <p:spTgt spid="4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00" y="-112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-0.03407 C -0.10903 -0.05052 -0.21389 -0.06674 -0.28924 -0.07323 C -0.36459 -0.07972 -0.43247 -0.06442 -0.45643 -0.07323 C -0.48039 -0.08204 -0.45695 -0.10405 -0.43351 -0.12584 " pathEditMode="relative" rAng="0" ptsTypes="aaaA">
                                      <p:cBhvr>
                                        <p:cTn id="40" dur="1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00" y="-46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0.0102 C -0.0908 -0.02109 -0.18195 -0.03175 -0.26806 -0.03986 C -0.35434 -0.04797 -0.47552 -0.04959 -0.51736 -0.05933 C -0.55903 -0.06906 -0.53906 -0.08389 -0.51892 -0.09849 " pathEditMode="relative" rAng="0" ptsTypes="aaaA">
                                      <p:cBhvr>
                                        <p:cTn id="42" dur="10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0" y="-44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8 -0.02109 C -0.11962 -0.03777 -0.23125 -0.05423 -0.32378 -0.06257 C -0.41632 -0.07115 -0.51927 -0.03777 -0.56284 -0.07115 C -0.60625 -0.10429 -0.59566 -0.18354 -0.58507 -0.26257 " pathEditMode="relative" rAng="0" ptsTypes="aaaA">
                                      <p:cBhvr>
                                        <p:cTn id="44" dur="1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00" y="-121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79606E-6 C -0.12778 -0.019 -0.25538 -0.03777 -0.34948 -0.04588 C -0.44375 -0.054 -0.52378 -0.02665 -0.5651 -0.0482 C -0.60625 -0.06975 -0.60208 -0.12259 -0.59774 -0.1752 " pathEditMode="relative" rAng="0" ptsTypes="aaaA">
                                      <p:cBhvr>
                                        <p:cTn id="46" dur="1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00" y="-88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5 -0.04241 C -0.12882 -0.05701 -0.2552 -0.07138 -0.35798 -0.07717 C -0.46076 -0.08273 -0.57621 -0.07068 -0.61875 -0.07717 C -0.66128 -0.08343 -0.6375 -0.09942 -0.61371 -0.11541 " pathEditMode="relative" rAng="0" ptsTypes="aaaA">
                                      <p:cBhvr>
                                        <p:cTn id="48" dur="1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00" y="-37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0.05237 C -0.12656 -0.0577 -0.2526 -0.06303 -0.35729 -0.0635 C -0.46215 -0.06419 -0.58733 -0.05515 -0.6283 -0.05631 C -0.66927 -0.05747 -0.63628 -0.06396 -0.6033 -0.06999 " pathEditMode="relative" rAng="0" ptsTypes="aaaA">
                                      <p:cBhvr>
                                        <p:cTn id="50" dur="1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00" y="-9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-0.03546 C -0.17447 -0.05353 -0.35 -0.07138 -0.46423 -0.07926 C -0.57847 -0.08714 -0.65156 -0.06327 -0.68402 -0.08343 C -0.71649 -0.10359 -0.66354 -0.18053 -0.65937 -0.19953 " pathEditMode="relative" rAng="0" ptsTypes="aaaA">
                                      <p:cBhvr>
                                        <p:cTn id="52" dur="10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00" y="-82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0.06281 C -0.02709 -0.06999 -0.04184 -0.08552 -0.07535 -0.08598 C -0.12014 -0.08644 -0.16511 -0.08644 -0.2099 -0.08668 C -0.25712 -0.09108 -0.31389 -0.08459 -0.35729 -0.09015 C -0.36528 -0.09108 -0.35729 -0.09873 -0.35729 -0.10267 " pathEditMode="relative" rAng="0" ptsTypes="ffffA">
                                      <p:cBhvr>
                                        <p:cTn id="54" dur="1000" fill="hold"/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00" y="-200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343 C -0.01128 -0.04334 -0.02482 -0.05608 -0.02482 -0.05585 C -0.02881 -0.0642 -0.03368 -0.06814 -0.03958 -0.0737 C -0.0467 -0.08019 -0.05364 -0.08691 -0.06076 -0.0934 C -0.06562 -0.0978 -0.07534 -0.0985 -0.08055 -0.09989 C -0.10347 -0.10637 -0.10451 -0.10777 -0.13298 -0.10869 C -0.17013 -0.10985 -0.20729 -0.11008 -0.24444 -0.11078 C -0.28906 -0.11564 -0.33472 -0.11263 -0.37881 -0.12399 C -0.38489 -0.12816 -0.38784 -0.12885 -0.39201 -0.1372 C -0.39479 -0.14253 -0.39861 -0.15458 -0.39861 -0.15435 C -0.40156 -0.18818 -0.40017 -0.16617 -0.40017 -0.2204 " pathEditMode="relative" rAng="0" ptsTypes="ffffffffffA">
                                      <p:cBhvr>
                                        <p:cTn id="56" dur="1000" fill="hold"/>
                                        <p:tgtEl>
                                          <p:spTgt spid="4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00" y="-93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3592 C -0.01389 -0.03129 -0.02361 -0.03963 -0.03472 -0.04635 C -0.03941 -0.04913 -0.05886 -0.06049 -0.06285 -0.06327 C -0.07518 -0.07208 -0.08941 -0.08297 -0.10399 -0.08552 C -0.12257 -0.09525 -0.14306 -0.0978 -0.16337 -0.10104 C -0.2316 -0.10035 -0.29983 -0.09919 -0.36788 -0.09919 C -0.43143 -0.09919 -0.45608 -0.07532 -0.47674 -0.11796 C -0.47726 -0.12028 -0.47743 -0.1226 -0.4783 -0.12491 C -0.48021 -0.12955 -0.4849 -0.13859 -0.4849 -0.13836 C -0.48577 -0.14253 -0.4882 -0.14647 -0.4882 -0.15064 C -0.4882 -0.15504 -0.48646 -0.15968 -0.48646 -0.16408 " pathEditMode="relative" rAng="0" ptsTypes="ffffffffffA">
                                      <p:cBhvr>
                                        <p:cTn id="58" dur="1000" fill="hold"/>
                                        <p:tgtEl>
                                          <p:spTgt spid="4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00" y="-62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0.05215 C -0.00434 -0.05284 -0.00886 -0.05238 -0.01303 -0.05377 C -0.01511 -0.05469 -0.01598 -0.05701 -0.01789 -0.05817 C -0.02553 -0.06327 -0.04532 -0.07393 -0.054 -0.07578 C -0.14584 -0.11727 -0.29827 -0.09618 -0.37535 -0.09664 C -0.39306 -0.10035 -0.40938 -0.10406 -0.42778 -0.10545 C -0.43698 -0.10823 -0.44653 -0.10985 -0.45573 -0.11263 C -0.4632 -0.11727 -0.46806 -0.12607 -0.47205 -0.13349 C -0.47535 -0.14716 -0.47379 -0.13836 -0.47379 -0.15991 " pathEditMode="relative" rAng="0" ptsTypes="ffffffffA">
                                      <p:cBhvr>
                                        <p:cTn id="60" dur="1000" fill="hold"/>
                                        <p:tgtEl>
                                          <p:spTgt spid="4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00" y="-540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55 -0.02642 C -0.0217 -0.0299 -0.02136 -0.03569 -0.0309 -0.04403 C -0.03386 -0.05608 -0.03004 -0.04635 -0.03733 -0.05284 C -0.03924 -0.05446 -0.04028 -0.05771 -0.04236 -0.05933 C -0.04531 -0.06165 -0.04896 -0.06188 -0.05208 -0.06373 C -0.06024 -0.0686 -0.06771 -0.0737 -0.07674 -0.07694 C -0.11875 -0.11031 -0.2099 -0.09618 -0.23733 -0.09664 C -0.31372 -0.11263 -0.41129 -0.10104 -0.49149 -0.10313 C -0.49531 -0.10383 -0.49948 -0.10313 -0.50295 -0.10522 C -0.50486 -0.10637 -0.50504 -0.10985 -0.50625 -0.11194 C -0.51007 -0.11796 -0.51285 -0.12028 -0.51771 -0.12491 C -0.52153 -0.13279 -0.5224 -0.13789 -0.52761 -0.14461 C -0.52865 -0.14763 -0.52951 -0.15064 -0.5309 -0.15342 C -0.53229 -0.15597 -0.53455 -0.15736 -0.53576 -0.15991 C -0.54601 -0.18193 -0.53229 -0.16199 -0.54392 -0.17752 C -0.54514 -0.18401 -0.55122 -0.19931 -0.54236 -0.19931 " pathEditMode="relative" rAng="0" ptsTypes="fffffffffffffffA">
                                      <p:cBhvr>
                                        <p:cTn id="62" dur="1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00" y="-860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6095 C -0.00382 -0.06165 -0.00781 -0.06095 -0.01146 -0.06281 C -0.02361 -0.06906 -0.03003 -0.08714 -0.04063 -0.09571 C -0.05191 -0.10475 -0.06094 -0.11472 -0.07465 -0.11866 C -0.0842 -0.12607 -0.10903 -0.12631 -0.10903 -0.12607 C -0.2099 -0.12561 -0.31094 -0.12538 -0.41198 -0.12445 C -0.55764 -0.12329 -0.50208 -0.11124 -0.5691 -0.12816 C -0.56979 -0.15666 -0.56597 -0.20695 -0.57899 -0.23754 C -0.58264 -0.25724 -0.58906 -0.27694 -0.6066 -0.28343 C -0.61424 -0.26443 -0.60781 -0.24403 -0.60486 -0.2241 C -0.60434 -0.21391 -0.60417 -0.20348 -0.6033 -0.19328 C -0.60313 -0.1912 -0.60156 -0.18772 -0.60156 -0.18749 " pathEditMode="relative" rAng="0" ptsTypes="fffffffffffA">
                                      <p:cBhvr>
                                        <p:cTn id="64" dur="1000" fill="hold"/>
                                        <p:tgtEl>
                                          <p:spTgt spid="4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00" y="-1110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04172 C -0.00364 -0.0438 -0.00764 -0.04473 -0.01128 -0.04705 C -0.01458 -0.04913 -0.01718 -0.05284 -0.02083 -0.05423 C -0.02465 -0.05562 -0.02847 -0.05632 -0.03212 -0.05771 C -0.0342 -0.05863 -0.03611 -0.06095 -0.03854 -0.06142 C -0.046 -0.06257 -0.0533 -0.06257 -0.06076 -0.06304 C -0.09514 -0.07115 -0.13107 -0.07323 -0.16614 -0.07532 C -0.19653 -0.08158 -0.22656 -0.08343 -0.25729 -0.08598 C -0.28489 -0.09201 -0.31232 -0.09687 -0.34028 -0.10197 C -0.34618 -0.10313 -0.35191 -0.10568 -0.35798 -0.10568 C -0.41024 -0.10614 -0.46232 -0.10684 -0.51458 -0.1073 C -0.52396 -0.10869 -0.53264 -0.10939 -0.54166 -0.11263 C -0.55104 -0.15249 -0.54653 -0.15435 -0.54653 -0.21877 " pathEditMode="relative" rAng="0" ptsTypes="ffffffffffffA">
                                      <p:cBhvr>
                                        <p:cTn id="66" dur="10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0" y="-890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-0.03059 C -0.01805 -0.03175 -0.02378 -0.03082 -0.02777 -0.035 C -0.02934 -0.03662 -0.02951 -0.04009 -0.03107 -0.04172 C -0.03298 -0.0438 -0.03541 -0.04473 -0.03767 -0.04612 C -0.03871 -0.04821 -0.03958 -0.05099 -0.04097 -0.05261 C -0.04392 -0.05608 -0.05069 -0.06142 -0.05069 -0.06118 C -0.05694 -0.0737 -0.05052 -0.06373 -0.05885 -0.06999 C -0.06701 -0.07602 -0.07309 -0.08389 -0.08194 -0.0876 C -0.09253 -0.0971 -0.10573 -0.09873 -0.11788 -0.1029 C -0.11961 -0.10359 -0.12118 -0.10522 -0.12291 -0.10522 C -0.17916 -0.10661 -0.23541 -0.10684 -0.29166 -0.1073 C -0.38507 -0.10823 -0.47864 -0.10869 -0.57205 -0.10939 C -0.58871 -0.15365 -0.59826 -0.22758 -0.57205 -0.26257 " pathEditMode="relative" rAng="0" ptsTypes="ffffffffffffA">
                                      <p:cBhvr>
                                        <p:cTn id="68" dur="1000" fill="hold"/>
                                        <p:tgtEl>
                                          <p:spTgt spid="4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00" y="-1160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0.01947 C -0.01667 -0.02364 -0.02205 -0.04334 -0.03611 -0.05446 C -0.05104 -0.06628 -0.06354 -0.07625 -0.08038 -0.08297 C -0.1118 -0.09548 -0.14965 -0.09548 -0.18194 -0.09618 C -0.25417 -0.09757 -0.32621 -0.09757 -0.39844 -0.09826 C -0.4776 -0.10939 -0.55521 -0.10383 -0.63611 -0.10475 C -0.64566 -0.13048 -0.64132 -0.15921 -0.61962 -0.16825 C -0.61094 -0.17706 -0.5934 -0.19351 -0.5934 -0.20997 " pathEditMode="relative" rAng="0" ptsTypes="fffffffA">
                                      <p:cBhvr>
                                        <p:cTn id="70" dur="1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00" y="-950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3476 C -0.00399 -0.03546 -0.00781 -0.03476 -0.01059 -0.03708 C -0.01163 -0.03801 -0.02882 -0.0642 -0.03194 -0.06559 C -0.04913 -0.073 -0.06788 -0.08899 -0.08593 -0.09177 C -0.10225 -0.09432 -0.11875 -0.09479 -0.13507 -0.09618 C -0.14288 -0.09687 -0.1585 -0.09826 -0.1585 -0.09803 C -0.18125 -0.10359 -0.20399 -0.10359 -0.22708 -0.10498 C -0.33784 -0.11773 -0.45086 -0.11263 -0.56145 -0.11356 C -0.58767 -0.11518 -0.6125 -0.11866 -0.63836 -0.12237 C -0.64427 -0.12491 -0.6493 -0.12746 -0.65486 -0.13117 C -0.65642 -0.13975 -0.65972 -0.14485 -0.66145 -0.15296 C -0.66371 -0.16315 -0.66562 -0.17335 -0.66788 -0.18355 C -0.67326 -0.20881 -0.67656 -0.23546 -0.68263 -0.26026 C -0.68402 -0.26582 -0.68732 -0.27926 -0.68923 -0.28436 C -0.69288 -0.29409 -0.69253 -0.28737 -0.69253 -0.29316 " pathEditMode="relative" rAng="0" ptsTypes="ffffffffffffffA">
                                      <p:cBhvr>
                                        <p:cTn id="72" dur="1000" fill="hold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00" y="-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19" grpId="0" animBg="1"/>
      <p:bldP spid="4120" grpId="0" animBg="1"/>
      <p:bldP spid="4121" grpId="0" animBg="1"/>
      <p:bldP spid="4122" grpId="0" animBg="1"/>
      <p:bldP spid="4123" grpId="0" animBg="1"/>
      <p:bldP spid="4124" grpId="0" animBg="1"/>
      <p:bldP spid="4125" grpId="0" animBg="1"/>
      <p:bldP spid="4126" grpId="0" animBg="1"/>
      <p:bldP spid="4127" grpId="0" animBg="1"/>
      <p:bldP spid="4128" grpId="0" animBg="1"/>
      <p:bldP spid="4129" grpId="0" animBg="1"/>
      <p:bldP spid="4130" grpId="0" animBg="1"/>
      <p:bldP spid="4131" grpId="0" animBg="1"/>
      <p:bldP spid="4132" grpId="0" animBg="1"/>
      <p:bldP spid="4133" grpId="0" animBg="1"/>
      <p:bldP spid="4143" grpId="0" animBg="1"/>
      <p:bldP spid="4144" grpId="0" animBg="1"/>
      <p:bldP spid="4145" grpId="0" animBg="1"/>
      <p:bldP spid="4149" grpId="0" animBg="1"/>
      <p:bldP spid="4150" grpId="0" animBg="1"/>
      <p:bldP spid="4151" grpId="0" animBg="1"/>
      <p:bldP spid="4152" grpId="0" animBg="1"/>
      <p:bldP spid="4153" grpId="0" animBg="1"/>
      <p:bldP spid="4154" grpId="0" animBg="1"/>
      <p:bldP spid="4155" grpId="0" animBg="1"/>
      <p:bldP spid="4156" grpId="0" animBg="1"/>
      <p:bldP spid="4157" grpId="0" animBg="1"/>
      <p:bldP spid="4158" grpId="0" animBg="1"/>
      <p:bldP spid="4159" grpId="0" animBg="1"/>
      <p:bldP spid="416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35"/>
          <p:cNvSpPr>
            <a:spLocks noChangeArrowheads="1"/>
          </p:cNvSpPr>
          <p:nvPr/>
        </p:nvSpPr>
        <p:spPr bwMode="auto">
          <a:xfrm>
            <a:off x="755650" y="2349500"/>
            <a:ext cx="1944688" cy="3022600"/>
          </a:xfrm>
          <a:prstGeom prst="can">
            <a:avLst>
              <a:gd name="adj" fmla="val 38857"/>
            </a:avLst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AutoShape 36"/>
          <p:cNvSpPr>
            <a:spLocks noChangeArrowheads="1"/>
          </p:cNvSpPr>
          <p:nvPr/>
        </p:nvSpPr>
        <p:spPr bwMode="auto">
          <a:xfrm>
            <a:off x="2124075" y="4581525"/>
            <a:ext cx="1152525" cy="647700"/>
          </a:xfrm>
          <a:prstGeom prst="flowChartMagneticDrum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AutoShape 37"/>
          <p:cNvSpPr>
            <a:spLocks noChangeArrowheads="1"/>
          </p:cNvSpPr>
          <p:nvPr/>
        </p:nvSpPr>
        <p:spPr bwMode="auto">
          <a:xfrm>
            <a:off x="2482850" y="3213100"/>
            <a:ext cx="1368425" cy="936625"/>
          </a:xfrm>
          <a:prstGeom prst="flowChartMagneticDrum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Rectangle 38"/>
          <p:cNvSpPr>
            <a:spLocks noChangeArrowheads="1"/>
          </p:cNvSpPr>
          <p:nvPr/>
        </p:nvSpPr>
        <p:spPr bwMode="auto">
          <a:xfrm>
            <a:off x="3276600" y="404813"/>
            <a:ext cx="2016125" cy="424815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AutoShape 39"/>
          <p:cNvSpPr>
            <a:spLocks noChangeArrowheads="1"/>
          </p:cNvSpPr>
          <p:nvPr/>
        </p:nvSpPr>
        <p:spPr bwMode="auto">
          <a:xfrm>
            <a:off x="4427538" y="3141663"/>
            <a:ext cx="2663825" cy="719137"/>
          </a:xfrm>
          <a:prstGeom prst="flowChartMagneticDrum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6151" name="AutoShape 40"/>
          <p:cNvSpPr>
            <a:spLocks noChangeArrowheads="1"/>
          </p:cNvSpPr>
          <p:nvPr/>
        </p:nvSpPr>
        <p:spPr bwMode="auto">
          <a:xfrm>
            <a:off x="4427538" y="2420938"/>
            <a:ext cx="2663825" cy="647700"/>
          </a:xfrm>
          <a:prstGeom prst="flowChartMagneticDrum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6152" name="AutoShape 41"/>
          <p:cNvSpPr>
            <a:spLocks noChangeArrowheads="1"/>
          </p:cNvSpPr>
          <p:nvPr/>
        </p:nvSpPr>
        <p:spPr bwMode="auto">
          <a:xfrm>
            <a:off x="4427538" y="333375"/>
            <a:ext cx="2663825" cy="574675"/>
          </a:xfrm>
          <a:prstGeom prst="flowChartMagneticDrum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6153" name="AutoShape 42"/>
          <p:cNvSpPr>
            <a:spLocks noChangeArrowheads="1"/>
          </p:cNvSpPr>
          <p:nvPr/>
        </p:nvSpPr>
        <p:spPr bwMode="auto">
          <a:xfrm>
            <a:off x="4427538" y="981075"/>
            <a:ext cx="2663825" cy="647700"/>
          </a:xfrm>
          <a:prstGeom prst="flowChartMagneticDrum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6154" name="AutoShape 43"/>
          <p:cNvSpPr>
            <a:spLocks noChangeArrowheads="1"/>
          </p:cNvSpPr>
          <p:nvPr/>
        </p:nvSpPr>
        <p:spPr bwMode="auto">
          <a:xfrm>
            <a:off x="4427538" y="1700213"/>
            <a:ext cx="2663825" cy="649287"/>
          </a:xfrm>
          <a:prstGeom prst="flowChartMagneticDrum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7652" name="Oval 4"/>
          <p:cNvSpPr>
            <a:spLocks noChangeArrowheads="1"/>
          </p:cNvSpPr>
          <p:nvPr/>
        </p:nvSpPr>
        <p:spPr bwMode="auto">
          <a:xfrm>
            <a:off x="1547813" y="4149725"/>
            <a:ext cx="287337" cy="287338"/>
          </a:xfrm>
          <a:prstGeom prst="ellipse">
            <a:avLst/>
          </a:prstGeom>
          <a:solidFill>
            <a:srgbClr val="66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3" name="Oval 5"/>
          <p:cNvSpPr>
            <a:spLocks noChangeArrowheads="1"/>
          </p:cNvSpPr>
          <p:nvPr/>
        </p:nvSpPr>
        <p:spPr bwMode="auto">
          <a:xfrm>
            <a:off x="1403350" y="3644900"/>
            <a:ext cx="287338" cy="287338"/>
          </a:xfrm>
          <a:prstGeom prst="ellipse">
            <a:avLst/>
          </a:prstGeom>
          <a:solidFill>
            <a:srgbClr val="66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4" name="Oval 6"/>
          <p:cNvSpPr>
            <a:spLocks noChangeArrowheads="1"/>
          </p:cNvSpPr>
          <p:nvPr/>
        </p:nvSpPr>
        <p:spPr bwMode="auto">
          <a:xfrm>
            <a:off x="1547813" y="4365625"/>
            <a:ext cx="287337" cy="287338"/>
          </a:xfrm>
          <a:prstGeom prst="ellipse">
            <a:avLst/>
          </a:prstGeom>
          <a:solidFill>
            <a:srgbClr val="66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5" name="Oval 7"/>
          <p:cNvSpPr>
            <a:spLocks noChangeArrowheads="1"/>
          </p:cNvSpPr>
          <p:nvPr/>
        </p:nvSpPr>
        <p:spPr bwMode="auto">
          <a:xfrm>
            <a:off x="1547813" y="3357563"/>
            <a:ext cx="287337" cy="287337"/>
          </a:xfrm>
          <a:prstGeom prst="ellipse">
            <a:avLst/>
          </a:prstGeom>
          <a:solidFill>
            <a:srgbClr val="FF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6" name="Oval 8"/>
          <p:cNvSpPr>
            <a:spLocks noChangeArrowheads="1"/>
          </p:cNvSpPr>
          <p:nvPr/>
        </p:nvSpPr>
        <p:spPr bwMode="auto">
          <a:xfrm>
            <a:off x="1403350" y="3933825"/>
            <a:ext cx="287338" cy="287338"/>
          </a:xfrm>
          <a:prstGeom prst="ellipse">
            <a:avLst/>
          </a:prstGeom>
          <a:solidFill>
            <a:srgbClr val="FF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7" name="Oval 9"/>
          <p:cNvSpPr>
            <a:spLocks noChangeArrowheads="1"/>
          </p:cNvSpPr>
          <p:nvPr/>
        </p:nvSpPr>
        <p:spPr bwMode="auto">
          <a:xfrm>
            <a:off x="1042988" y="3644900"/>
            <a:ext cx="287337" cy="287338"/>
          </a:xfrm>
          <a:prstGeom prst="ellipse">
            <a:avLst/>
          </a:prstGeom>
          <a:solidFill>
            <a:srgbClr val="FF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8" name="Oval 10"/>
          <p:cNvSpPr>
            <a:spLocks noChangeArrowheads="1"/>
          </p:cNvSpPr>
          <p:nvPr/>
        </p:nvSpPr>
        <p:spPr bwMode="auto">
          <a:xfrm>
            <a:off x="1403350" y="3141663"/>
            <a:ext cx="287338" cy="28733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9" name="Oval 11"/>
          <p:cNvSpPr>
            <a:spLocks noChangeArrowheads="1"/>
          </p:cNvSpPr>
          <p:nvPr/>
        </p:nvSpPr>
        <p:spPr bwMode="auto">
          <a:xfrm>
            <a:off x="1116013" y="3284538"/>
            <a:ext cx="287337" cy="28733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1258888" y="4437063"/>
            <a:ext cx="287337" cy="28733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61" name="Oval 13"/>
          <p:cNvSpPr>
            <a:spLocks noChangeArrowheads="1"/>
          </p:cNvSpPr>
          <p:nvPr/>
        </p:nvSpPr>
        <p:spPr bwMode="auto">
          <a:xfrm>
            <a:off x="1187450" y="4221163"/>
            <a:ext cx="287338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62" name="Oval 14"/>
          <p:cNvSpPr>
            <a:spLocks noChangeArrowheads="1"/>
          </p:cNvSpPr>
          <p:nvPr/>
        </p:nvSpPr>
        <p:spPr bwMode="auto">
          <a:xfrm>
            <a:off x="1979613" y="3213100"/>
            <a:ext cx="287337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63" name="Oval 15"/>
          <p:cNvSpPr>
            <a:spLocks noChangeArrowheads="1"/>
          </p:cNvSpPr>
          <p:nvPr/>
        </p:nvSpPr>
        <p:spPr bwMode="auto">
          <a:xfrm>
            <a:off x="1763713" y="3933825"/>
            <a:ext cx="287337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64" name="Oval 16"/>
          <p:cNvSpPr>
            <a:spLocks noChangeArrowheads="1"/>
          </p:cNvSpPr>
          <p:nvPr/>
        </p:nvSpPr>
        <p:spPr bwMode="auto">
          <a:xfrm>
            <a:off x="1331913" y="3357563"/>
            <a:ext cx="287337" cy="287337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65" name="Oval 17"/>
          <p:cNvSpPr>
            <a:spLocks noChangeArrowheads="1"/>
          </p:cNvSpPr>
          <p:nvPr/>
        </p:nvSpPr>
        <p:spPr bwMode="auto">
          <a:xfrm>
            <a:off x="1042988" y="4221163"/>
            <a:ext cx="287337" cy="287337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66" name="Oval 18"/>
          <p:cNvSpPr>
            <a:spLocks noChangeArrowheads="1"/>
          </p:cNvSpPr>
          <p:nvPr/>
        </p:nvSpPr>
        <p:spPr bwMode="auto">
          <a:xfrm>
            <a:off x="1187450" y="3644900"/>
            <a:ext cx="287338" cy="287338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67" name="Oval 19"/>
          <p:cNvSpPr>
            <a:spLocks noChangeArrowheads="1"/>
          </p:cNvSpPr>
          <p:nvPr/>
        </p:nvSpPr>
        <p:spPr bwMode="auto">
          <a:xfrm>
            <a:off x="2051050" y="3573463"/>
            <a:ext cx="287338" cy="287337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68" name="Oval 20"/>
          <p:cNvSpPr>
            <a:spLocks noChangeArrowheads="1"/>
          </p:cNvSpPr>
          <p:nvPr/>
        </p:nvSpPr>
        <p:spPr bwMode="auto">
          <a:xfrm>
            <a:off x="1979613" y="3357563"/>
            <a:ext cx="287337" cy="287337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69" name="Oval 21"/>
          <p:cNvSpPr>
            <a:spLocks noChangeArrowheads="1"/>
          </p:cNvSpPr>
          <p:nvPr/>
        </p:nvSpPr>
        <p:spPr bwMode="auto">
          <a:xfrm>
            <a:off x="2195513" y="4076700"/>
            <a:ext cx="287337" cy="287338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70" name="Oval 22"/>
          <p:cNvSpPr>
            <a:spLocks noChangeArrowheads="1"/>
          </p:cNvSpPr>
          <p:nvPr/>
        </p:nvSpPr>
        <p:spPr bwMode="auto">
          <a:xfrm>
            <a:off x="2124075" y="3860800"/>
            <a:ext cx="287338" cy="287338"/>
          </a:xfrm>
          <a:prstGeom prst="ellipse">
            <a:avLst/>
          </a:prstGeom>
          <a:solidFill>
            <a:srgbClr val="FF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71" name="Oval 23"/>
          <p:cNvSpPr>
            <a:spLocks noChangeArrowheads="1"/>
          </p:cNvSpPr>
          <p:nvPr/>
        </p:nvSpPr>
        <p:spPr bwMode="auto">
          <a:xfrm>
            <a:off x="2051050" y="4076700"/>
            <a:ext cx="287338" cy="287338"/>
          </a:xfrm>
          <a:prstGeom prst="ellipse">
            <a:avLst/>
          </a:prstGeom>
          <a:solidFill>
            <a:srgbClr val="FF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72" name="Oval 24"/>
          <p:cNvSpPr>
            <a:spLocks noChangeArrowheads="1"/>
          </p:cNvSpPr>
          <p:nvPr/>
        </p:nvSpPr>
        <p:spPr bwMode="auto">
          <a:xfrm>
            <a:off x="1692275" y="3429000"/>
            <a:ext cx="287338" cy="287338"/>
          </a:xfrm>
          <a:prstGeom prst="ellipse">
            <a:avLst/>
          </a:prstGeom>
          <a:solidFill>
            <a:srgbClr val="FF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73" name="Oval 25"/>
          <p:cNvSpPr>
            <a:spLocks noChangeArrowheads="1"/>
          </p:cNvSpPr>
          <p:nvPr/>
        </p:nvSpPr>
        <p:spPr bwMode="auto">
          <a:xfrm>
            <a:off x="1908175" y="4365625"/>
            <a:ext cx="287338" cy="28733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74" name="Oval 26"/>
          <p:cNvSpPr>
            <a:spLocks noChangeArrowheads="1"/>
          </p:cNvSpPr>
          <p:nvPr/>
        </p:nvSpPr>
        <p:spPr bwMode="auto">
          <a:xfrm>
            <a:off x="1763713" y="3213100"/>
            <a:ext cx="287337" cy="28733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75" name="Oval 27"/>
          <p:cNvSpPr>
            <a:spLocks noChangeArrowheads="1"/>
          </p:cNvSpPr>
          <p:nvPr/>
        </p:nvSpPr>
        <p:spPr bwMode="auto">
          <a:xfrm>
            <a:off x="1835150" y="3500438"/>
            <a:ext cx="287338" cy="28733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76" name="Oval 28"/>
          <p:cNvSpPr>
            <a:spLocks noChangeArrowheads="1"/>
          </p:cNvSpPr>
          <p:nvPr/>
        </p:nvSpPr>
        <p:spPr bwMode="auto">
          <a:xfrm>
            <a:off x="1619250" y="3716338"/>
            <a:ext cx="287338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77" name="Oval 29"/>
          <p:cNvSpPr>
            <a:spLocks noChangeArrowheads="1"/>
          </p:cNvSpPr>
          <p:nvPr/>
        </p:nvSpPr>
        <p:spPr bwMode="auto">
          <a:xfrm>
            <a:off x="1042988" y="3933825"/>
            <a:ext cx="287337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78" name="Oval 30"/>
          <p:cNvSpPr>
            <a:spLocks noChangeArrowheads="1"/>
          </p:cNvSpPr>
          <p:nvPr/>
        </p:nvSpPr>
        <p:spPr bwMode="auto">
          <a:xfrm>
            <a:off x="1763713" y="4221163"/>
            <a:ext cx="287337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79" name="Oval 31"/>
          <p:cNvSpPr>
            <a:spLocks noChangeArrowheads="1"/>
          </p:cNvSpPr>
          <p:nvPr/>
        </p:nvSpPr>
        <p:spPr bwMode="auto">
          <a:xfrm>
            <a:off x="1908175" y="3789363"/>
            <a:ext cx="287338" cy="287337"/>
          </a:xfrm>
          <a:prstGeom prst="ellipse">
            <a:avLst/>
          </a:prstGeom>
          <a:solidFill>
            <a:srgbClr val="66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80" name="Oval 32"/>
          <p:cNvSpPr>
            <a:spLocks noChangeArrowheads="1"/>
          </p:cNvSpPr>
          <p:nvPr/>
        </p:nvSpPr>
        <p:spPr bwMode="auto">
          <a:xfrm>
            <a:off x="1187450" y="3933825"/>
            <a:ext cx="287338" cy="287338"/>
          </a:xfrm>
          <a:prstGeom prst="ellipse">
            <a:avLst/>
          </a:prstGeom>
          <a:solidFill>
            <a:srgbClr val="66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81" name="Oval 33"/>
          <p:cNvSpPr>
            <a:spLocks noChangeArrowheads="1"/>
          </p:cNvSpPr>
          <p:nvPr/>
        </p:nvSpPr>
        <p:spPr bwMode="auto">
          <a:xfrm>
            <a:off x="1116013" y="3429000"/>
            <a:ext cx="287337" cy="287338"/>
          </a:xfrm>
          <a:prstGeom prst="ellipse">
            <a:avLst/>
          </a:prstGeom>
          <a:solidFill>
            <a:srgbClr val="66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94" name="Oval 46"/>
          <p:cNvSpPr>
            <a:spLocks noChangeArrowheads="1"/>
          </p:cNvSpPr>
          <p:nvPr/>
        </p:nvSpPr>
        <p:spPr bwMode="auto">
          <a:xfrm>
            <a:off x="1763713" y="4437063"/>
            <a:ext cx="287337" cy="28733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95" name="Oval 47"/>
          <p:cNvSpPr>
            <a:spLocks noChangeArrowheads="1"/>
          </p:cNvSpPr>
          <p:nvPr/>
        </p:nvSpPr>
        <p:spPr bwMode="auto">
          <a:xfrm>
            <a:off x="1476375" y="4724400"/>
            <a:ext cx="287338" cy="28733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96" name="Oval 48"/>
          <p:cNvSpPr>
            <a:spLocks noChangeArrowheads="1"/>
          </p:cNvSpPr>
          <p:nvPr/>
        </p:nvSpPr>
        <p:spPr bwMode="auto">
          <a:xfrm>
            <a:off x="1692275" y="4652963"/>
            <a:ext cx="287338" cy="28733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97" name="Oval 49"/>
          <p:cNvSpPr>
            <a:spLocks noChangeArrowheads="1"/>
          </p:cNvSpPr>
          <p:nvPr/>
        </p:nvSpPr>
        <p:spPr bwMode="auto">
          <a:xfrm>
            <a:off x="1476375" y="4508500"/>
            <a:ext cx="287338" cy="28733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CCECFF"/>
              </a:solidFill>
            </a:endParaRPr>
          </a:p>
        </p:txBody>
      </p:sp>
      <p:sp>
        <p:nvSpPr>
          <p:cNvPr id="27698" name="Oval 50"/>
          <p:cNvSpPr>
            <a:spLocks noChangeArrowheads="1"/>
          </p:cNvSpPr>
          <p:nvPr/>
        </p:nvSpPr>
        <p:spPr bwMode="auto">
          <a:xfrm>
            <a:off x="1258888" y="4652963"/>
            <a:ext cx="287337" cy="28733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99" name="Rectangle 51"/>
          <p:cNvSpPr>
            <a:spLocks noChangeArrowheads="1"/>
          </p:cNvSpPr>
          <p:nvPr/>
        </p:nvSpPr>
        <p:spPr bwMode="auto">
          <a:xfrm>
            <a:off x="4500563" y="4941888"/>
            <a:ext cx="40147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/>
            </a:pPr>
            <a:r>
              <a:rPr lang="ru-RU" i="1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Газовая фракция</a:t>
            </a:r>
            <a:r>
              <a:rPr lang="en-US" i="1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(t</a:t>
            </a:r>
            <a:r>
              <a:rPr lang="ru-RU" i="1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кип. до 400С</a:t>
            </a:r>
            <a:r>
              <a:rPr lang="en-US" i="1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27700" name="Rectangle 52"/>
          <p:cNvSpPr>
            <a:spLocks noChangeArrowheads="1"/>
          </p:cNvSpPr>
          <p:nvPr/>
        </p:nvSpPr>
        <p:spPr bwMode="auto">
          <a:xfrm>
            <a:off x="3378200" y="4941888"/>
            <a:ext cx="57658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/>
            </a:pPr>
            <a:r>
              <a:rPr lang="ru-RU" i="1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Газолиновая фракция бензинов(</a:t>
            </a:r>
            <a:r>
              <a:rPr lang="en-US" i="1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</a:t>
            </a:r>
            <a:r>
              <a:rPr lang="ru-RU" i="1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кип. 40-1800</a:t>
            </a:r>
            <a:r>
              <a:rPr lang="en-US" i="1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C)</a:t>
            </a:r>
          </a:p>
        </p:txBody>
      </p:sp>
      <p:sp>
        <p:nvSpPr>
          <p:cNvPr id="27701" name="Rectangle 53"/>
          <p:cNvSpPr>
            <a:spLocks noChangeArrowheads="1"/>
          </p:cNvSpPr>
          <p:nvPr/>
        </p:nvSpPr>
        <p:spPr bwMode="auto">
          <a:xfrm>
            <a:off x="4140200" y="4941888"/>
            <a:ext cx="4651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i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Лигроиновая фракция(</a:t>
            </a:r>
            <a:r>
              <a:rPr lang="en-US" i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</a:t>
            </a:r>
            <a:r>
              <a:rPr lang="ru-RU" i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кип. 150-2500С</a:t>
            </a:r>
            <a:r>
              <a:rPr lang="en-US" i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ru-RU" i="1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702" name="Rectangle 54"/>
          <p:cNvSpPr>
            <a:spLocks noChangeArrowheads="1"/>
          </p:cNvSpPr>
          <p:nvPr/>
        </p:nvSpPr>
        <p:spPr bwMode="auto">
          <a:xfrm>
            <a:off x="3995738" y="4941888"/>
            <a:ext cx="47609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/>
            </a:pPr>
            <a:r>
              <a:rPr lang="ru-RU" i="1">
                <a:solidFill>
                  <a:srgbClr val="FF66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Керосиновая фракция(</a:t>
            </a:r>
            <a:r>
              <a:rPr lang="en-US" i="1">
                <a:solidFill>
                  <a:srgbClr val="FF66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</a:t>
            </a:r>
            <a:r>
              <a:rPr lang="ru-RU" i="1">
                <a:solidFill>
                  <a:srgbClr val="FF66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кип. 180-3000С)</a:t>
            </a:r>
          </a:p>
        </p:txBody>
      </p:sp>
      <p:sp>
        <p:nvSpPr>
          <p:cNvPr id="27703" name="Rectangle 55"/>
          <p:cNvSpPr>
            <a:spLocks noChangeArrowheads="1"/>
          </p:cNvSpPr>
          <p:nvPr/>
        </p:nvSpPr>
        <p:spPr bwMode="auto">
          <a:xfrm>
            <a:off x="4067175" y="4941888"/>
            <a:ext cx="434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i="1">
                <a:solidFill>
                  <a:srgbClr val="66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Дизельное топливо(</a:t>
            </a:r>
            <a:r>
              <a:rPr lang="en-US" i="1">
                <a:solidFill>
                  <a:srgbClr val="66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</a:t>
            </a:r>
            <a:r>
              <a:rPr lang="ru-RU" i="1">
                <a:solidFill>
                  <a:srgbClr val="66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кип.200-3300С)</a:t>
            </a:r>
          </a:p>
        </p:txBody>
      </p:sp>
      <p:sp>
        <p:nvSpPr>
          <p:cNvPr id="27704" name="Rectangle 56"/>
          <p:cNvSpPr>
            <a:spLocks noChangeArrowheads="1"/>
          </p:cNvSpPr>
          <p:nvPr/>
        </p:nvSpPr>
        <p:spPr bwMode="auto">
          <a:xfrm>
            <a:off x="5148263" y="4076700"/>
            <a:ext cx="43561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i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Мазут-остаток после перегонки нефти</a:t>
            </a:r>
            <a:r>
              <a:rPr lang="en-US" i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</a:t>
            </a:r>
            <a:r>
              <a:rPr lang="ru-RU" i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который разделяют на следующие фракции</a:t>
            </a:r>
            <a:r>
              <a:rPr lang="en-US" i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  <a:endParaRPr lang="ru-RU" i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ru-RU" i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Соляровые масла</a:t>
            </a:r>
          </a:p>
          <a:p>
            <a:pPr>
              <a:defRPr/>
            </a:pPr>
            <a:r>
              <a:rPr lang="ru-RU" i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Смазочные масла</a:t>
            </a:r>
          </a:p>
          <a:p>
            <a:pPr>
              <a:defRPr/>
            </a:pPr>
            <a:r>
              <a:rPr lang="ru-RU" i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Вазелин</a:t>
            </a:r>
          </a:p>
          <a:p>
            <a:pPr>
              <a:defRPr/>
            </a:pPr>
            <a:r>
              <a:rPr lang="ru-RU" i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Парафин</a:t>
            </a:r>
          </a:p>
          <a:p>
            <a:pPr>
              <a:defRPr/>
            </a:pPr>
            <a:r>
              <a:rPr lang="ru-RU" i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Гудрон-остаток после отгонки мазута.</a:t>
            </a:r>
          </a:p>
        </p:txBody>
      </p:sp>
      <p:pic>
        <p:nvPicPr>
          <p:cNvPr id="27707" name="Picture 59" descr="огонь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373688"/>
            <a:ext cx="1943100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17062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1066 C 0.01041 0.02155 0.02101 0.05353 0.05399 0.05956 C 0.08698 0.06582 0.17778 0.09478 0.19826 0.02549 C 0.21875 -0.0438 0.13229 -0.2876 0.17708 -0.35643 C 0.22187 -0.42526 0.41614 -0.38239 0.46719 -0.38865 C 0.51823 -0.39467 0.50087 -0.39374 0.48351 -0.39282 " pathEditMode="relative" rAng="0" ptsTypes="aaaaaA">
                                      <p:cBhvr>
                                        <p:cTn id="12" dur="2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00" y="-155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4.49594E-6 C 0.09722 0.00255 0.19444 0.0051 0.23784 -0.0241 C 0.28124 -0.0533 0.25798 -0.10892 0.26076 -0.17497 C 0.26354 -0.24102 0.2526 -0.37126 0.25416 -0.42016 C 0.25572 -0.46906 0.23298 -0.46118 0.27048 -0.46814 C 0.30798 -0.47509 0.3934 -0.46837 0.47881 -0.46165 " pathEditMode="relative" ptsTypes="aaaaaA">
                                      <p:cBhvr>
                                        <p:cTn id="14" dur="2000" fill="hold"/>
                                        <p:tgtEl>
                                          <p:spTgt spid="276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3.25608E-6 C 0.02326 -0.01877 0.04652 -0.03754 0.07378 -0.04774 C 0.10104 -0.0577 0.13993 -0.0292 0.16371 -0.06048 C 0.1875 -0.09177 0.20694 -0.16894 0.21614 -0.23545 C 0.22534 -0.30197 0.18576 -0.41552 0.21944 -0.46002 C 0.25312 -0.50452 0.33524 -0.50405 0.41771 -0.50336 " pathEditMode="relative" rAng="0" ptsTypes="aaaaaA">
                                      <p:cBhvr>
                                        <p:cTn id="16" dur="2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00" y="-252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7362E-19 -3.99768E-6 C 0.00017 -0.038 0.00034 -0.07578 0.03941 -0.09849 C 0.07847 -0.1212 0.20677 -0.06674 0.23437 -0.13557 C 0.26198 -0.2044 0.18003 -0.44449 0.20486 -0.51193 C 0.22968 -0.57937 0.30659 -0.5599 0.38368 -0.54044 " pathEditMode="relative" ptsTypes="aaaaA">
                                      <p:cBhvr>
                                        <p:cTn id="18" dur="2000" fill="hold"/>
                                        <p:tgtEl>
                                          <p:spTgt spid="276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093 C 0.04358 -0.03638 0.08715 -0.07161 0.13472 -0.09502 C 0.18229 -0.11842 0.26441 -0.07485 0.28542 -0.14113 C 0.30642 -0.20741 0.24201 -0.42966 0.26094 -0.49339 C 0.27986 -0.55713 0.33923 -0.54067 0.39861 -0.52398 " pathEditMode="relative" rAng="0" ptsTypes="aaaaA">
                                      <p:cBhvr>
                                        <p:cTn id="20" dur="2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00" y="-278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25608E-6 C 0.06962 -0.0234 0.13941 -0.04658 0.19271 -0.05886 C 0.24653 -0.07091 0.30746 -0.00301 0.321 -0.07253 C 0.33472 -0.14183 0.23437 -0.40533 0.27396 -0.47601 C 0.31371 -0.54646 0.5118 -0.49177 0.55937 -0.49617 " pathEditMode="relative" rAng="0" ptsTypes="aaaaA">
                                      <p:cBhvr>
                                        <p:cTn id="22" dur="2000" fill="hold"/>
                                        <p:tgtEl>
                                          <p:spTgt spid="276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0" y="-2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49594E-6 C 0.00191 -0.03175 0.00382 -0.0635 0.03281 -0.0788 C 0.0618 -0.09409 0.15312 -0.0394 0.17378 -0.09201 C 0.19444 -0.14462 0.14201 -0.34114 0.15729 -0.39398 C 0.17257 -0.44682 0.2191 -0.42805 0.26562 -0.40927 " pathEditMode="relative" ptsTypes="aaaaA">
                                      <p:cBhvr>
                                        <p:cTn id="64" dur="20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7.4971E-6 C 0.08976 0.00509 0.17969 0.01042 0.20816 -0.04149 C 0.23663 -0.0934 0.12378 -0.26119 0.17048 -0.31078 C 0.21719 -0.36038 0.35278 -0.34972 0.48837 -0.33906 " pathEditMode="relative" ptsTypes="aaaA">
                                      <p:cBhvr>
                                        <p:cTn id="66" dur="2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0209 C 0.08767 0.03383 0.17569 0.06999 0.20347 0.02711 C 0.23125 -0.01553 0.14583 -0.20255 0.16701 -0.25887 C 0.18819 -0.31518 0.25955 -0.3131 0.3309 -0.31078 " pathEditMode="relative" rAng="0" ptsTypes="aaaA">
                                      <p:cBhvr>
                                        <p:cTn id="68" dur="20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00" y="-1210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25145E-6 C 0.11354 0.0343 0.22725 0.06883 0.26389 0.0241 C 0.30052 -0.02063 0.17916 -0.21321 0.21961 -0.26906 C 0.26007 -0.32491 0.38333 -0.31796 0.50659 -0.31078 " pathEditMode="relative" ptsTypes="aaaA">
                                      <p:cBhvr>
                                        <p:cTn id="70" dur="2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93975E-6 C 0.11962 0.01807 0.23941 0.03638 0.27986 -0.01785 C 0.32031 -0.07161 0.21146 -0.26744 0.24219 -0.32237 C 0.27309 -0.37706 0.36892 -0.36223 0.46476 -0.34717 " pathEditMode="relative" rAng="0" ptsTypes="aaaA">
                                      <p:cBhvr>
                                        <p:cTn id="72" dur="2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00" y="-1700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E-6 -1.49479E-6 C 0.04948 -0.04055 0.09896 -0.08088 0.14913 -0.10938 C 0.19931 -0.13789 0.28386 -0.11935 0.30157 -0.1708 C 0.31927 -0.22225 0.22292 -0.37242 0.25573 -0.41808 C 0.28854 -0.46373 0.39341 -0.454 0.49827 -0.44426 " pathEditMode="relative" ptsTypes="aaaaA">
                                      <p:cBhvr>
                                        <p:cTn id="74" dur="2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7.41599E-7 C 0.08854 0.04542 0.17708 0.09108 0.2099 0.06558 C 0.24271 0.04009 0.14705 -0.11379 0.1967 -0.15319 C 0.24635 -0.19258 0.37726 -0.18169 0.50816 -0.1708 " pathEditMode="relative" ptsTypes="aaaA">
                                      <p:cBhvr>
                                        <p:cTn id="116" dur="2000" fill="hold"/>
                                        <p:tgtEl>
                                          <p:spTgt spid="27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88181E-6 C 0.11788 0.03986 0.23576 0.07996 0.2809 0.04913 C 0.32604 0.01854 0.22708 -0.14183 0.27083 -0.18354 C 0.31441 -0.22526 0.42882 -0.2139 0.5434 -0.20231 " pathEditMode="relative" rAng="0" ptsTypes="aaaA">
                                      <p:cBhvr>
                                        <p:cTn id="118" dur="2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00" y="-730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0.0095 C 0.0993 0.05353 0.19878 0.1168 0.23611 0.09224 C 0.27343 0.06767 0.19166 -0.11217 0.22326 -0.15597 C 0.25486 -0.19977 0.3401 -0.18517 0.42534 -0.17034 " pathEditMode="relative" rAng="0" ptsTypes="aaaA">
                                      <p:cBhvr>
                                        <p:cTn id="120" dur="2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00" y="-320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6 -9.96524E-7 C 0.0184 -0.03847 0.0368 -0.07671 0.04913 -0.09849 C 0.06145 -0.12028 0.04999 -0.12445 0.07378 -0.1314 C 0.09756 -0.13835 0.16892 -0.10521 0.19183 -0.14021 C 0.21475 -0.1752 0.18472 -0.30452 0.21145 -0.34137 C 0.23819 -0.37822 0.29531 -0.36964 0.35242 -0.36107 " pathEditMode="relative" ptsTypes="aaaaaA">
                                      <p:cBhvr>
                                        <p:cTn id="122" dur="200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99305E-6 C 0.05521 -0.05354 0.11059 -0.10707 0.15729 -0.13117 C 0.20399 -0.15528 0.26458 -0.10869 0.28021 -0.14438 C 0.29583 -0.18007 0.23402 -0.31078 0.25069 -0.34577 C 0.26736 -0.38077 0.32378 -0.36779 0.38021 -0.35458 " pathEditMode="relative" ptsTypes="aaaaA">
                                      <p:cBhvr>
                                        <p:cTn id="124" dur="2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0024 C 0.08715 0.02479 0.17431 0.05005 0.20851 0.01297 C 0.24253 -0.02387 0.16892 -0.18077 0.20503 -0.22179 C 0.24115 -0.26258 0.33316 -0.24774 0.42535 -0.23268 " pathEditMode="relative" rAng="0" ptsTypes="aaaA">
                                      <p:cBhvr>
                                        <p:cTn id="126" dur="2000" fill="hold"/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00" y="-1060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4.02086E-6 C 0.11494 0.0241 0.23004 0.04821 0.27379 0.0197 C 0.31754 -0.0088 0.22744 -0.13627 0.26233 -0.1708 C 0.29723 -0.20533 0.44688 -0.1854 0.48352 -0.18818 " pathEditMode="relative" ptsTypes="aaaA">
                                      <p:cBhvr>
                                        <p:cTn id="128" dur="2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7.4971E-6 C 0.07795 -0.01367 0.15608 -0.02734 0.18524 -0.05469 C 0.21441 -0.08203 0.12639 -0.14322 0.17535 -0.16407 C 0.22431 -0.18493 0.35139 -0.18238 0.47865 -0.1796 " pathEditMode="relative" ptsTypes="aaaA">
                                      <p:cBhvr>
                                        <p:cTn id="170" dur="20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91 -0.03824 C 0.02691 -0.05261 0.02691 -0.06697 0.05642 -0.07764 C 0.08594 -0.0883 0.18264 -0.08134 0.20399 -0.10174 C 0.22535 -0.12213 0.14514 -0.18123 0.1842 -0.20023 C 0.22326 -0.21923 0.33073 -0.21738 0.43837 -0.21553 " pathEditMode="relative" ptsTypes="aaaaA">
                                      <p:cBhvr>
                                        <p:cTn id="172" dur="20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9.00348E-6 C 0.12048 -0.00279 0.24097 -0.00532 0.2901 -0.02618 C 0.33923 -0.04704 0.26058 -0.10359 0.29496 -0.12468 C 0.32933 -0.14576 0.46301 -0.14831 0.49652 -0.15318 " pathEditMode="relative" ptsTypes="aaaA">
                                      <p:cBhvr>
                                        <p:cTn id="174" dur="2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51912E-6 C 0.09844 -0.02433 0.19705 -0.04844 0.24114 -0.08088 C 0.28524 -0.11333 0.23489 -0.17428 0.26406 -0.19467 C 0.29323 -0.21506 0.35486 -0.20927 0.41649 -0.20348 " pathEditMode="relative" ptsTypes="aaaA">
                                      <p:cBhvr>
                                        <p:cTn id="176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-6.76709E-6 C 0.09723 0.02224 0.19445 0.04449 0.23108 0.02618 C 0.26771 0.00787 0.20539 -0.08645 0.21962 -0.10939 C 0.23386 -0.13234 0.27501 -0.12214 0.31633 -0.11171 " pathEditMode="relative" ptsTypes="aaaA">
                                      <p:cBhvr>
                                        <p:cTn id="178" dur="20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1111E-6 -4.22943E-6 C 0.10781 0.0095 0.21562 0.01924 0.25572 -4.22943E-6 C 0.29583 -0.01923 0.22274 -0.09455 0.24097 -0.1161 C 0.2592 -0.13766 0.31232 -0.13349 0.36562 -0.12908 " pathEditMode="relative" ptsTypes="aaaA">
                                      <p:cBhvr>
                                        <p:cTn id="180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0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8436E-6 C 0.24653 -0.00556 0.49323 -0.01112 0.59184 -0.01321 " pathEditMode="relative" ptsTypes="aA">
                                      <p:cBhvr>
                                        <p:cTn id="222" dur="2000" fill="hold"/>
                                        <p:tgtEl>
                                          <p:spTgt spid="276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1.50637E-6 C 0.15434 -0.01807 0.30868 -0.03615 0.3934 -0.0438 C 0.47812 -0.05145 0.49305 -0.04866 0.50815 -0.04588 " pathEditMode="relative" ptsTypes="aaA">
                                      <p:cBhvr>
                                        <p:cTn id="224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7.41599E-7 C 0.10416 -0.02989 0.20833 -0.05979 0.28697 -0.07439 C 0.36562 -0.08899 0.41892 -0.08829 0.47221 -0.0876 " pathEditMode="relative" ptsTypes="aaA">
                                      <p:cBhvr>
                                        <p:cTn id="226" dur="20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08575E-6 C 0.01354 -0.04728 0.02726 -0.09432 0.08854 -0.12051 C 0.14983 -0.1467 0.25851 -0.15226 0.36736 -0.15759 " pathEditMode="relative" rAng="0" ptsTypes="aaA">
                                      <p:cBhvr>
                                        <p:cTn id="228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00" y="-7900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3.74276E-6 C 0.00208 -0.03244 0.00433 -0.06488 0.06058 -0.08528 C 0.11683 -0.10567 0.22725 -0.11425 0.33767 -0.12259 " pathEditMode="relative" ptsTypes="aaA">
                                      <p:cBhvr>
                                        <p:cTn id="230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98262E-7 C 0.07881 -0.02016 0.15763 -0.04009 0.22465 -0.05237 C 0.29166 -0.06465 0.3467 -0.06952 0.40173 -0.07439 " pathEditMode="relative" ptsTypes="aaA">
                                      <p:cBhvr>
                                        <p:cTn id="232" dur="20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4" dur="250" autoRev="1" fill="hold"/>
                                        <p:tgtEl>
                                          <p:spTgt spid="276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5" dur="250" autoRev="1" fill="hold"/>
                                        <p:tgtEl>
                                          <p:spTgt spid="276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76" dur="250" autoRev="1" fill="hold"/>
                                        <p:tgtEl>
                                          <p:spTgt spid="276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7" dur="250" autoRev="1" fill="hold"/>
                                        <p:tgtEl>
                                          <p:spTgt spid="276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9" dur="250" autoRev="1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0" dur="250" autoRev="1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1" dur="250" autoRev="1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2" dur="250" autoRev="1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4" dur="250" autoRev="1" fill="hold"/>
                                        <p:tgtEl>
                                          <p:spTgt spid="276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5" dur="250" autoRev="1" fill="hold"/>
                                        <p:tgtEl>
                                          <p:spTgt spid="276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6" dur="250" autoRev="1" fill="hold"/>
                                        <p:tgtEl>
                                          <p:spTgt spid="276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7" dur="250" autoRev="1" fill="hold"/>
                                        <p:tgtEl>
                                          <p:spTgt spid="276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9" dur="250" autoRev="1" fill="hold"/>
                                        <p:tgtEl>
                                          <p:spTgt spid="276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0" dur="250" autoRev="1" fill="hold"/>
                                        <p:tgtEl>
                                          <p:spTgt spid="276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1" dur="250" autoRev="1" fill="hold"/>
                                        <p:tgtEl>
                                          <p:spTgt spid="276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2" dur="250" autoRev="1" fill="hold"/>
                                        <p:tgtEl>
                                          <p:spTgt spid="276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4" dur="250" autoRev="1" fill="hold"/>
                                        <p:tgtEl>
                                          <p:spTgt spid="276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5" dur="250" autoRev="1" fill="hold"/>
                                        <p:tgtEl>
                                          <p:spTgt spid="276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6" dur="250" autoRev="1" fill="hold"/>
                                        <p:tgtEl>
                                          <p:spTgt spid="276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7" dur="250" autoRev="1" fill="hold"/>
                                        <p:tgtEl>
                                          <p:spTgt spid="276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6" fill="hold">
                      <p:stCondLst>
                        <p:cond delay="indefinite"/>
                      </p:stCondLst>
                      <p:childTnLst>
                        <p:par>
                          <p:cTn id="397" fill="hold">
                            <p:stCondLst>
                              <p:cond delay="0"/>
                            </p:stCondLst>
                            <p:childTnLst>
                              <p:par>
                                <p:cTn id="398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0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7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8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4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3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2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5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0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7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8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  <p:bldP spid="27653" grpId="0" animBg="1"/>
      <p:bldP spid="27654" grpId="0" animBg="1"/>
      <p:bldP spid="27655" grpId="0" animBg="1"/>
      <p:bldP spid="27656" grpId="0" animBg="1"/>
      <p:bldP spid="27657" grpId="0" animBg="1"/>
      <p:bldP spid="27658" grpId="0" animBg="1"/>
      <p:bldP spid="27659" grpId="0" animBg="1"/>
      <p:bldP spid="27659" grpId="1" animBg="1"/>
      <p:bldP spid="27660" grpId="0" animBg="1"/>
      <p:bldP spid="27661" grpId="0" animBg="1"/>
      <p:bldP spid="27662" grpId="0" animBg="1"/>
      <p:bldP spid="27663" grpId="0" animBg="1"/>
      <p:bldP spid="27664" grpId="0" animBg="1"/>
      <p:bldP spid="27665" grpId="0" animBg="1"/>
      <p:bldP spid="27666" grpId="0" animBg="1"/>
      <p:bldP spid="27667" grpId="0" animBg="1"/>
      <p:bldP spid="27668" grpId="0" animBg="1"/>
      <p:bldP spid="27669" grpId="0" animBg="1"/>
      <p:bldP spid="27670" grpId="0" animBg="1"/>
      <p:bldP spid="27671" grpId="0" animBg="1"/>
      <p:bldP spid="27672" grpId="0" animBg="1"/>
      <p:bldP spid="27673" grpId="0" animBg="1"/>
      <p:bldP spid="27674" grpId="0" animBg="1"/>
      <p:bldP spid="27675" grpId="0" animBg="1"/>
      <p:bldP spid="27676" grpId="0" animBg="1"/>
      <p:bldP spid="27677" grpId="0" animBg="1"/>
      <p:bldP spid="27678" grpId="0" animBg="1"/>
      <p:bldP spid="27679" grpId="0" animBg="1"/>
      <p:bldP spid="27680" grpId="0" animBg="1"/>
      <p:bldP spid="27681" grpId="0" animBg="1"/>
      <p:bldP spid="27694" grpId="0" animBg="1"/>
      <p:bldP spid="27695" grpId="0" animBg="1"/>
      <p:bldP spid="27696" grpId="0" animBg="1"/>
      <p:bldP spid="27697" grpId="0" animBg="1"/>
      <p:bldP spid="27698" grpId="0" animBg="1"/>
      <p:bldP spid="27699" grpId="0"/>
      <p:bldP spid="27699" grpId="1"/>
      <p:bldP spid="27700" grpId="0"/>
      <p:bldP spid="27700" grpId="1"/>
      <p:bldP spid="27701" grpId="0"/>
      <p:bldP spid="27701" grpId="1"/>
      <p:bldP spid="27702" grpId="0"/>
      <p:bldP spid="27702" grpId="1"/>
      <p:bldP spid="27703" grpId="0"/>
      <p:bldP spid="2770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Саша\Мои документы\картинки по химии\органическая химия, 11 класс\10 класс органическая химия\природные источники УВ\крекинг нефти.jpg"/>
          <p:cNvPicPr>
            <a:picLocks noChangeAspect="1" noChangeArrowheads="1"/>
          </p:cNvPicPr>
          <p:nvPr/>
        </p:nvPicPr>
        <p:blipFill>
          <a:blip r:embed="rId2"/>
          <a:srcRect l="2174"/>
          <a:stretch>
            <a:fillRect/>
          </a:stretch>
        </p:blipFill>
        <p:spPr bwMode="auto">
          <a:xfrm>
            <a:off x="179512" y="260648"/>
            <a:ext cx="5710351" cy="6072757"/>
          </a:xfrm>
          <a:prstGeom prst="rect">
            <a:avLst/>
          </a:prstGeom>
          <a:noFill/>
        </p:spPr>
      </p:pic>
      <p:pic>
        <p:nvPicPr>
          <p:cNvPr id="10243" name="Picture 3" descr="C:\Documents and Settings\Саша\Мои документы\картинки по химии\органическая химия, 11 класс\10 класс органическая химия\природные источники УВ\бензи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2160" y="692696"/>
            <a:ext cx="2726488" cy="2071702"/>
          </a:xfrm>
          <a:prstGeom prst="rect">
            <a:avLst/>
          </a:prstGeom>
          <a:noFill/>
        </p:spPr>
      </p:pic>
      <p:pic>
        <p:nvPicPr>
          <p:cNvPr id="10244" name="Picture 4" descr="C:\Documents and Settings\Саша\Мои документы\картинки по химии\органическая химия, 11 класс\10 класс органическая химия\природные источники УВ\вазели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5204945"/>
            <a:ext cx="2214578" cy="1653055"/>
          </a:xfrm>
          <a:prstGeom prst="rect">
            <a:avLst/>
          </a:prstGeom>
          <a:noFill/>
        </p:spPr>
      </p:pic>
      <p:pic>
        <p:nvPicPr>
          <p:cNvPr id="10245" name="Picture 5" descr="C:\Documents and Settings\Саша\Мои документы\картинки по химии\органическая химия, 11 класс\10 класс органическая химия\природные источники УВ\парафин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5174478"/>
            <a:ext cx="2214546" cy="16835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35660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60410" y="836712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/>
              <a:t>Етан</a:t>
            </a:r>
            <a:endParaRPr lang="ru-RU" sz="3600" b="1" dirty="0"/>
          </a:p>
          <a:p>
            <a:pPr algn="ctr"/>
            <a:endParaRPr lang="ru-RU" dirty="0"/>
          </a:p>
        </p:txBody>
      </p:sp>
      <p:sp>
        <p:nvSpPr>
          <p:cNvPr id="7" name="Прямоугольник 6">
            <a:hlinkClick r:id="" action="ppaction://hlinkshowjump?jump=nextslide"/>
          </p:cNvPr>
          <p:cNvSpPr/>
          <p:nvPr/>
        </p:nvSpPr>
        <p:spPr>
          <a:xfrm>
            <a:off x="6788706" y="2793768"/>
            <a:ext cx="1872208" cy="48980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>
                <a:solidFill>
                  <a:srgbClr val="FF0000"/>
                </a:solidFill>
              </a:rPr>
              <a:t>С</a:t>
            </a:r>
            <a:r>
              <a:rPr lang="uk-UA" sz="2400" b="1" i="1" baseline="-25000" dirty="0">
                <a:solidFill>
                  <a:srgbClr val="FF0000"/>
                </a:solidFill>
              </a:rPr>
              <a:t>2</a:t>
            </a:r>
            <a:r>
              <a:rPr lang="uk-UA" sz="2400" b="1" i="1" dirty="0">
                <a:solidFill>
                  <a:srgbClr val="FF0000"/>
                </a:solidFill>
              </a:rPr>
              <a:t>Н</a:t>
            </a:r>
            <a:r>
              <a:rPr lang="uk-UA" sz="2400" b="1" i="1" baseline="-25000" dirty="0">
                <a:solidFill>
                  <a:srgbClr val="FF0000"/>
                </a:solidFill>
              </a:rPr>
              <a:t>6</a:t>
            </a:r>
            <a:r>
              <a:rPr lang="uk-UA" sz="2400" b="1" i="1" dirty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hlinkClick r:id="" action="ppaction://noaction"/>
          </p:cNvPr>
          <p:cNvSpPr/>
          <p:nvPr/>
        </p:nvSpPr>
        <p:spPr>
          <a:xfrm>
            <a:off x="6911145" y="4648345"/>
            <a:ext cx="1627330" cy="4572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СН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4</a:t>
            </a:r>
            <a:r>
              <a:rPr lang="uk-UA" sz="2400" b="1" i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2534878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69264" y="4293096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836711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24755" y="2564904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771800" y="2564904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724755" y="429309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57874" y="4263070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24755" y="836712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891621" y="128826"/>
            <a:ext cx="5211683" cy="707886"/>
          </a:xfrm>
          <a:prstGeom prst="rect">
            <a:avLst/>
          </a:prstGeom>
          <a:solidFill>
            <a:srgbClr val="FFCC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  <a:latin typeface="Segoe Print" pitchFamily="2" charset="0"/>
              </a:rPr>
              <a:t>Хімічний лабіринт</a:t>
            </a:r>
            <a:endParaRPr lang="ru-RU" sz="40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17" name="Штриховая стрелка вправо 16"/>
          <p:cNvSpPr/>
          <p:nvPr/>
        </p:nvSpPr>
        <p:spPr>
          <a:xfrm>
            <a:off x="7457371" y="5749892"/>
            <a:ext cx="978408" cy="484632"/>
          </a:xfrm>
          <a:prstGeom prst="stripedRightArrow">
            <a:avLst/>
          </a:prstGeom>
          <a:solidFill>
            <a:srgbClr val="FFCC00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2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uk-UA" altLang="ru-RU" sz="4400" dirty="0">
                <a:ln>
                  <a:noFill/>
                </a:ln>
                <a:solidFill>
                  <a:schemeClr val="accent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Таблиця: “Продукти перегонки нафти”.</a:t>
            </a:r>
            <a:r>
              <a:rPr lang="uk-UA" altLang="ru-RU" sz="6000" b="0" dirty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uk-UA" altLang="ru-RU" sz="6000" b="0" dirty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88025448"/>
              </p:ext>
            </p:extLst>
          </p:nvPr>
        </p:nvGraphicFramePr>
        <p:xfrm>
          <a:off x="323528" y="548678"/>
          <a:ext cx="8352928" cy="55371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6901"/>
                <a:gridCol w="1522591"/>
                <a:gridCol w="1499179"/>
                <a:gridCol w="4264257"/>
              </a:tblGrid>
              <a:tr h="1296146">
                <a:tc>
                  <a:txBody>
                    <a:bodyPr/>
                    <a:lstStyle/>
                    <a:p>
                      <a:pPr indent="1079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Нафтова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1079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фракція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Кількість атомів С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6985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Температура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698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кипіння, °С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Застосування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8354">
                <a:tc>
                  <a:txBody>
                    <a:bodyPr/>
                    <a:lstStyle/>
                    <a:p>
                      <a:pPr indent="1079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Бензин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06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С</a:t>
                      </a:r>
                      <a:r>
                        <a:rPr lang="uk-UA" sz="1400" b="1" baseline="-25000" dirty="0">
                          <a:effectLst/>
                        </a:rPr>
                        <a:t>5</a:t>
                      </a:r>
                      <a:r>
                        <a:rPr lang="uk-UA" sz="1400" b="1" dirty="0">
                          <a:effectLst/>
                        </a:rPr>
                        <a:t> – С</a:t>
                      </a:r>
                      <a:r>
                        <a:rPr lang="uk-UA" sz="1400" b="1" baseline="-25000" dirty="0">
                          <a:effectLst/>
                        </a:rPr>
                        <a:t>11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698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40 – 200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7780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Пальне для двигунів внутрішнього згорання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8354">
                <a:tc>
                  <a:txBody>
                    <a:bodyPr/>
                    <a:lstStyle/>
                    <a:p>
                      <a:pPr indent="1079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Л</a:t>
                      </a:r>
                      <a:r>
                        <a:rPr lang="uk-UA" sz="1200" b="1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ігроін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06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uk-UA" sz="1200" b="1" strike="noStrike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200" b="1" strike="noStrike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–С14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698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150 -250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7780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Дизельне пальне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8354">
                <a:tc>
                  <a:txBody>
                    <a:bodyPr/>
                    <a:lstStyle/>
                    <a:p>
                      <a:pPr indent="1079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Гас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06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effectLst/>
                        </a:rPr>
                        <a:t>С</a:t>
                      </a:r>
                      <a:r>
                        <a:rPr lang="uk-UA" sz="1400" b="1" baseline="-25000" dirty="0" smtClean="0">
                          <a:effectLst/>
                        </a:rPr>
                        <a:t>12</a:t>
                      </a:r>
                      <a:r>
                        <a:rPr lang="uk-UA" sz="1400" b="1" dirty="0">
                          <a:effectLst/>
                        </a:rPr>
                        <a:t> – С</a:t>
                      </a:r>
                      <a:r>
                        <a:rPr lang="uk-UA" sz="1400" b="1" baseline="-25000" dirty="0">
                          <a:effectLst/>
                        </a:rPr>
                        <a:t>14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698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effectLst/>
                        </a:rPr>
                        <a:t>180-300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7780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Дизельне та реактивне пальне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8354">
                <a:tc>
                  <a:txBody>
                    <a:bodyPr/>
                    <a:lstStyle/>
                    <a:p>
                      <a:pPr indent="1079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solidFill>
                            <a:schemeClr val="bg1"/>
                          </a:solidFill>
                          <a:effectLst/>
                        </a:rPr>
                        <a:t>Газойль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06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С</a:t>
                      </a:r>
                      <a:r>
                        <a:rPr lang="uk-UA" sz="1400" b="1" baseline="-25000" dirty="0">
                          <a:effectLst/>
                        </a:rPr>
                        <a:t>11 </a:t>
                      </a:r>
                      <a:r>
                        <a:rPr lang="uk-UA" sz="1400" b="1" dirty="0">
                          <a:effectLst/>
                        </a:rPr>
                        <a:t>– С</a:t>
                      </a:r>
                      <a:r>
                        <a:rPr lang="uk-UA" sz="1400" b="1" baseline="-25000" dirty="0">
                          <a:effectLst/>
                        </a:rPr>
                        <a:t>20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698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250 – 350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7780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Дизельне пальне, котельне паливо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7609">
                <a:tc>
                  <a:txBody>
                    <a:bodyPr/>
                    <a:lstStyle/>
                    <a:p>
                      <a:pPr indent="1079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Мазут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06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&gt;С</a:t>
                      </a:r>
                      <a:r>
                        <a:rPr lang="uk-UA" sz="1400" b="1" baseline="-25000" dirty="0">
                          <a:effectLst/>
                        </a:rPr>
                        <a:t>20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6985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&gt;350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7780" algn="just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Котельне паливо, сировина для виготовлення </a:t>
                      </a:r>
                      <a:r>
                        <a:rPr lang="uk-UA" sz="1400" b="1" dirty="0" err="1">
                          <a:effectLst/>
                        </a:rPr>
                        <a:t>масел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4490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llyslide.com/thumbs/6963449580589369afd826667ae33d7f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424936" cy="631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4499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1"/>
                </a:solidFill>
              </a:rPr>
              <a:t>Н-</a:t>
            </a:r>
            <a:r>
              <a:rPr lang="uk-UA" dirty="0" err="1" smtClean="0">
                <a:solidFill>
                  <a:schemeClr val="accent1"/>
                </a:solidFill>
              </a:rPr>
              <a:t>Гексадекан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42493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1879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372168"/>
            <a:ext cx="8198297" cy="1143000"/>
          </a:xfrm>
        </p:spPr>
        <p:txBody>
          <a:bodyPr/>
          <a:lstStyle/>
          <a:p>
            <a:r>
              <a:rPr lang="uk-UA" dirty="0">
                <a:solidFill>
                  <a:schemeClr val="accent1"/>
                </a:solidFill>
                <a:effectLst/>
              </a:rPr>
              <a:t>“</a:t>
            </a:r>
            <a:r>
              <a:rPr lang="en-US" dirty="0">
                <a:solidFill>
                  <a:schemeClr val="accent1"/>
                </a:solidFill>
                <a:effectLst/>
              </a:rPr>
              <a:t>to crack</a:t>
            </a:r>
            <a:r>
              <a:rPr lang="uk-UA" dirty="0" smtClean="0">
                <a:solidFill>
                  <a:schemeClr val="accent1"/>
                </a:solidFill>
                <a:effectLst/>
              </a:rPr>
              <a:t>” (</a:t>
            </a:r>
            <a:r>
              <a:rPr lang="uk-UA" dirty="0">
                <a:solidFill>
                  <a:schemeClr val="accent1"/>
                </a:solidFill>
                <a:effectLst/>
              </a:rPr>
              <a:t>розщеплювати)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064896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6872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3664" y="274638"/>
            <a:ext cx="4258816" cy="1143000"/>
          </a:xfrm>
        </p:spPr>
        <p:txBody>
          <a:bodyPr/>
          <a:lstStyle/>
          <a:p>
            <a:r>
              <a:rPr lang="uk-UA" dirty="0" smtClean="0">
                <a:solidFill>
                  <a:schemeClr val="accent1"/>
                </a:solidFill>
              </a:rPr>
              <a:t>Крекінг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44446" y="1268760"/>
            <a:ext cx="4042354" cy="4525963"/>
          </a:xfrm>
        </p:spPr>
        <p:txBody>
          <a:bodyPr>
            <a:normAutofit fontScale="77500" lnSpcReduction="20000"/>
          </a:bodyPr>
          <a:lstStyle/>
          <a:p>
            <a:pPr marL="137160" indent="0" algn="just">
              <a:buNone/>
            </a:pPr>
            <a:r>
              <a:rPr lang="ru-RU" sz="2400" dirty="0" smtClean="0">
                <a:solidFill>
                  <a:schemeClr val="accent1"/>
                </a:solidFill>
              </a:rPr>
              <a:t>- </a:t>
            </a:r>
            <a:r>
              <a:rPr lang="ru-RU" sz="2400" dirty="0" err="1" smtClean="0">
                <a:solidFill>
                  <a:schemeClr val="accent1"/>
                </a:solidFill>
              </a:rPr>
              <a:t>розщеплення</a:t>
            </a:r>
            <a:r>
              <a:rPr lang="ru-RU" sz="2400" dirty="0" smtClean="0">
                <a:solidFill>
                  <a:schemeClr val="accent1"/>
                </a:solidFill>
              </a:rPr>
              <a:t> </a:t>
            </a:r>
            <a:r>
              <a:rPr lang="ru-RU" sz="2400" dirty="0" err="1">
                <a:solidFill>
                  <a:schemeClr val="accent1"/>
                </a:solidFill>
              </a:rPr>
              <a:t>вищих</a:t>
            </a:r>
            <a:r>
              <a:rPr lang="ru-RU" sz="2400" dirty="0">
                <a:solidFill>
                  <a:schemeClr val="accent1"/>
                </a:solidFill>
              </a:rPr>
              <a:t> </a:t>
            </a:r>
            <a:r>
              <a:rPr lang="ru-RU" sz="2400" dirty="0" err="1">
                <a:solidFill>
                  <a:schemeClr val="accent1"/>
                </a:solidFill>
              </a:rPr>
              <a:t>вуглеводнів</a:t>
            </a:r>
            <a:r>
              <a:rPr lang="ru-RU" sz="2400" dirty="0">
                <a:solidFill>
                  <a:schemeClr val="accent1"/>
                </a:solidFill>
              </a:rPr>
              <a:t> до </a:t>
            </a:r>
            <a:r>
              <a:rPr lang="ru-RU" sz="2400" dirty="0" err="1">
                <a:solidFill>
                  <a:schemeClr val="accent1"/>
                </a:solidFill>
              </a:rPr>
              <a:t>рідких</a:t>
            </a:r>
            <a:r>
              <a:rPr lang="ru-RU" sz="2400" dirty="0">
                <a:solidFill>
                  <a:schemeClr val="accent1"/>
                </a:solidFill>
              </a:rPr>
              <a:t> і </a:t>
            </a:r>
            <a:r>
              <a:rPr lang="ru-RU" sz="2400" dirty="0" err="1">
                <a:solidFill>
                  <a:schemeClr val="accent1"/>
                </a:solidFill>
              </a:rPr>
              <a:t>газоподібних</a:t>
            </a:r>
            <a:r>
              <a:rPr lang="ru-RU" sz="2400" dirty="0">
                <a:solidFill>
                  <a:schemeClr val="accent1"/>
                </a:solidFill>
              </a:rPr>
              <a:t> </a:t>
            </a:r>
            <a:r>
              <a:rPr lang="ru-RU" sz="2400" dirty="0" err="1">
                <a:solidFill>
                  <a:schemeClr val="accent1"/>
                </a:solidFill>
              </a:rPr>
              <a:t>алканів</a:t>
            </a:r>
            <a:r>
              <a:rPr lang="ru-RU" sz="2400" dirty="0">
                <a:solidFill>
                  <a:schemeClr val="accent1"/>
                </a:solidFill>
              </a:rPr>
              <a:t> і </a:t>
            </a:r>
            <a:r>
              <a:rPr lang="ru-RU" sz="2400" dirty="0" err="1" smtClean="0">
                <a:solidFill>
                  <a:schemeClr val="accent1"/>
                </a:solidFill>
              </a:rPr>
              <a:t>алкенів</a:t>
            </a:r>
            <a:r>
              <a:rPr lang="ru-RU" sz="2400" dirty="0" smtClean="0">
                <a:solidFill>
                  <a:schemeClr val="accent1"/>
                </a:solidFill>
              </a:rPr>
              <a:t>:</a:t>
            </a:r>
          </a:p>
          <a:p>
            <a:pPr marL="137160" indent="0" algn="just">
              <a:buNone/>
            </a:pPr>
            <a:endParaRPr lang="ru-RU" sz="2400" dirty="0" smtClean="0">
              <a:solidFill>
                <a:schemeClr val="accent1"/>
              </a:solidFill>
            </a:endParaRPr>
          </a:p>
          <a:p>
            <a:pPr algn="just">
              <a:buFontTx/>
              <a:buChar char="-"/>
            </a:pPr>
            <a:r>
              <a:rPr lang="uk-UA" sz="2400" b="1" u="sng" dirty="0" smtClean="0">
                <a:solidFill>
                  <a:schemeClr val="accent1"/>
                </a:solidFill>
              </a:rPr>
              <a:t>Термічний крекінг</a:t>
            </a:r>
          </a:p>
          <a:p>
            <a:pPr marL="45720" indent="0" algn="just">
              <a:buNone/>
            </a:pPr>
            <a:r>
              <a:rPr lang="uk-UA" sz="2400" dirty="0" smtClean="0">
                <a:solidFill>
                  <a:schemeClr val="accent1"/>
                </a:solidFill>
              </a:rPr>
              <a:t>(500-600</a:t>
            </a:r>
            <a:r>
              <a:rPr lang="uk-UA" sz="2400" baseline="30000" dirty="0">
                <a:solidFill>
                  <a:schemeClr val="accent1"/>
                </a:solidFill>
              </a:rPr>
              <a:t>◦</a:t>
            </a:r>
            <a:r>
              <a:rPr lang="uk-UA" sz="2400" dirty="0">
                <a:solidFill>
                  <a:schemeClr val="accent1"/>
                </a:solidFill>
              </a:rPr>
              <a:t>С </a:t>
            </a:r>
            <a:r>
              <a:rPr lang="uk-UA" sz="2400" dirty="0" smtClean="0">
                <a:solidFill>
                  <a:schemeClr val="accent1"/>
                </a:solidFill>
              </a:rPr>
              <a:t>,4-5 МПа)</a:t>
            </a:r>
          </a:p>
          <a:p>
            <a:pPr marL="137160" indent="0" algn="just">
              <a:buNone/>
            </a:pPr>
            <a:endParaRPr lang="uk-UA" sz="2400" dirty="0" smtClean="0">
              <a:solidFill>
                <a:schemeClr val="accent1"/>
              </a:solidFill>
            </a:endParaRPr>
          </a:p>
          <a:p>
            <a:pPr algn="just">
              <a:buFontTx/>
              <a:buChar char="-"/>
            </a:pPr>
            <a:r>
              <a:rPr lang="ru-RU" sz="2400" b="1" u="sng" dirty="0" err="1" smtClean="0">
                <a:solidFill>
                  <a:schemeClr val="accent1"/>
                </a:solidFill>
              </a:rPr>
              <a:t>Каталітичний</a:t>
            </a:r>
            <a:r>
              <a:rPr lang="ru-RU" sz="2400" b="1" u="sng" dirty="0" smtClean="0">
                <a:solidFill>
                  <a:schemeClr val="accent1"/>
                </a:solidFill>
              </a:rPr>
              <a:t> </a:t>
            </a:r>
            <a:r>
              <a:rPr lang="ru-RU" sz="2400" b="1" u="sng" dirty="0" err="1">
                <a:solidFill>
                  <a:schemeClr val="accent1"/>
                </a:solidFill>
              </a:rPr>
              <a:t>крекінг</a:t>
            </a:r>
            <a:r>
              <a:rPr lang="ru-RU" sz="2400" b="1" u="sng" dirty="0">
                <a:solidFill>
                  <a:schemeClr val="accent1"/>
                </a:solidFill>
              </a:rPr>
              <a:t> </a:t>
            </a:r>
            <a:endParaRPr lang="ru-RU" sz="2400" b="1" u="sng" dirty="0" smtClean="0">
              <a:solidFill>
                <a:schemeClr val="accent1"/>
              </a:solidFill>
            </a:endParaRPr>
          </a:p>
          <a:p>
            <a:pPr marL="45720" indent="0" algn="just">
              <a:buNone/>
            </a:pPr>
            <a:r>
              <a:rPr lang="ru-RU" sz="2400" dirty="0" smtClean="0">
                <a:solidFill>
                  <a:schemeClr val="accent1"/>
                </a:solidFill>
              </a:rPr>
              <a:t>(</a:t>
            </a:r>
            <a:r>
              <a:rPr lang="ru-RU" sz="2400" dirty="0">
                <a:solidFill>
                  <a:schemeClr val="accent1"/>
                </a:solidFill>
              </a:rPr>
              <a:t>у </a:t>
            </a:r>
            <a:r>
              <a:rPr lang="ru-RU" sz="2400" dirty="0" err="1">
                <a:solidFill>
                  <a:schemeClr val="accent1"/>
                </a:solidFill>
              </a:rPr>
              <a:t>присутності</a:t>
            </a:r>
            <a:r>
              <a:rPr lang="ru-RU" sz="2400" dirty="0">
                <a:solidFill>
                  <a:schemeClr val="accent1"/>
                </a:solidFill>
              </a:rPr>
              <a:t> </a:t>
            </a:r>
            <a:r>
              <a:rPr lang="ru-RU" sz="2400" dirty="0" err="1">
                <a:solidFill>
                  <a:schemeClr val="accent1"/>
                </a:solidFill>
              </a:rPr>
              <a:t>каталізатора</a:t>
            </a:r>
            <a:r>
              <a:rPr lang="ru-RU" sz="2400" dirty="0">
                <a:solidFill>
                  <a:schemeClr val="accent1"/>
                </a:solidFill>
              </a:rPr>
              <a:t> </a:t>
            </a:r>
            <a:r>
              <a:rPr lang="ru-RU" sz="2400" dirty="0" smtClean="0">
                <a:solidFill>
                  <a:schemeClr val="accent1"/>
                </a:solidFill>
              </a:rPr>
              <a:t>— </a:t>
            </a:r>
            <a:r>
              <a:rPr lang="ru-RU" sz="2400" dirty="0" err="1" smtClean="0">
                <a:solidFill>
                  <a:schemeClr val="accent1"/>
                </a:solidFill>
              </a:rPr>
              <a:t>алюмосилікатів</a:t>
            </a:r>
            <a:r>
              <a:rPr lang="ru-RU" sz="2400" dirty="0" smtClean="0">
                <a:solidFill>
                  <a:schemeClr val="accent1"/>
                </a:solidFill>
              </a:rPr>
              <a:t>)</a:t>
            </a:r>
          </a:p>
          <a:p>
            <a:pPr algn="just">
              <a:buFontTx/>
              <a:buChar char="-"/>
            </a:pPr>
            <a:endParaRPr lang="ru-RU" sz="2400" dirty="0">
              <a:solidFill>
                <a:schemeClr val="accent1"/>
              </a:solidFill>
              <a:effectLst/>
            </a:endParaRPr>
          </a:p>
          <a:p>
            <a:pPr marL="137160" indent="0" algn="just">
              <a:buNone/>
            </a:pPr>
            <a:endParaRPr lang="ru-RU" sz="2400" dirty="0" smtClean="0">
              <a:solidFill>
                <a:schemeClr val="accent1"/>
              </a:solidFill>
              <a:effectLst/>
            </a:endParaRPr>
          </a:p>
          <a:p>
            <a:pPr marL="137160" indent="0" algn="just">
              <a:buNone/>
            </a:pPr>
            <a:r>
              <a:rPr lang="ru-RU" sz="2400" dirty="0" err="1" smtClean="0">
                <a:solidFill>
                  <a:schemeClr val="accent1"/>
                </a:solidFill>
              </a:rPr>
              <a:t>Супроводжується</a:t>
            </a:r>
            <a:r>
              <a:rPr lang="ru-RU" sz="2400" dirty="0" smtClean="0">
                <a:solidFill>
                  <a:schemeClr val="accent1"/>
                </a:solidFill>
              </a:rPr>
              <a:t> </a:t>
            </a:r>
            <a:r>
              <a:rPr lang="ru-RU" sz="2400" dirty="0" err="1">
                <a:solidFill>
                  <a:schemeClr val="accent1"/>
                </a:solidFill>
              </a:rPr>
              <a:t>ізомеризацією</a:t>
            </a:r>
            <a:r>
              <a:rPr lang="ru-RU" sz="2400" dirty="0">
                <a:solidFill>
                  <a:schemeClr val="accent1"/>
                </a:solidFill>
              </a:rPr>
              <a:t> в </a:t>
            </a:r>
            <a:r>
              <a:rPr lang="ru-RU" sz="2400" dirty="0" err="1">
                <a:solidFill>
                  <a:schemeClr val="accent1"/>
                </a:solidFill>
              </a:rPr>
              <a:t>розгалужені</a:t>
            </a:r>
            <a:r>
              <a:rPr lang="ru-RU" sz="2400" dirty="0">
                <a:solidFill>
                  <a:schemeClr val="accent1"/>
                </a:solidFill>
              </a:rPr>
              <a:t> </a:t>
            </a:r>
            <a:r>
              <a:rPr lang="ru-RU" sz="2400" dirty="0" err="1">
                <a:solidFill>
                  <a:schemeClr val="accent1"/>
                </a:solidFill>
              </a:rPr>
              <a:t>ланцюги</a:t>
            </a:r>
            <a:r>
              <a:rPr lang="ru-RU" sz="2400" dirty="0">
                <a:solidFill>
                  <a:schemeClr val="accent1"/>
                </a:solidFill>
              </a:rPr>
              <a:t>.</a:t>
            </a:r>
            <a:endParaRPr lang="ru-RU" sz="2400" dirty="0" smtClean="0">
              <a:solidFill>
                <a:schemeClr val="accent1"/>
              </a:solidFill>
              <a:effectLst/>
            </a:endParaRPr>
          </a:p>
          <a:p>
            <a:endParaRPr lang="ru-RU" sz="2400" dirty="0">
              <a:solidFill>
                <a:schemeClr val="accent1"/>
              </a:solidFill>
            </a:endParaRPr>
          </a:p>
        </p:txBody>
      </p:sp>
      <p:pic>
        <p:nvPicPr>
          <p:cNvPr id="19459" name="Picture 3" descr="C:\Users\Admin\Desktop\нафта\img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2" t="36917" r="17379" b="5521"/>
          <a:stretch/>
        </p:blipFill>
        <p:spPr bwMode="auto">
          <a:xfrm>
            <a:off x="441155" y="1412776"/>
            <a:ext cx="4203291" cy="242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416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573016"/>
            <a:ext cx="7046168" cy="2880320"/>
          </a:xfrm>
        </p:spPr>
        <p:txBody>
          <a:bodyPr/>
          <a:lstStyle/>
          <a:p>
            <a:r>
              <a:rPr lang="uk-UA" sz="1800" i="1" dirty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 Микола Дмитрович Зелінський (06.02.61-30.06.53) – видатний  хімік-органік, академік. Народився в місті Тирасполі, закінчив Новоросійський університет в Одесі, в якому потім і працював багато років, тому ми вважаємо його українським вченим. Він провів низку досліджень із встановлення органічного походження нафти, досліджував хімічний склад продуктів її переробки, виконав численні роботи з </a:t>
            </a:r>
            <a:r>
              <a:rPr lang="uk-UA" sz="1800" i="1" dirty="0" err="1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бензинізації</a:t>
            </a:r>
            <a:r>
              <a:rPr lang="uk-UA" sz="1800" i="1" dirty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 нафтових залишків за допомогою крекінгу. Заклав основи нафтохімії. </a:t>
            </a:r>
            <a:endParaRPr lang="ru-RU" sz="1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14"/>
            <a:ext cx="6192688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1205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700808"/>
            <a:ext cx="7406209" cy="4608512"/>
          </a:xfrm>
        </p:spPr>
        <p:txBody>
          <a:bodyPr/>
          <a:lstStyle/>
          <a:p>
            <a:pPr algn="ctr"/>
            <a:r>
              <a:rPr lang="uk-UA" i="1" dirty="0">
                <a:effectLst/>
              </a:rPr>
              <a:t> </a:t>
            </a:r>
            <a:r>
              <a:rPr lang="uk-UA" sz="4000" i="1" dirty="0">
                <a:effectLst/>
              </a:rPr>
              <a:t>Значний внесок у розвиток нафтохімії в Україні зробили славетні українські науковці: </a:t>
            </a:r>
            <a:r>
              <a:rPr lang="uk-UA" sz="4000" i="1" dirty="0" err="1">
                <a:effectLst/>
              </a:rPr>
              <a:t>Р.Залозецький</a:t>
            </a:r>
            <a:r>
              <a:rPr lang="uk-UA" sz="4000" i="1" dirty="0">
                <a:effectLst/>
              </a:rPr>
              <a:t>, </a:t>
            </a:r>
            <a:r>
              <a:rPr lang="uk-UA" sz="4000" i="1" dirty="0" err="1">
                <a:effectLst/>
              </a:rPr>
              <a:t>С.Пілят</a:t>
            </a:r>
            <a:r>
              <a:rPr lang="uk-UA" sz="4000" i="1" dirty="0">
                <a:effectLst/>
              </a:rPr>
              <a:t>, </a:t>
            </a:r>
            <a:r>
              <a:rPr lang="uk-UA" sz="4000" i="1" dirty="0" err="1">
                <a:effectLst/>
              </a:rPr>
              <a:t>Т.Кучинський</a:t>
            </a:r>
            <a:r>
              <a:rPr lang="uk-UA" sz="4000" i="1" dirty="0">
                <a:effectLst/>
              </a:rPr>
              <a:t>, </a:t>
            </a:r>
            <a:r>
              <a:rPr lang="uk-UA" sz="4000" i="1" dirty="0" err="1">
                <a:effectLst/>
              </a:rPr>
              <a:t>Я.Середа</a:t>
            </a:r>
            <a:r>
              <a:rPr lang="uk-UA" sz="7200" i="1" dirty="0">
                <a:effectLst/>
              </a:rPr>
              <a:t>.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55647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Documents and Settings\Admin\Рабочий стол\fokina_l-p-shablon_prezentac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4" y="27557"/>
            <a:ext cx="9144000" cy="686228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403648" y="332656"/>
            <a:ext cx="66967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011" y="2271648"/>
            <a:ext cx="5088565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60648"/>
            <a:ext cx="3002552" cy="1041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700808"/>
            <a:ext cx="34813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8379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i="1" dirty="0" smtClean="0">
                <a:solidFill>
                  <a:schemeClr val="accent1"/>
                </a:solidFill>
              </a:rPr>
              <a:t>Групові самостійні  завдання для опрацювання вдома:</a:t>
            </a:r>
            <a:r>
              <a:rPr lang="ru-RU" dirty="0">
                <a:solidFill>
                  <a:schemeClr val="accent1"/>
                </a:solidFill>
              </a:rPr>
              <a:t/>
            </a:r>
            <a:br>
              <a:rPr lang="ru-RU" dirty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36912"/>
            <a:ext cx="6400800" cy="3240360"/>
          </a:xfrm>
        </p:spPr>
        <p:txBody>
          <a:bodyPr>
            <a:normAutofit/>
          </a:bodyPr>
          <a:lstStyle/>
          <a:p>
            <a:r>
              <a:rPr lang="uk-UA" sz="2000" b="1" i="1" dirty="0" smtClean="0"/>
              <a:t>1. Підготувати </a:t>
            </a:r>
            <a:r>
              <a:rPr lang="uk-UA" sz="2000" b="1" i="1" dirty="0"/>
              <a:t>короткі доповіді про українських науковців </a:t>
            </a:r>
            <a:r>
              <a:rPr lang="uk-UA" sz="2000" b="1" i="1" dirty="0" err="1"/>
              <a:t>Р.Залозецького</a:t>
            </a:r>
            <a:r>
              <a:rPr lang="uk-UA" sz="2000" b="1" i="1" dirty="0"/>
              <a:t>, </a:t>
            </a:r>
            <a:r>
              <a:rPr lang="uk-UA" sz="2000" b="1" i="1" dirty="0" err="1"/>
              <a:t>С.Пілята</a:t>
            </a:r>
            <a:r>
              <a:rPr lang="uk-UA" sz="2000" b="1" i="1" dirty="0"/>
              <a:t>, </a:t>
            </a:r>
            <a:r>
              <a:rPr lang="uk-UA" sz="2000" b="1" i="1" dirty="0" err="1"/>
              <a:t>Т.Кучинського</a:t>
            </a:r>
            <a:r>
              <a:rPr lang="uk-UA" sz="2000" b="1" i="1" dirty="0"/>
              <a:t>, </a:t>
            </a:r>
            <a:r>
              <a:rPr lang="uk-UA" sz="2000" b="1" i="1" dirty="0" err="1"/>
              <a:t>Я.Середу</a:t>
            </a:r>
            <a:r>
              <a:rPr lang="uk-UA" sz="2000" b="1" i="1" dirty="0"/>
              <a:t>.</a:t>
            </a:r>
            <a:endParaRPr lang="ru-RU" sz="2000" b="1" dirty="0"/>
          </a:p>
          <a:p>
            <a:pPr lvl="0"/>
            <a:r>
              <a:rPr lang="uk-UA" sz="2000" b="1" i="1" dirty="0" smtClean="0"/>
              <a:t>2.  Крекінг </a:t>
            </a:r>
            <a:r>
              <a:rPr lang="uk-UA" sz="2000" b="1" i="1" dirty="0"/>
              <a:t>проводять з метою збільшення виходу бензину. Є ще один засіб вторинної переробки нафти – риформінг. З якою метою його проводять? Чим він відрізняється від крекінгу? </a:t>
            </a:r>
            <a:endParaRPr lang="ru-RU" sz="2000" b="1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384968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260648"/>
            <a:ext cx="7766248" cy="1080120"/>
          </a:xfrm>
        </p:spPr>
        <p:txBody>
          <a:bodyPr>
            <a:normAutofit fontScale="90000"/>
          </a:bodyPr>
          <a:lstStyle/>
          <a:p>
            <a:r>
              <a:rPr lang="uk-UA" sz="4000" i="1" dirty="0">
                <a:solidFill>
                  <a:schemeClr val="accent1"/>
                </a:solidFill>
              </a:rPr>
              <a:t>Групові самостійні  завдання для опрацювання вдома</a:t>
            </a:r>
            <a:r>
              <a:rPr lang="uk-UA" i="1" dirty="0">
                <a:solidFill>
                  <a:schemeClr val="accent1"/>
                </a:solidFill>
              </a:rPr>
              <a:t>:</a:t>
            </a:r>
            <a:r>
              <a:rPr lang="ru-RU" dirty="0">
                <a:solidFill>
                  <a:schemeClr val="accent1"/>
                </a:solidFill>
              </a:rPr>
              <a:t/>
            </a:r>
            <a:br>
              <a:rPr lang="ru-RU" dirty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2636912"/>
            <a:ext cx="6644208" cy="3600400"/>
          </a:xfrm>
        </p:spPr>
        <p:txBody>
          <a:bodyPr/>
          <a:lstStyle/>
          <a:p>
            <a:pPr lvl="0"/>
            <a:r>
              <a:rPr lang="uk-UA" b="1" i="1" dirty="0"/>
              <a:t>3</a:t>
            </a:r>
            <a:r>
              <a:rPr lang="uk-UA" b="1" i="1" dirty="0" smtClean="0"/>
              <a:t>. </a:t>
            </a:r>
            <a:r>
              <a:rPr lang="uk-UA" sz="2000" b="1" i="1" dirty="0" smtClean="0"/>
              <a:t>Ви </a:t>
            </a:r>
            <a:r>
              <a:rPr lang="uk-UA" sz="2000" b="1" i="1" dirty="0"/>
              <a:t>бачили, що  на </a:t>
            </a:r>
            <a:r>
              <a:rPr lang="uk-UA" sz="2000" b="1" i="1" dirty="0" smtClean="0"/>
              <a:t>заправних </a:t>
            </a:r>
            <a:r>
              <a:rPr lang="uk-UA" sz="2000" b="1" i="1" dirty="0"/>
              <a:t>станціях продають різний бензин.  </a:t>
            </a:r>
            <a:endParaRPr lang="ru-RU" sz="2000" b="1" dirty="0"/>
          </a:p>
          <a:p>
            <a:r>
              <a:rPr lang="uk-UA" sz="2000" b="1" i="1" dirty="0" smtClean="0"/>
              <a:t>4. Якість </a:t>
            </a:r>
            <a:r>
              <a:rPr lang="uk-UA" sz="2000" b="1" i="1" dirty="0"/>
              <a:t>бензину визначається </a:t>
            </a:r>
            <a:r>
              <a:rPr lang="uk-UA" sz="2000" b="1" i="1" dirty="0" smtClean="0"/>
              <a:t>октановим числом. </a:t>
            </a:r>
            <a:r>
              <a:rPr lang="uk-UA" sz="2000" b="1" i="1" dirty="0"/>
              <a:t>Ваша задача: з'ясувати, що таке октанове число і який бензин( прямої перегонки, каталітичного, термічного крекінгу чи риформінгу) самий якісний</a:t>
            </a:r>
            <a:r>
              <a:rPr lang="uk-UA" b="1" i="1" dirty="0">
                <a:solidFill>
                  <a:srgbClr val="FFC000"/>
                </a:solidFill>
              </a:rPr>
              <a:t>.</a:t>
            </a:r>
            <a:endParaRPr lang="ru-RU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5234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683190" y="809057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40022" y="764704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Гексан</a:t>
            </a:r>
            <a:endParaRPr lang="ru-RU" sz="3600" b="1" baseline="-25000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>
            <a:hlinkClick r:id="" action="ppaction://hlinkshowjump?jump=nextslide"/>
          </p:cNvPr>
          <p:cNvSpPr/>
          <p:nvPr/>
        </p:nvSpPr>
        <p:spPr>
          <a:xfrm>
            <a:off x="6732240" y="3136426"/>
            <a:ext cx="1872208" cy="48980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С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6</a:t>
            </a:r>
            <a:r>
              <a:rPr lang="uk-UA" sz="2400" b="1" i="1" dirty="0" smtClean="0">
                <a:solidFill>
                  <a:srgbClr val="FF0000"/>
                </a:solidFill>
              </a:rPr>
              <a:t>Н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14</a:t>
            </a:r>
            <a:r>
              <a:rPr lang="uk-UA" sz="2400" b="1" i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hlinkClick r:id="" action="ppaction://noaction"/>
          </p:cNvPr>
          <p:cNvSpPr/>
          <p:nvPr/>
        </p:nvSpPr>
        <p:spPr>
          <a:xfrm>
            <a:off x="6732240" y="4608858"/>
            <a:ext cx="2016224" cy="51830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С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3</a:t>
            </a:r>
            <a:r>
              <a:rPr lang="uk-UA" sz="2400" b="1" i="1" dirty="0" smtClean="0">
                <a:solidFill>
                  <a:srgbClr val="FF0000"/>
                </a:solidFill>
              </a:rPr>
              <a:t>Н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8</a:t>
            </a:r>
            <a:r>
              <a:rPr lang="uk-UA" sz="2400" b="1" i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3682" y="77139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/>
              <a:t>Етан</a:t>
            </a:r>
            <a:endParaRPr lang="ru-RU" sz="3600" b="1" dirty="0"/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426401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4263070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2534878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2517233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51412" y="2535824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51412" y="4297614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891621" y="128826"/>
            <a:ext cx="5211683" cy="707886"/>
          </a:xfrm>
          <a:prstGeom prst="rect">
            <a:avLst/>
          </a:prstGeom>
          <a:solidFill>
            <a:srgbClr val="FFCC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  <a:latin typeface="Segoe Print" pitchFamily="2" charset="0"/>
              </a:rPr>
              <a:t>Хімічний лабіринт</a:t>
            </a:r>
            <a:endParaRPr lang="ru-RU" sz="40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7457371" y="5749892"/>
            <a:ext cx="978408" cy="484632"/>
          </a:xfrm>
          <a:prstGeom prst="stripedRightArrow">
            <a:avLst/>
          </a:prstGeom>
          <a:solidFill>
            <a:srgbClr val="FFCC00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41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683190" y="809057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40022" y="764704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Гексан</a:t>
            </a:r>
            <a:endParaRPr lang="ru-RU" sz="3600" b="1" baseline="-250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>
            <a:hlinkClick r:id="" action="ppaction://hlinkshowjump?jump=nextslide"/>
          </p:cNvPr>
          <p:cNvSpPr/>
          <p:nvPr/>
        </p:nvSpPr>
        <p:spPr>
          <a:xfrm>
            <a:off x="6544141" y="4878917"/>
            <a:ext cx="2275672" cy="49649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С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4</a:t>
            </a:r>
            <a:r>
              <a:rPr lang="uk-UA" sz="2400" b="1" i="1" dirty="0" smtClean="0">
                <a:solidFill>
                  <a:srgbClr val="FF0000"/>
                </a:solidFill>
              </a:rPr>
              <a:t>Н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10</a:t>
            </a:r>
            <a:r>
              <a:rPr lang="uk-UA" sz="2400" b="1" i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hlinkClick r:id="" action="ppaction://noaction"/>
          </p:cNvPr>
          <p:cNvSpPr/>
          <p:nvPr/>
        </p:nvSpPr>
        <p:spPr>
          <a:xfrm>
            <a:off x="6544141" y="3118829"/>
            <a:ext cx="2196244" cy="524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>
                <a:solidFill>
                  <a:srgbClr val="FF0000"/>
                </a:solidFill>
              </a:rPr>
              <a:t>С</a:t>
            </a:r>
            <a:r>
              <a:rPr lang="uk-UA" sz="2400" b="1" i="1" baseline="-25000" dirty="0">
                <a:solidFill>
                  <a:srgbClr val="FF0000"/>
                </a:solidFill>
              </a:rPr>
              <a:t>2</a:t>
            </a:r>
            <a:r>
              <a:rPr lang="uk-UA" sz="2400" b="1" i="1" dirty="0">
                <a:solidFill>
                  <a:srgbClr val="FF0000"/>
                </a:solidFill>
              </a:rPr>
              <a:t>Н</a:t>
            </a:r>
            <a:r>
              <a:rPr lang="uk-UA" sz="2400" b="1" i="1" baseline="-25000" dirty="0">
                <a:solidFill>
                  <a:srgbClr val="FF0000"/>
                </a:solidFill>
              </a:rPr>
              <a:t>6</a:t>
            </a:r>
            <a:r>
              <a:rPr lang="uk-UA" sz="2400" b="1" i="1" dirty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3682" y="77139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/>
              <a:t>Етан</a:t>
            </a:r>
            <a:endParaRPr lang="ru-RU" sz="3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426401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4263070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2534878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2517233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Бутан</a:t>
            </a:r>
            <a:endParaRPr lang="ru-RU" sz="3600" b="1" baseline="-25000" dirty="0"/>
          </a:p>
          <a:p>
            <a:pPr algn="ctr"/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51412" y="2535824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51412" y="4297614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891621" y="128826"/>
            <a:ext cx="5211683" cy="707886"/>
          </a:xfrm>
          <a:prstGeom prst="rect">
            <a:avLst/>
          </a:prstGeom>
          <a:solidFill>
            <a:srgbClr val="FFCC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  <a:latin typeface="Segoe Print" pitchFamily="2" charset="0"/>
              </a:rPr>
              <a:t>Хімічний лабіринт</a:t>
            </a:r>
            <a:endParaRPr lang="ru-RU" sz="40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7457371" y="5749892"/>
            <a:ext cx="978408" cy="484632"/>
          </a:xfrm>
          <a:prstGeom prst="stripedRightArrow">
            <a:avLst/>
          </a:prstGeom>
          <a:solidFill>
            <a:srgbClr val="FFCC00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89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683190" y="809057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40022" y="764704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Гексан</a:t>
            </a:r>
            <a:endParaRPr lang="ru-RU" sz="3600" b="1" baseline="-25000" dirty="0">
              <a:solidFill>
                <a:schemeClr val="bg1"/>
              </a:solidFill>
            </a:endParaRPr>
          </a:p>
          <a:p>
            <a:pPr algn="ctr"/>
            <a:endParaRPr lang="ru-RU" sz="2400" dirty="0"/>
          </a:p>
        </p:txBody>
      </p:sp>
      <p:sp>
        <p:nvSpPr>
          <p:cNvPr id="7" name="Прямоугольник 6">
            <a:hlinkClick r:id="" action="ppaction://hlinkshowjump?jump=nextslide"/>
          </p:cNvPr>
          <p:cNvSpPr/>
          <p:nvPr/>
        </p:nvSpPr>
        <p:spPr>
          <a:xfrm>
            <a:off x="6602516" y="3151671"/>
            <a:ext cx="2275672" cy="49649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С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3</a:t>
            </a:r>
            <a:r>
              <a:rPr lang="uk-UA" sz="2400" b="1" i="1" dirty="0" smtClean="0">
                <a:solidFill>
                  <a:srgbClr val="FF0000"/>
                </a:solidFill>
              </a:rPr>
              <a:t>Н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8</a:t>
            </a:r>
            <a:r>
              <a:rPr lang="uk-UA" sz="2400" b="1" i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hlinkClick r:id="rId2" action="ppaction://hlinksldjump"/>
          </p:cNvPr>
          <p:cNvSpPr/>
          <p:nvPr/>
        </p:nvSpPr>
        <p:spPr>
          <a:xfrm>
            <a:off x="6602516" y="4602167"/>
            <a:ext cx="2196244" cy="524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С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4</a:t>
            </a:r>
            <a:r>
              <a:rPr lang="uk-UA" sz="2400" b="1" i="1" dirty="0" smtClean="0">
                <a:solidFill>
                  <a:srgbClr val="FF0000"/>
                </a:solidFill>
              </a:rPr>
              <a:t>Н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10</a:t>
            </a:r>
            <a:r>
              <a:rPr lang="uk-UA" sz="2400" b="1" i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3682" y="77139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/>
              <a:t>Етан</a:t>
            </a:r>
            <a:endParaRPr lang="ru-RU" sz="3600" b="1" dirty="0"/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426401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4263070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2534878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Пропан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2517233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Бутан</a:t>
            </a:r>
            <a:endParaRPr lang="ru-RU" sz="3600" b="1" baseline="-25000" dirty="0"/>
          </a:p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51412" y="2535824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51412" y="4297614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891621" y="128826"/>
            <a:ext cx="5211683" cy="707886"/>
          </a:xfrm>
          <a:prstGeom prst="rect">
            <a:avLst/>
          </a:prstGeom>
          <a:solidFill>
            <a:srgbClr val="FFCC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  <a:latin typeface="Segoe Print" pitchFamily="2" charset="0"/>
              </a:rPr>
              <a:t>Хімічний лабіринт</a:t>
            </a:r>
            <a:endParaRPr lang="ru-RU" sz="40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7457371" y="5749892"/>
            <a:ext cx="978408" cy="484632"/>
          </a:xfrm>
          <a:prstGeom prst="stripedRightArrow">
            <a:avLst/>
          </a:prstGeom>
          <a:solidFill>
            <a:srgbClr val="FFCC00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403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683190" y="809057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40022" y="764704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Гексан</a:t>
            </a:r>
            <a:endParaRPr lang="ru-RU" sz="3600" b="1" baseline="-25000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7" name="Прямоугольник 6">
            <a:hlinkClick r:id="" action="ppaction://hlinkshowjump?jump=nextslide"/>
          </p:cNvPr>
          <p:cNvSpPr/>
          <p:nvPr/>
        </p:nvSpPr>
        <p:spPr>
          <a:xfrm>
            <a:off x="6557529" y="4665213"/>
            <a:ext cx="2253698" cy="49649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СН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4</a:t>
            </a:r>
            <a:r>
              <a:rPr lang="uk-UA" sz="2400" b="1" i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hlinkClick r:id="" action="ppaction://noaction"/>
          </p:cNvPr>
          <p:cNvSpPr/>
          <p:nvPr/>
        </p:nvSpPr>
        <p:spPr>
          <a:xfrm>
            <a:off x="6557335" y="2921095"/>
            <a:ext cx="2196244" cy="524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С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10</a:t>
            </a:r>
            <a:r>
              <a:rPr lang="uk-UA" sz="2400" b="1" i="1" dirty="0" smtClean="0">
                <a:solidFill>
                  <a:srgbClr val="FF0000"/>
                </a:solidFill>
              </a:rPr>
              <a:t>Н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22</a:t>
            </a:r>
            <a:r>
              <a:rPr lang="uk-UA" sz="2400" b="1" i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3682" y="77139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Етан</a:t>
            </a:r>
            <a:endParaRPr lang="ru-RU" sz="3600" b="1" dirty="0"/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426401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Метан</a:t>
            </a:r>
            <a:endParaRPr lang="ru-RU" sz="3600" b="1" baseline="-25000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4263070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2534878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Пропан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2517233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Бутан</a:t>
            </a:r>
            <a:endParaRPr lang="ru-RU" sz="3600" b="1" baseline="-25000" dirty="0"/>
          </a:p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16016" y="2581998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51412" y="4297614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891621" y="128826"/>
            <a:ext cx="5211683" cy="707886"/>
          </a:xfrm>
          <a:prstGeom prst="rect">
            <a:avLst/>
          </a:prstGeom>
          <a:solidFill>
            <a:srgbClr val="FFCC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  <a:latin typeface="Segoe Print" pitchFamily="2" charset="0"/>
              </a:rPr>
              <a:t>Хімічний лабіринт</a:t>
            </a:r>
            <a:endParaRPr lang="ru-RU" sz="40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7457371" y="5749892"/>
            <a:ext cx="978408" cy="484632"/>
          </a:xfrm>
          <a:prstGeom prst="stripedRightArrow">
            <a:avLst/>
          </a:prstGeom>
          <a:solidFill>
            <a:srgbClr val="FFCC00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798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683190" y="809057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40022" y="764704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Гексан</a:t>
            </a:r>
            <a:endParaRPr lang="ru-RU" sz="3600" b="1" baseline="-25000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>
            <a:hlinkClick r:id="" action="ppaction://hlinkshowjump?jump=nextslide"/>
          </p:cNvPr>
          <p:cNvSpPr/>
          <p:nvPr/>
        </p:nvSpPr>
        <p:spPr>
          <a:xfrm>
            <a:off x="6562802" y="4630669"/>
            <a:ext cx="2253698" cy="49649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С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5</a:t>
            </a:r>
            <a:r>
              <a:rPr lang="uk-UA" sz="2400" b="1" i="1" dirty="0" smtClean="0">
                <a:solidFill>
                  <a:srgbClr val="FF0000"/>
                </a:solidFill>
              </a:rPr>
              <a:t>Н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12</a:t>
            </a:r>
            <a:r>
              <a:rPr lang="uk-UA" sz="2400" b="1" i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hlinkClick r:id="" action="ppaction://noaction"/>
          </p:cNvPr>
          <p:cNvSpPr/>
          <p:nvPr/>
        </p:nvSpPr>
        <p:spPr>
          <a:xfrm>
            <a:off x="6549145" y="2959604"/>
            <a:ext cx="2196244" cy="524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С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8</a:t>
            </a:r>
            <a:r>
              <a:rPr lang="uk-UA" sz="2400" b="1" i="1" dirty="0" smtClean="0">
                <a:solidFill>
                  <a:srgbClr val="FF0000"/>
                </a:solidFill>
              </a:rPr>
              <a:t>Н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18</a:t>
            </a:r>
            <a:r>
              <a:rPr lang="uk-UA" sz="2400" b="1" i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3682" y="77139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/>
              <a:t>Етан</a:t>
            </a:r>
            <a:endParaRPr lang="ru-RU" sz="3600" b="1" dirty="0"/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426401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Метан</a:t>
            </a:r>
            <a:endParaRPr lang="ru-RU" sz="3600" b="1" baseline="-25000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4263070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Пентан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2534878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Пропан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2517233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Бутан</a:t>
            </a:r>
            <a:endParaRPr lang="ru-RU" sz="3600" b="1" baseline="-25000" dirty="0"/>
          </a:p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16016" y="2581998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51412" y="4297614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891621" y="128826"/>
            <a:ext cx="5211683" cy="707886"/>
          </a:xfrm>
          <a:prstGeom prst="rect">
            <a:avLst/>
          </a:prstGeom>
          <a:solidFill>
            <a:srgbClr val="FFCC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  <a:latin typeface="Segoe Print" pitchFamily="2" charset="0"/>
              </a:rPr>
              <a:t>Хімічний лабіринт</a:t>
            </a:r>
            <a:endParaRPr lang="ru-RU" sz="40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7457371" y="5749892"/>
            <a:ext cx="978408" cy="484632"/>
          </a:xfrm>
          <a:prstGeom prst="stripedRightArrow">
            <a:avLst/>
          </a:prstGeom>
          <a:solidFill>
            <a:srgbClr val="FFCC00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04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683190" y="809057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40022" y="764704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Гексан</a:t>
            </a:r>
            <a:endParaRPr lang="ru-RU" sz="3600" b="1" baseline="-25000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>
            <a:hlinkClick r:id="" action="ppaction://hlinkshowjump?jump=nextslide"/>
          </p:cNvPr>
          <p:cNvSpPr/>
          <p:nvPr/>
        </p:nvSpPr>
        <p:spPr>
          <a:xfrm>
            <a:off x="6540051" y="2918070"/>
            <a:ext cx="2253698" cy="49649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С</a:t>
            </a:r>
            <a:r>
              <a:rPr lang="uk-UA" sz="2400" b="1" i="1" baseline="-25000" dirty="0">
                <a:solidFill>
                  <a:srgbClr val="FF0000"/>
                </a:solidFill>
              </a:rPr>
              <a:t>9</a:t>
            </a:r>
            <a:r>
              <a:rPr lang="uk-UA" sz="2400" b="1" i="1" dirty="0" smtClean="0">
                <a:solidFill>
                  <a:srgbClr val="FF0000"/>
                </a:solidFill>
              </a:rPr>
              <a:t>Н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20</a:t>
            </a:r>
            <a:r>
              <a:rPr lang="uk-UA" sz="2400" b="1" i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hlinkClick r:id="" action="ppaction://noaction"/>
          </p:cNvPr>
          <p:cNvSpPr/>
          <p:nvPr/>
        </p:nvSpPr>
        <p:spPr>
          <a:xfrm>
            <a:off x="6627660" y="4598920"/>
            <a:ext cx="2196244" cy="524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СН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4</a:t>
            </a:r>
            <a:r>
              <a:rPr lang="uk-UA" sz="2400" b="1" i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3682" y="77139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/>
              <a:t>Етан</a:t>
            </a:r>
            <a:endParaRPr lang="ru-RU" sz="3600" b="1" dirty="0"/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426401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Метан</a:t>
            </a:r>
            <a:endParaRPr lang="ru-RU" sz="3600" b="1" baseline="-25000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4263070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Пентан</a:t>
            </a:r>
            <a:endParaRPr lang="ru-RU" sz="3600" b="1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2534878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Пропан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2517233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Бутан</a:t>
            </a:r>
            <a:endParaRPr lang="ru-RU" sz="3600" b="1" baseline="-25000" dirty="0"/>
          </a:p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44008" y="2581998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51412" y="4297614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err="1" smtClean="0"/>
              <a:t>Нонан</a:t>
            </a:r>
            <a:endParaRPr lang="ru-RU" sz="3600" b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891621" y="128826"/>
            <a:ext cx="5211683" cy="707886"/>
          </a:xfrm>
          <a:prstGeom prst="rect">
            <a:avLst/>
          </a:prstGeom>
          <a:solidFill>
            <a:srgbClr val="FFCC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  <a:latin typeface="Segoe Print" pitchFamily="2" charset="0"/>
              </a:rPr>
              <a:t>Хімічний лабіринт</a:t>
            </a:r>
            <a:endParaRPr lang="ru-RU" sz="40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7457371" y="5749892"/>
            <a:ext cx="978408" cy="484632"/>
          </a:xfrm>
          <a:prstGeom prst="stripedRightArrow">
            <a:avLst/>
          </a:prstGeom>
          <a:solidFill>
            <a:srgbClr val="FFCC00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09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683190" y="85380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40022" y="764704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Гексан</a:t>
            </a:r>
            <a:endParaRPr lang="ru-RU" sz="3600" b="1" baseline="-25000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>
            <a:hlinkClick r:id="" action="ppaction://hlinkshowjump?jump=nextslide"/>
          </p:cNvPr>
          <p:cNvSpPr/>
          <p:nvPr/>
        </p:nvSpPr>
        <p:spPr>
          <a:xfrm>
            <a:off x="6515085" y="3197845"/>
            <a:ext cx="2253698" cy="49649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С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7</a:t>
            </a:r>
            <a:r>
              <a:rPr lang="uk-UA" sz="2400" b="1" i="1" dirty="0" smtClean="0">
                <a:solidFill>
                  <a:srgbClr val="FF0000"/>
                </a:solidFill>
              </a:rPr>
              <a:t>Н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16</a:t>
            </a:r>
            <a:r>
              <a:rPr lang="uk-UA" sz="2400" b="1" i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hlinkClick r:id="" action="ppaction://noaction"/>
          </p:cNvPr>
          <p:cNvSpPr/>
          <p:nvPr/>
        </p:nvSpPr>
        <p:spPr>
          <a:xfrm>
            <a:off x="6594580" y="4636711"/>
            <a:ext cx="2196244" cy="524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С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3</a:t>
            </a:r>
            <a:r>
              <a:rPr lang="uk-UA" sz="2400" b="1" i="1" dirty="0" smtClean="0">
                <a:solidFill>
                  <a:srgbClr val="FF0000"/>
                </a:solidFill>
              </a:rPr>
              <a:t>Н</a:t>
            </a:r>
            <a:r>
              <a:rPr lang="uk-UA" sz="2400" b="1" i="1" baseline="-25000" dirty="0" smtClean="0">
                <a:solidFill>
                  <a:srgbClr val="FF0000"/>
                </a:solidFill>
              </a:rPr>
              <a:t>8</a:t>
            </a:r>
            <a:r>
              <a:rPr lang="uk-UA" sz="2400" b="1" i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3682" y="77139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/>
              <a:t>Етан</a:t>
            </a:r>
            <a:endParaRPr lang="ru-RU" sz="3600" b="1" dirty="0"/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4264016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Метан</a:t>
            </a:r>
            <a:endParaRPr lang="ru-RU" sz="3600" b="1" baseline="-25000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4263070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Пентан</a:t>
            </a:r>
            <a:endParaRPr lang="ru-RU" sz="3600" b="1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2534878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Пропан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2517233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Бутан</a:t>
            </a:r>
            <a:endParaRPr lang="ru-RU" sz="3600" b="1" baseline="-25000" dirty="0"/>
          </a:p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44008" y="2581998"/>
            <a:ext cx="1911390" cy="172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Гептан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51412" y="4297614"/>
            <a:ext cx="1911390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err="1" smtClean="0"/>
              <a:t>Нонан</a:t>
            </a:r>
            <a:endParaRPr lang="ru-RU" sz="3600" b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891621" y="128826"/>
            <a:ext cx="5211683" cy="707886"/>
          </a:xfrm>
          <a:prstGeom prst="rect">
            <a:avLst/>
          </a:prstGeom>
          <a:solidFill>
            <a:srgbClr val="FFCC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  <a:latin typeface="Segoe Print" pitchFamily="2" charset="0"/>
              </a:rPr>
              <a:t>Хімічний лабіринт</a:t>
            </a:r>
            <a:endParaRPr lang="ru-RU" sz="40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7457371" y="5749892"/>
            <a:ext cx="978408" cy="484632"/>
          </a:xfrm>
          <a:prstGeom prst="stripedRightArrow">
            <a:avLst/>
          </a:prstGeom>
          <a:solidFill>
            <a:srgbClr val="FFCC00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64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267</TotalTime>
  <Words>546</Words>
  <Application>Microsoft Office PowerPoint</Application>
  <PresentationFormat>Экран (4:3)</PresentationFormat>
  <Paragraphs>162</Paragraphs>
  <Slides>29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Склад нафти</vt:lpstr>
      <vt:lpstr>Історія видобування нафти в Україні </vt:lpstr>
      <vt:lpstr> Природні родовища нафти в Україні </vt:lpstr>
      <vt:lpstr>Продукти перегонки нафти</vt:lpstr>
      <vt:lpstr>Пряма перегонка нафти</vt:lpstr>
      <vt:lpstr>Презентация PowerPoint</vt:lpstr>
      <vt:lpstr>Презентация PowerPoint</vt:lpstr>
      <vt:lpstr>Таблиця: “Продукти перегонки нафти”. </vt:lpstr>
      <vt:lpstr>Презентация PowerPoint</vt:lpstr>
      <vt:lpstr>Н-Гексадекан</vt:lpstr>
      <vt:lpstr>“to crack” (розщеплювати)</vt:lpstr>
      <vt:lpstr>Крекінг</vt:lpstr>
      <vt:lpstr> Микола Дмитрович Зелінський (06.02.61-30.06.53) – видатний  хімік-органік, академік. Народився в місті Тирасполі, закінчив Новоросійський університет в Одесі, в якому потім і працював багато років, тому ми вважаємо його українським вченим. Він провів низку досліджень із встановлення органічного походження нафти, досліджував хімічний склад продуктів її переробки, виконав численні роботи з бензинізації нафтових залишків за допомогою крекінгу. Заклав основи нафтохімії. </vt:lpstr>
      <vt:lpstr> Значний внесок у розвиток нафтохімії в Україні зробили славетні українські науковці: Р.Залозецький, С.Пілят, Т.Кучинський, Я.Середа.</vt:lpstr>
      <vt:lpstr>Презентация PowerPoint</vt:lpstr>
      <vt:lpstr>Групові самостійні  завдання для опрацювання вдома: </vt:lpstr>
      <vt:lpstr>Групові самостійні  завдання для опрацювання вдома: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18</cp:revision>
  <dcterms:created xsi:type="dcterms:W3CDTF">2015-10-29T15:51:04Z</dcterms:created>
  <dcterms:modified xsi:type="dcterms:W3CDTF">2018-01-03T18:28:15Z</dcterms:modified>
</cp:coreProperties>
</file>