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0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9" r:id="rId15"/>
    <p:sldId id="271" r:id="rId16"/>
    <p:sldId id="268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980F5367-00B9-44E8-9262-D256C43CEDE6}" type="datetimeFigureOut">
              <a:rPr lang="ru-RU" smtClean="0"/>
              <a:t>04.01.2018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393ECAE1-E94C-4F5F-8EA5-9F197C93D0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F5367-00B9-44E8-9262-D256C43CEDE6}" type="datetimeFigureOut">
              <a:rPr lang="ru-RU" smtClean="0"/>
              <a:t>04.01.2018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ECAE1-E94C-4F5F-8EA5-9F197C93D0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F5367-00B9-44E8-9262-D256C43CEDE6}" type="datetimeFigureOut">
              <a:rPr lang="ru-RU" smtClean="0"/>
              <a:t>04.01.2018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ECAE1-E94C-4F5F-8EA5-9F197C93D0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80F5367-00B9-44E8-9262-D256C43CEDE6}" type="datetimeFigureOut">
              <a:rPr lang="ru-RU" smtClean="0"/>
              <a:t>04.01.2018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93ECAE1-E94C-4F5F-8EA5-9F197C93D0D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980F5367-00B9-44E8-9262-D256C43CEDE6}" type="datetimeFigureOut">
              <a:rPr lang="ru-RU" smtClean="0"/>
              <a:t>04.01.2018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393ECAE1-E94C-4F5F-8EA5-9F197C93D0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F5367-00B9-44E8-9262-D256C43CEDE6}" type="datetimeFigureOut">
              <a:rPr lang="ru-RU" smtClean="0"/>
              <a:t>04.01.2018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ECAE1-E94C-4F5F-8EA5-9F197C93D0D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F5367-00B9-44E8-9262-D256C43CEDE6}" type="datetimeFigureOut">
              <a:rPr lang="ru-RU" smtClean="0"/>
              <a:t>04.01.2018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ECAE1-E94C-4F5F-8EA5-9F197C93D0D9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80F5367-00B9-44E8-9262-D256C43CEDE6}" type="datetimeFigureOut">
              <a:rPr lang="ru-RU" smtClean="0"/>
              <a:t>04.01.2018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93ECAE1-E94C-4F5F-8EA5-9F197C93D0D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F5367-00B9-44E8-9262-D256C43CEDE6}" type="datetimeFigureOut">
              <a:rPr lang="ru-RU" smtClean="0"/>
              <a:t>04.01.2018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ECAE1-E94C-4F5F-8EA5-9F197C93D0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80F5367-00B9-44E8-9262-D256C43CEDE6}" type="datetimeFigureOut">
              <a:rPr lang="ru-RU" smtClean="0"/>
              <a:t>04.01.2018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93ECAE1-E94C-4F5F-8EA5-9F197C93D0D9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80F5367-00B9-44E8-9262-D256C43CEDE6}" type="datetimeFigureOut">
              <a:rPr lang="ru-RU" smtClean="0"/>
              <a:t>04.01.2018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93ECAE1-E94C-4F5F-8EA5-9F197C93D0D9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80F5367-00B9-44E8-9262-D256C43CEDE6}" type="datetimeFigureOut">
              <a:rPr lang="ru-RU" smtClean="0"/>
              <a:t>04.01.2018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393ECAE1-E94C-4F5F-8EA5-9F197C93D0D9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3.bp.blogspot.com/-f2QNA8_9EI0/U66PynMEXzI/AAAAAAAABGU/cni2W6XOV7I/s1600/screenshot_04.png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3600" b="0" dirty="0" err="1" smtClean="0">
                <a:solidFill>
                  <a:srgbClr val="FF0000"/>
                </a:solidFill>
              </a:rPr>
              <a:t>Використання</a:t>
            </a:r>
            <a:r>
              <a:rPr lang="ru-RU" sz="3600" dirty="0" smtClean="0">
                <a:solidFill>
                  <a:srgbClr val="FF0000"/>
                </a:solidFill>
              </a:rPr>
              <a:t> </a:t>
            </a:r>
            <a:r>
              <a:rPr lang="ru-RU" sz="3200" dirty="0" err="1" smtClean="0">
                <a:solidFill>
                  <a:srgbClr val="FF0000"/>
                </a:solidFill>
              </a:rPr>
              <a:t>нафти</a:t>
            </a:r>
            <a:r>
              <a:rPr lang="ru-RU" sz="3200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http://3.bp.blogspot.com/-f2QNA8_9EI0/U66PynMEXzI/AAAAAAAABGU/cni2W6XOV7I/s1600/screenshot_04.pn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836712"/>
            <a:ext cx="6096000" cy="3744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804175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642194"/>
          </a:xfrm>
        </p:spPr>
        <p:txBody>
          <a:bodyPr>
            <a:noAutofit/>
          </a:bodyPr>
          <a:lstStyle/>
          <a:p>
            <a:r>
              <a:rPr lang="uk-UA" sz="2000" b="1" dirty="0">
                <a:solidFill>
                  <a:srgbClr val="FFFF00"/>
                </a:solidFill>
              </a:rPr>
              <a:t>Раніше їх виготовляли з тваринної та рослинної сировини, але якість їх була значно нижчою, ніж у сучасних миючих засобів, сировиною для виготовлення яких є нафтопродукти.</a:t>
            </a:r>
            <a:r>
              <a:rPr lang="ru-RU" sz="2000" b="1" dirty="0">
                <a:solidFill>
                  <a:srgbClr val="FFFF00"/>
                </a:solidFill>
              </a:rPr>
              <a:t/>
            </a:r>
            <a:br>
              <a:rPr lang="ru-RU" sz="2000" b="1" dirty="0">
                <a:solidFill>
                  <a:srgbClr val="FFFF00"/>
                </a:solidFill>
              </a:rPr>
            </a:br>
            <a:endParaRPr lang="ru-RU" sz="2000" b="1" dirty="0">
              <a:solidFill>
                <a:srgbClr val="FFFF00"/>
              </a:solidFill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44824"/>
            <a:ext cx="7776864" cy="46805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2173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>
                <a:solidFill>
                  <a:srgbClr val="FF0000"/>
                </a:solidFill>
              </a:rPr>
              <a:t>Ароматичні </a:t>
            </a:r>
            <a:r>
              <a:rPr lang="uk-UA" b="1" dirty="0" smtClean="0">
                <a:solidFill>
                  <a:srgbClr val="FF0000"/>
                </a:solidFill>
              </a:rPr>
              <a:t>речовини, косметика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uk-UA" dirty="0">
                <a:solidFill>
                  <a:srgbClr val="FFFF00"/>
                </a:solidFill>
              </a:rPr>
              <a:t>Усі жінки світу користуються нафтою. 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6" r="23431"/>
          <a:stretch/>
        </p:blipFill>
        <p:spPr bwMode="auto">
          <a:xfrm>
            <a:off x="359701" y="1988840"/>
            <a:ext cx="4405064" cy="396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132856"/>
            <a:ext cx="4486275" cy="5324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221088"/>
            <a:ext cx="2416386" cy="3121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36469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4400" b="1" dirty="0">
                <a:solidFill>
                  <a:srgbClr val="FF0000"/>
                </a:solidFill>
              </a:rPr>
              <a:t>Ліки. 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uk-UA" b="1" dirty="0">
                <a:solidFill>
                  <a:srgbClr val="FFFF00"/>
                </a:solidFill>
              </a:rPr>
              <a:t>Більше 200 найменувань лікарських препаратів виготовляється з продуктів переробки нафти</a:t>
            </a:r>
            <a:r>
              <a:rPr lang="uk-UA" dirty="0"/>
              <a:t>. </a:t>
            </a: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068960"/>
            <a:ext cx="4171950" cy="3640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284984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8944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7" t="22556" b="19370"/>
          <a:stretch/>
        </p:blipFill>
        <p:spPr bwMode="auto">
          <a:xfrm>
            <a:off x="107504" y="3933056"/>
            <a:ext cx="4949886" cy="2830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88640"/>
            <a:ext cx="4714875" cy="261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7754"/>
            <a:ext cx="2627362" cy="4451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083" y="2808015"/>
            <a:ext cx="4156720" cy="2439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209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315416"/>
            <a:ext cx="8229600" cy="1143000"/>
          </a:xfrm>
        </p:spPr>
        <p:txBody>
          <a:bodyPr/>
          <a:lstStyle/>
          <a:p>
            <a:r>
              <a:rPr lang="uk-UA" dirty="0" smtClean="0"/>
              <a:t>Застосування нафтопродуктів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06" name="Picture 2" descr="C:\Users\Admin\Desktop\нафта\Chemistry_159x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117"/>
          <a:stretch/>
        </p:blipFill>
        <p:spPr bwMode="auto">
          <a:xfrm>
            <a:off x="467544" y="916990"/>
            <a:ext cx="8064896" cy="4600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2872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-79653"/>
            <a:ext cx="4572000" cy="75713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….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Нефть, нефть, нефть –черное ты злато,</a:t>
            </a: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         Коль с тобой поладим, заживем богато,</a:t>
            </a: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         Много ты умеешь, ты сердца волнуешь,</a:t>
            </a: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        Ты людей согреешь, ты людей обуешь.</a:t>
            </a: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        Видно, много силы имеешь от природы:</a:t>
            </a: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        Двигаешь машины, фабрики, заводы.</a:t>
            </a: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        В сердце полыхала яркая зарница,</a:t>
            </a: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       Ты поля вспахала, где растет пшеница</a:t>
            </a: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       Наши души греешь и горишь ты жарко</a:t>
            </a: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       Ты весь день чернеешь, ночью светишь ярко,</a:t>
            </a: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       Ты в стихах воспета, как же не гордиться!</a:t>
            </a: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       Дай своим поэтам песней насладиться!</a:t>
            </a: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                (</a:t>
            </a:r>
            <a:r>
              <a:rPr lang="ru-RU" b="1" dirty="0" err="1">
                <a:solidFill>
                  <a:schemeClr val="tx2">
                    <a:lumMod val="75000"/>
                  </a:schemeClr>
                </a:solidFill>
              </a:rPr>
              <a:t>Н.Мельников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 «Ода нефти»)</a:t>
            </a:r>
          </a:p>
          <a:p>
            <a:r>
              <a:rPr lang="uk-UA" dirty="0"/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0929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988840"/>
            <a:ext cx="6840760" cy="4518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31640" y="116632"/>
            <a:ext cx="61206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>
                <a:solidFill>
                  <a:schemeClr val="tx2"/>
                </a:solidFill>
              </a:rPr>
              <a:t>Розгляньте</a:t>
            </a:r>
            <a:r>
              <a:rPr lang="ru-RU" sz="2400" b="1" dirty="0">
                <a:solidFill>
                  <a:schemeClr val="tx2"/>
                </a:solidFill>
              </a:rPr>
              <a:t> </a:t>
            </a:r>
            <a:r>
              <a:rPr lang="ru-RU" sz="2400" b="1" dirty="0" err="1">
                <a:solidFill>
                  <a:schemeClr val="tx2"/>
                </a:solidFill>
              </a:rPr>
              <a:t>малюнок</a:t>
            </a:r>
            <a:r>
              <a:rPr lang="ru-RU" sz="2400" b="1" dirty="0">
                <a:solidFill>
                  <a:schemeClr val="tx2"/>
                </a:solidFill>
              </a:rPr>
              <a:t> 30 </a:t>
            </a:r>
            <a:r>
              <a:rPr lang="ru-RU" sz="2400" b="1" dirty="0" err="1">
                <a:solidFill>
                  <a:schemeClr val="tx2"/>
                </a:solidFill>
              </a:rPr>
              <a:t>підручника</a:t>
            </a:r>
            <a:r>
              <a:rPr lang="ru-RU" sz="2400" b="1" dirty="0">
                <a:solidFill>
                  <a:schemeClr val="tx2"/>
                </a:solidFill>
              </a:rPr>
              <a:t> та </a:t>
            </a:r>
            <a:r>
              <a:rPr lang="ru-RU" sz="2400" b="1" dirty="0" err="1" smtClean="0">
                <a:solidFill>
                  <a:schemeClr val="tx2"/>
                </a:solidFill>
              </a:rPr>
              <a:t>поясніть</a:t>
            </a:r>
            <a:r>
              <a:rPr lang="ru-RU" sz="2400" b="1" dirty="0" smtClean="0">
                <a:solidFill>
                  <a:schemeClr val="tx2"/>
                </a:solidFill>
              </a:rPr>
              <a:t>, </a:t>
            </a:r>
            <a:r>
              <a:rPr lang="ru-RU" sz="2400" b="1" dirty="0" err="1">
                <a:solidFill>
                  <a:schemeClr val="tx2"/>
                </a:solidFill>
              </a:rPr>
              <a:t>чим</a:t>
            </a:r>
            <a:r>
              <a:rPr lang="ru-RU" sz="2400" b="1" dirty="0">
                <a:solidFill>
                  <a:schemeClr val="tx2"/>
                </a:solidFill>
              </a:rPr>
              <a:t> </a:t>
            </a:r>
            <a:r>
              <a:rPr lang="ru-RU" sz="2400" b="1" dirty="0" err="1">
                <a:solidFill>
                  <a:schemeClr val="tx2"/>
                </a:solidFill>
              </a:rPr>
              <a:t>відрізняється</a:t>
            </a:r>
            <a:r>
              <a:rPr lang="ru-RU" sz="2400" b="1" dirty="0">
                <a:solidFill>
                  <a:schemeClr val="tx2"/>
                </a:solidFill>
              </a:rPr>
              <a:t> </a:t>
            </a:r>
            <a:r>
              <a:rPr lang="ru-RU" sz="2400" b="1" dirty="0" err="1">
                <a:solidFill>
                  <a:schemeClr val="tx2"/>
                </a:solidFill>
              </a:rPr>
              <a:t>зображення</a:t>
            </a:r>
            <a:r>
              <a:rPr lang="ru-RU" sz="2400" b="1" dirty="0">
                <a:solidFill>
                  <a:schemeClr val="tx2"/>
                </a:solidFill>
              </a:rPr>
              <a:t> на </a:t>
            </a:r>
            <a:r>
              <a:rPr lang="ru-RU" sz="2400" b="1" dirty="0" err="1">
                <a:solidFill>
                  <a:schemeClr val="tx2"/>
                </a:solidFill>
              </a:rPr>
              <a:t>першому</a:t>
            </a:r>
            <a:r>
              <a:rPr lang="ru-RU" sz="2400" b="1" dirty="0">
                <a:solidFill>
                  <a:schemeClr val="tx2"/>
                </a:solidFill>
              </a:rPr>
              <a:t> та другому </a:t>
            </a:r>
            <a:r>
              <a:rPr lang="ru-RU" sz="2400" b="1" dirty="0" err="1">
                <a:solidFill>
                  <a:schemeClr val="tx2"/>
                </a:solidFill>
              </a:rPr>
              <a:t>малюнках</a:t>
            </a:r>
            <a:r>
              <a:rPr lang="ru-RU" sz="2400" b="1" dirty="0">
                <a:solidFill>
                  <a:schemeClr val="tx2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31014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err="1" smtClean="0">
                <a:solidFill>
                  <a:srgbClr val="FF0000"/>
                </a:solidFill>
              </a:rPr>
              <a:t>Нафтопродукти</a:t>
            </a:r>
            <a:r>
              <a:rPr lang="ru-RU" b="1" dirty="0" smtClean="0">
                <a:solidFill>
                  <a:srgbClr val="FF0000"/>
                </a:solidFill>
              </a:rPr>
              <a:t> – </a:t>
            </a:r>
            <a:r>
              <a:rPr lang="ru-RU" b="1" dirty="0" err="1" smtClean="0">
                <a:solidFill>
                  <a:srgbClr val="FF0000"/>
                </a:solidFill>
              </a:rPr>
              <a:t>пальне</a:t>
            </a:r>
            <a:r>
              <a:rPr lang="ru-RU" b="1" dirty="0" smtClean="0">
                <a:solidFill>
                  <a:srgbClr val="FF0000"/>
                </a:solidFill>
              </a:rPr>
              <a:t> (</a:t>
            </a:r>
            <a:r>
              <a:rPr lang="ru-RU" b="1" dirty="0" err="1" smtClean="0">
                <a:solidFill>
                  <a:srgbClr val="FF0000"/>
                </a:solidFill>
              </a:rPr>
              <a:t>джерело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енергії</a:t>
            </a:r>
            <a:r>
              <a:rPr lang="ru-RU" b="1" dirty="0" smtClean="0">
                <a:solidFill>
                  <a:srgbClr val="FF0000"/>
                </a:solidFill>
              </a:rPr>
              <a:t>)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" t="10275" r="-1"/>
          <a:stretch/>
        </p:blipFill>
        <p:spPr bwMode="auto">
          <a:xfrm>
            <a:off x="539553" y="1628800"/>
            <a:ext cx="7560839" cy="484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6098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200" i="1" dirty="0">
                <a:solidFill>
                  <a:srgbClr val="FF0000"/>
                </a:solidFill>
              </a:rPr>
              <a:t>Пластмаси</a:t>
            </a:r>
            <a:endParaRPr lang="ru-RU" sz="3200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uk-UA" dirty="0"/>
              <a:t> </a:t>
            </a:r>
            <a:r>
              <a:rPr lang="uk-UA" dirty="0">
                <a:solidFill>
                  <a:schemeClr val="tx2">
                    <a:lumMod val="75000"/>
                  </a:schemeClr>
                </a:solidFill>
              </a:rPr>
              <a:t>ХХ століття – вік пластмас. Вони замінили деревину, скло, </a:t>
            </a:r>
            <a:r>
              <a:rPr lang="uk-UA" dirty="0" smtClean="0">
                <a:solidFill>
                  <a:schemeClr val="tx2">
                    <a:lumMod val="75000"/>
                  </a:schemeClr>
                </a:solidFill>
              </a:rPr>
              <a:t>метал,  інші </a:t>
            </a:r>
            <a:r>
              <a:rPr lang="uk-UA" dirty="0">
                <a:solidFill>
                  <a:schemeClr val="tx2">
                    <a:lumMod val="75000"/>
                  </a:schemeClr>
                </a:solidFill>
              </a:rPr>
              <a:t>традиційні матеріали. 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780928"/>
            <a:ext cx="2857500" cy="260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427984"/>
            <a:ext cx="4560168" cy="2430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5900" y="2780928"/>
            <a:ext cx="3165959" cy="2401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192643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692696"/>
            <a:ext cx="7467600" cy="5781256"/>
          </a:xfrm>
        </p:spPr>
        <p:txBody>
          <a:bodyPr/>
          <a:lstStyle/>
          <a:p>
            <a:pPr marL="0" indent="0">
              <a:buNone/>
            </a:pPr>
            <a:r>
              <a:rPr lang="uk-UA" dirty="0">
                <a:solidFill>
                  <a:srgbClr val="FFFF00"/>
                </a:solidFill>
              </a:rPr>
              <a:t>Існує багато різноманітних пластмас, які мають різні властивості. Вироби з них є в кожному домі. Зараз ми бачимо на учнівських столах ручки, лінійки, калькулятори, виготовлені з використанням пластмас, зошити, обгорнуті поліетиленовою плівкою тощо.</a:t>
            </a:r>
            <a:endParaRPr lang="ru-RU" dirty="0">
              <a:solidFill>
                <a:srgbClr val="FFFF00"/>
              </a:solidFill>
            </a:endParaRP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212976"/>
            <a:ext cx="6120680" cy="32144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88467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4800" b="1" dirty="0">
                <a:solidFill>
                  <a:srgbClr val="FF0000"/>
                </a:solidFill>
              </a:rPr>
              <a:t>Гума</a:t>
            </a:r>
            <a:r>
              <a:rPr lang="uk-UA" sz="4800" dirty="0">
                <a:solidFill>
                  <a:srgbClr val="FF0000"/>
                </a:solidFill>
              </a:rPr>
              <a:t>.</a:t>
            </a:r>
            <a:r>
              <a:rPr lang="uk-UA" dirty="0"/>
              <a:t> 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uk-UA" dirty="0">
                <a:solidFill>
                  <a:srgbClr val="FFFF00"/>
                </a:solidFill>
              </a:rPr>
              <a:t>Індіанці Північної Америки отримували каучук із соку гевеї, з нього вони виготовляли одяг, взуття, що не пропускали вологи, м’ячі для гри.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284984"/>
            <a:ext cx="3129136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7" y="4365104"/>
            <a:ext cx="3096344" cy="2613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4029" y="2924944"/>
            <a:ext cx="3467100" cy="203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645717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282154"/>
          </a:xfrm>
        </p:spPr>
        <p:txBody>
          <a:bodyPr>
            <a:noAutofit/>
          </a:bodyPr>
          <a:lstStyle/>
          <a:p>
            <a:r>
              <a:rPr lang="uk-UA" sz="2400" b="1" dirty="0">
                <a:solidFill>
                  <a:schemeClr val="tx2">
                    <a:lumMod val="75000"/>
                  </a:schemeClr>
                </a:solidFill>
              </a:rPr>
              <a:t>Зараз гуму отримують із нафтопродуктів. Вона використовується для виготовлення шин автомобілів, взуття, іграшок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400" b="1" dirty="0">
                <a:solidFill>
                  <a:schemeClr val="tx2">
                    <a:lumMod val="75000"/>
                  </a:schemeClr>
                </a:solidFill>
              </a:rPr>
            </a:b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0768"/>
            <a:ext cx="3038475" cy="399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933737"/>
            <a:ext cx="4330452" cy="2910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196752"/>
            <a:ext cx="4526285" cy="2867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5748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3600" b="1" i="1" dirty="0">
                <a:solidFill>
                  <a:srgbClr val="FF0000"/>
                </a:solidFill>
              </a:rPr>
              <a:t>Синтетичні волокна</a:t>
            </a:r>
            <a:r>
              <a:rPr lang="uk-UA" b="1" dirty="0"/>
              <a:t>.</a:t>
            </a:r>
            <a:r>
              <a:rPr lang="uk-UA" dirty="0"/>
              <a:t> 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uk-UA" dirty="0"/>
              <a:t> </a:t>
            </a:r>
            <a:r>
              <a:rPr lang="uk-UA" b="1" dirty="0">
                <a:solidFill>
                  <a:schemeClr val="tx2">
                    <a:lumMod val="75000"/>
                  </a:schemeClr>
                </a:solidFill>
              </a:rPr>
              <a:t>Раніше одяг шили з хутра, шкіри, шерстяних та бавовняних тканин, зараз їм на зміну приходять синтетичні волокна: більш дешеві, міцні, красиві. 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16" y="3356992"/>
            <a:ext cx="2687808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7112" y="3717032"/>
            <a:ext cx="4706888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8" t="10357" r="35809" b="25893"/>
          <a:stretch/>
        </p:blipFill>
        <p:spPr bwMode="auto">
          <a:xfrm>
            <a:off x="2771800" y="3391321"/>
            <a:ext cx="2438400" cy="3466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5015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>
                <a:solidFill>
                  <a:schemeClr val="tx2">
                    <a:lumMod val="75000"/>
                  </a:schemeClr>
                </a:solidFill>
              </a:rPr>
              <a:t>Приклади одягу з синтетичних тканин є сьогодні на кожному з нас.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</a:rPr>
            </a:b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196752"/>
            <a:ext cx="4176696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95198"/>
            <a:ext cx="4416152" cy="3619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7" y="4389344"/>
            <a:ext cx="4751809" cy="2434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2382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b="1" dirty="0">
                <a:solidFill>
                  <a:srgbClr val="FF0000"/>
                </a:solidFill>
              </a:rPr>
              <a:t>Миючі засоби. 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uk-UA" b="1" dirty="0">
                <a:solidFill>
                  <a:srgbClr val="FFFF00"/>
                </a:solidFill>
              </a:rPr>
              <a:t>Миючі засоби сьогодні є в кожному домі. Це мило, шампунь, пральний порошок, зубна паста тощо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56992"/>
            <a:ext cx="3456384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70892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220227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72</TotalTime>
  <Words>214</Words>
  <Application>Microsoft Office PowerPoint</Application>
  <PresentationFormat>Экран (4:3)</PresentationFormat>
  <Paragraphs>34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Эркер</vt:lpstr>
      <vt:lpstr>Презентация PowerPoint</vt:lpstr>
      <vt:lpstr>Нафтопродукти – пальне (джерело енергії)</vt:lpstr>
      <vt:lpstr>Пластмаси</vt:lpstr>
      <vt:lpstr>Презентация PowerPoint</vt:lpstr>
      <vt:lpstr>Гума. </vt:lpstr>
      <vt:lpstr>Зараз гуму отримують із нафтопродуктів. Вона використовується для виготовлення шин автомобілів, взуття, іграшок </vt:lpstr>
      <vt:lpstr>Синтетичні волокна. </vt:lpstr>
      <vt:lpstr>Приклади одягу з синтетичних тканин є сьогодні на кожному з нас. </vt:lpstr>
      <vt:lpstr>Миючі засоби. </vt:lpstr>
      <vt:lpstr>Раніше їх виготовляли з тваринної та рослинної сировини, але якість їх була значно нижчою, ніж у сучасних миючих засобів, сировиною для виготовлення яких є нафтопродукти. </vt:lpstr>
      <vt:lpstr>Ароматичні речовини, косметика </vt:lpstr>
      <vt:lpstr>Ліки. </vt:lpstr>
      <vt:lpstr>Презентация PowerPoint</vt:lpstr>
      <vt:lpstr>Застосування нафтопродуктів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админ</cp:lastModifiedBy>
  <cp:revision>11</cp:revision>
  <dcterms:created xsi:type="dcterms:W3CDTF">2015-10-30T14:25:53Z</dcterms:created>
  <dcterms:modified xsi:type="dcterms:W3CDTF">2018-01-04T12:58:00Z</dcterms:modified>
</cp:coreProperties>
</file>