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16"/>
  </p:notesMasterIdLst>
  <p:sldIdLst>
    <p:sldId id="260" r:id="rId2"/>
    <p:sldId id="263" r:id="rId3"/>
    <p:sldId id="274" r:id="rId4"/>
    <p:sldId id="273" r:id="rId5"/>
    <p:sldId id="264" r:id="rId6"/>
    <p:sldId id="265" r:id="rId7"/>
    <p:sldId id="275" r:id="rId8"/>
    <p:sldId id="269" r:id="rId9"/>
    <p:sldId id="266" r:id="rId10"/>
    <p:sldId id="267" r:id="rId11"/>
    <p:sldId id="268" r:id="rId12"/>
    <p:sldId id="270" r:id="rId13"/>
    <p:sldId id="271" r:id="rId14"/>
    <p:sldId id="272" r:id="rId15"/>
  </p:sldIdLst>
  <p:sldSz cx="9144000" cy="6858000" type="screen4x3"/>
  <p:notesSz cx="6858000" cy="9144000"/>
  <p:embeddedFontLst>
    <p:embeddedFont>
      <p:font typeface="Matilda" panose="020B0604020202020204" charset="0"/>
      <p:regular r:id="rId17"/>
    </p:embeddedFont>
    <p:embeddedFont>
      <p:font typeface="Calibri" panose="020F0502020204030204" pitchFamily="34" charset="0"/>
      <p:regular r:id="rId18"/>
      <p:bold r:id="rId19"/>
      <p:italic r:id="rId20"/>
      <p:boldItalic r:id="rId2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05408"/>
    <a:srgbClr val="6CA62C"/>
    <a:srgbClr val="8E0000"/>
    <a:srgbClr val="5F9127"/>
    <a:srgbClr val="456A1C"/>
    <a:srgbClr val="DEA900"/>
    <a:srgbClr val="E4931C"/>
    <a:srgbClr val="FFE89F"/>
    <a:srgbClr val="008080"/>
    <a:srgbClr val="277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946" autoAdjust="0"/>
  </p:normalViewPr>
  <p:slideViewPr>
    <p:cSldViewPr>
      <p:cViewPr varScale="1">
        <p:scale>
          <a:sx n="70" d="100"/>
          <a:sy n="70" d="100"/>
        </p:scale>
        <p:origin x="138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B0CBC5-4963-451E-BDC6-69E455B5C0D6}" type="datetimeFigureOut">
              <a:rPr lang="ru-RU" smtClean="0"/>
              <a:t>17.11.2017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0C8DEB-F0C6-4F99-AC24-A3E685826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70865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0C8DEB-F0C6-4F99-AC24-A3E685826FB5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24048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A744C-FE01-496A-A041-ED93458D1002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843808" y="1700808"/>
            <a:ext cx="5976664" cy="18722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normalizeH="0" baseline="0" noProof="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Matilda" pitchFamily="2" charset="0"/>
                <a:ea typeface="+mj-ea"/>
                <a:cs typeface="+mj-cs"/>
              </a:rPr>
              <a:t>Тире </a:t>
            </a:r>
            <a:r>
              <a:rPr kumimoji="0" lang="ru-RU" sz="6600" b="1" i="0" u="none" strike="noStrike" kern="1200" normalizeH="0" baseline="0" noProof="0" dirty="0" err="1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Matilda" pitchFamily="2" charset="0"/>
                <a:ea typeface="+mj-ea"/>
                <a:cs typeface="+mj-cs"/>
              </a:rPr>
              <a:t>між</a:t>
            </a:r>
            <a:r>
              <a:rPr kumimoji="0" lang="ru-RU" sz="6600" b="1" i="0" u="none" strike="noStrike" kern="1200" normalizeH="0" baseline="0" noProof="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Matilda" pitchFamily="2" charset="0"/>
                <a:ea typeface="+mj-ea"/>
                <a:cs typeface="+mj-cs"/>
              </a:rPr>
              <a:t> </a:t>
            </a:r>
            <a:r>
              <a:rPr kumimoji="0" lang="ru-RU" sz="6600" b="1" i="0" u="none" strike="noStrike" kern="1200" normalizeH="0" baseline="0" noProof="0" dirty="0" err="1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Matilda" pitchFamily="2" charset="0"/>
                <a:ea typeface="+mj-ea"/>
                <a:cs typeface="+mj-cs"/>
              </a:rPr>
              <a:t>підметом</a:t>
            </a:r>
            <a:r>
              <a:rPr kumimoji="0" lang="ru-RU" sz="6600" b="1" i="0" u="none" strike="noStrike" kern="1200" normalizeH="0" baseline="0" noProof="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Matilda" pitchFamily="2" charset="0"/>
                <a:ea typeface="+mj-ea"/>
                <a:cs typeface="+mj-cs"/>
              </a:rPr>
              <a:t> і</a:t>
            </a:r>
            <a:r>
              <a:rPr kumimoji="0" lang="ru-RU" sz="6600" b="1" i="0" u="none" strike="noStrike" kern="1200" normalizeH="0" noProof="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Matilda" pitchFamily="2" charset="0"/>
                <a:ea typeface="+mj-ea"/>
                <a:cs typeface="+mj-cs"/>
              </a:rPr>
              <a:t> </a:t>
            </a:r>
            <a:r>
              <a:rPr kumimoji="0" lang="ru-RU" sz="6600" b="1" i="0" u="none" strike="noStrike" kern="1200" normalizeH="0" noProof="0" dirty="0" err="1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Matilda" pitchFamily="2" charset="0"/>
                <a:ea typeface="+mj-ea"/>
                <a:cs typeface="+mj-cs"/>
              </a:rPr>
              <a:t>присудком</a:t>
            </a:r>
            <a:endParaRPr kumimoji="0" lang="ru-RU" sz="5400" b="1" i="0" u="none" strike="noStrike" kern="1200" normalizeH="0" baseline="0" noProof="0" dirty="0">
              <a:ln w="11430"/>
              <a:blipFill dpi="0" rotWithShape="1">
                <a:blip r:embed="rId3"/>
                <a:srcRect/>
                <a:tile tx="0" ty="0" sx="50000" sy="50000" flip="none" algn="tl"/>
              </a:blip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Matilda" pitchFamily="2" charset="0"/>
              <a:ea typeface="+mj-ea"/>
              <a:cs typeface="+mj-cs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3968" y="5229200"/>
            <a:ext cx="4752528" cy="1296144"/>
          </a:xfrm>
          <a:prstGeom prst="roundRect">
            <a:avLst>
              <a:gd name="adj" fmla="val 1782"/>
            </a:avLst>
          </a:prstGeom>
          <a:noFill/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uk-UA" sz="2200" b="1" i="1" dirty="0">
                <a:solidFill>
                  <a:srgbClr val="8E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uk-UA" sz="2200" b="1" i="1" dirty="0" smtClean="0">
                <a:solidFill>
                  <a:srgbClr val="8E0000"/>
                </a:solidFill>
                <a:latin typeface="Times New Roman" pitchFamily="18" charset="0"/>
                <a:cs typeface="Times New Roman" pitchFamily="18" charset="0"/>
              </a:rPr>
              <a:t>читель української мови </a:t>
            </a:r>
          </a:p>
          <a:p>
            <a:pPr>
              <a:spcBef>
                <a:spcPts val="0"/>
              </a:spcBef>
              <a:buNone/>
            </a:pPr>
            <a:r>
              <a:rPr lang="uk-UA" sz="2200" b="1" i="1" dirty="0" smtClean="0">
                <a:solidFill>
                  <a:srgbClr val="8E0000"/>
                </a:solidFill>
                <a:latin typeface="Times New Roman" pitchFamily="18" charset="0"/>
                <a:cs typeface="Times New Roman" pitchFamily="18" charset="0"/>
              </a:rPr>
              <a:t>та літератури</a:t>
            </a:r>
          </a:p>
          <a:p>
            <a:pPr>
              <a:spcBef>
                <a:spcPts val="0"/>
              </a:spcBef>
              <a:buNone/>
            </a:pPr>
            <a:r>
              <a:rPr lang="uk-UA" sz="2200" b="1" i="1" dirty="0" err="1" smtClean="0">
                <a:solidFill>
                  <a:srgbClr val="8E0000"/>
                </a:solidFill>
                <a:latin typeface="Times New Roman" pitchFamily="18" charset="0"/>
                <a:cs typeface="Times New Roman" pitchFamily="18" charset="0"/>
              </a:rPr>
              <a:t>Марковська</a:t>
            </a:r>
            <a:r>
              <a:rPr lang="uk-UA" sz="2200" b="1" i="1" dirty="0" smtClean="0">
                <a:solidFill>
                  <a:srgbClr val="8E0000"/>
                </a:solidFill>
                <a:latin typeface="Times New Roman" pitchFamily="18" charset="0"/>
                <a:cs typeface="Times New Roman" pitchFamily="18" charset="0"/>
              </a:rPr>
              <a:t> Т.Ю.</a:t>
            </a:r>
          </a:p>
          <a:p>
            <a:pPr>
              <a:spcBef>
                <a:spcPts val="0"/>
              </a:spcBef>
              <a:buNone/>
            </a:pPr>
            <a:endParaRPr lang="uk-UA" sz="20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971600" y="6597352"/>
            <a:ext cx="6120680" cy="26064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67544" y="188640"/>
            <a:ext cx="8208912" cy="648072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sz="3600" dirty="0" smtClean="0"/>
              <a:t>Довго </a:t>
            </a:r>
            <a:r>
              <a:rPr lang="uk-UA" sz="3600" dirty="0"/>
              <a:t>б сварилися Підмет із Присудком, та раптом з'явився розділовий знак на ім'я Тире. </a:t>
            </a:r>
            <a:endParaRPr lang="uk-UA" sz="3600" dirty="0" smtClean="0"/>
          </a:p>
          <a:p>
            <a:pPr marL="0" indent="0" algn="just">
              <a:buNone/>
            </a:pPr>
            <a:r>
              <a:rPr lang="uk-UA" sz="3600" dirty="0" smtClean="0"/>
              <a:t>- Я </a:t>
            </a:r>
            <a:r>
              <a:rPr lang="uk-UA" sz="3600" dirty="0"/>
              <a:t>помирю вас</a:t>
            </a:r>
            <a:r>
              <a:rPr lang="uk-UA" sz="3600" dirty="0" smtClean="0"/>
              <a:t>, - </a:t>
            </a:r>
            <a:r>
              <a:rPr lang="uk-UA" sz="3600" dirty="0"/>
              <a:t>сказав він</a:t>
            </a:r>
            <a:r>
              <a:rPr lang="uk-UA" sz="3600" dirty="0" smtClean="0"/>
              <a:t>, - </a:t>
            </a:r>
            <a:r>
              <a:rPr lang="uk-UA" sz="3600" dirty="0"/>
              <a:t>стану між вами, і ніхто вже вас не сплутає. </a:t>
            </a:r>
            <a:endParaRPr lang="uk-UA" sz="3600" dirty="0" smtClean="0"/>
          </a:p>
          <a:p>
            <a:pPr marL="0" indent="0" algn="just">
              <a:buNone/>
            </a:pPr>
            <a:r>
              <a:rPr lang="uk-UA" sz="3600" dirty="0" smtClean="0"/>
              <a:t>З </a:t>
            </a:r>
            <a:r>
              <a:rPr lang="uk-UA" sz="3600" dirty="0"/>
              <a:t>того часу і стоїть пан Тире між підметом-іменником і присудком-іменником, якщо між ними немає дієслова-зв'язки “ Є ”. А між підметом-іменником і присудком-прикметником не хоче стояти, бо вони й так не сваряться.</a:t>
            </a:r>
            <a:endParaRPr lang="uk-UA" sz="3600" dirty="0" smtClean="0"/>
          </a:p>
        </p:txBody>
      </p:sp>
    </p:spTree>
    <p:extLst>
      <p:ext uri="{BB962C8B-B14F-4D97-AF65-F5344CB8AC3E}">
        <p14:creationId xmlns:p14="http://schemas.microsoft.com/office/powerpoint/2010/main" val="39497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260648"/>
            <a:ext cx="8743346" cy="720080"/>
          </a:xfrm>
        </p:spPr>
        <p:txBody>
          <a:bodyPr>
            <a:normAutofit/>
          </a:bodyPr>
          <a:lstStyle/>
          <a:p>
            <a:r>
              <a:rPr lang="uk-UA" sz="3800" b="1" dirty="0" smtClean="0">
                <a:solidFill>
                  <a:schemeClr val="accent6">
                    <a:lumMod val="75000"/>
                  </a:schemeClr>
                </a:solidFill>
                <a:latin typeface="Matilda" pitchFamily="2" charset="0"/>
              </a:rPr>
              <a:t>Розставити розділові знаки і пояснити</a:t>
            </a:r>
            <a:endParaRPr lang="ru-RU" sz="3800" b="1" dirty="0">
              <a:solidFill>
                <a:schemeClr val="accent6">
                  <a:lumMod val="75000"/>
                </a:schemeClr>
              </a:solidFill>
              <a:latin typeface="Matilda" pitchFamily="2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11560" y="1340768"/>
            <a:ext cx="8064896" cy="489654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sz="3600" dirty="0" smtClean="0"/>
              <a:t>   Осінь найщедріша пора року. Її подарунки це золото лісів барви осінніх квітів запашні плоди садів і розсипи грибних галявин. Проводжати осінь зустрічати зиму.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91200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260648"/>
            <a:ext cx="8743346" cy="720080"/>
          </a:xfrm>
        </p:spPr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chemeClr val="accent6">
                    <a:lumMod val="75000"/>
                  </a:schemeClr>
                </a:solidFill>
                <a:latin typeface="Matilda" pitchFamily="2" charset="0"/>
              </a:rPr>
              <a:t>Перевірка</a:t>
            </a:r>
            <a:endParaRPr lang="ru-RU" b="1" dirty="0">
              <a:solidFill>
                <a:schemeClr val="accent6">
                  <a:lumMod val="75000"/>
                </a:schemeClr>
              </a:solidFill>
              <a:latin typeface="Matilda" pitchFamily="2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67544" y="1340768"/>
            <a:ext cx="8208912" cy="489654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sz="3600" dirty="0" smtClean="0"/>
              <a:t>    Осінь – найщедріша пора року. Її подарунки – це золото лісів, барви осінніх квітів, запашні плоди садів і розсипи грибних галявин. Проводжати осінь – зустрічати зиму.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41303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260648"/>
            <a:ext cx="8743346" cy="720080"/>
          </a:xfrm>
        </p:spPr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chemeClr val="accent6">
                    <a:lumMod val="75000"/>
                  </a:schemeClr>
                </a:solidFill>
                <a:latin typeface="Matilda" pitchFamily="2" charset="0"/>
              </a:rPr>
              <a:t>Домашнє завдання</a:t>
            </a:r>
            <a:endParaRPr lang="ru-RU" b="1" dirty="0">
              <a:solidFill>
                <a:schemeClr val="accent6">
                  <a:lumMod val="75000"/>
                </a:schemeClr>
              </a:solidFill>
              <a:latin typeface="Matilda" pitchFamily="2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67544" y="1340768"/>
            <a:ext cx="8208912" cy="48965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3600" dirty="0" smtClean="0"/>
              <a:t>Вивчити таблицю на сторінці </a:t>
            </a:r>
            <a:r>
              <a:rPr lang="uk-UA" sz="3600" dirty="0"/>
              <a:t>9</a:t>
            </a:r>
            <a:r>
              <a:rPr lang="uk-UA" sz="3600" dirty="0" smtClean="0"/>
              <a:t>4,</a:t>
            </a:r>
          </a:p>
          <a:p>
            <a:pPr marL="0" indent="0">
              <a:buNone/>
            </a:pPr>
            <a:r>
              <a:rPr lang="uk-UA" sz="3600" dirty="0" smtClean="0"/>
              <a:t>Вправа 141.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891141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08912" cy="6192688"/>
          </a:xfrm>
        </p:spPr>
        <p:txBody>
          <a:bodyPr>
            <a:normAutofit/>
          </a:bodyPr>
          <a:lstStyle/>
          <a:p>
            <a:r>
              <a:rPr lang="uk-UA" sz="7200" b="1" dirty="0" smtClean="0">
                <a:solidFill>
                  <a:schemeClr val="accent6">
                    <a:lumMod val="75000"/>
                  </a:schemeClr>
                </a:solidFill>
                <a:latin typeface="Matilda" pitchFamily="2" charset="0"/>
              </a:rPr>
              <a:t>Дякую за увагу!</a:t>
            </a:r>
            <a:endParaRPr lang="ru-RU" sz="7200" b="1" dirty="0">
              <a:solidFill>
                <a:schemeClr val="accent6">
                  <a:lumMod val="75000"/>
                </a:schemeClr>
              </a:solidFill>
              <a:latin typeface="Matild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6414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3"/>
          <p:cNvSpPr txBox="1">
            <a:spLocks/>
          </p:cNvSpPr>
          <p:nvPr/>
        </p:nvSpPr>
        <p:spPr>
          <a:xfrm>
            <a:off x="603176" y="188640"/>
            <a:ext cx="8289304" cy="64087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4500" b="1" dirty="0">
                <a:solidFill>
                  <a:schemeClr val="accent6">
                    <a:lumMod val="75000"/>
                  </a:schemeClr>
                </a:solidFill>
                <a:latin typeface="Matilda" pitchFamily="2" charset="0"/>
              </a:rPr>
              <a:t>Тема: </a:t>
            </a:r>
            <a:endParaRPr lang="uk-UA" sz="4500" b="1" dirty="0" smtClean="0">
              <a:solidFill>
                <a:schemeClr val="accent6">
                  <a:lumMod val="75000"/>
                </a:schemeClr>
              </a:solidFill>
              <a:latin typeface="Matilda" pitchFamily="2" charset="0"/>
            </a:endParaRPr>
          </a:p>
          <a:p>
            <a:pPr algn="l"/>
            <a:r>
              <a:rPr lang="ru-RU" sz="4900" b="1" dirty="0" smtClean="0">
                <a:ln w="11430"/>
                <a:blipFill dpi="0" rotWithShape="1">
                  <a:blip r:embed="rId2"/>
                  <a:srcRect/>
                  <a:tile tx="0" ty="0" sx="50000" sy="50000" flip="none" algn="tl"/>
                </a:blip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ilda" pitchFamily="2" charset="0"/>
              </a:rPr>
              <a:t>Тире </a:t>
            </a:r>
            <a:r>
              <a:rPr lang="ru-RU" sz="4900" b="1" dirty="0" err="1">
                <a:ln w="11430"/>
                <a:blipFill dpi="0" rotWithShape="1">
                  <a:blip r:embed="rId2"/>
                  <a:srcRect/>
                  <a:tile tx="0" ty="0" sx="50000" sy="50000" flip="none" algn="tl"/>
                </a:blip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ilda" pitchFamily="2" charset="0"/>
              </a:rPr>
              <a:t>між</a:t>
            </a:r>
            <a:r>
              <a:rPr lang="ru-RU" sz="4900" b="1" dirty="0">
                <a:ln w="11430"/>
                <a:blipFill dpi="0" rotWithShape="1">
                  <a:blip r:embed="rId2"/>
                  <a:srcRect/>
                  <a:tile tx="0" ty="0" sx="50000" sy="50000" flip="none" algn="tl"/>
                </a:blip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ilda" pitchFamily="2" charset="0"/>
              </a:rPr>
              <a:t> </a:t>
            </a:r>
            <a:r>
              <a:rPr lang="ru-RU" sz="4900" b="1" dirty="0" err="1" smtClean="0">
                <a:ln w="11430"/>
                <a:blipFill dpi="0" rotWithShape="1">
                  <a:blip r:embed="rId2"/>
                  <a:srcRect/>
                  <a:tile tx="0" ty="0" sx="50000" sy="50000" flip="none" algn="tl"/>
                </a:blip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ilda" pitchFamily="2" charset="0"/>
              </a:rPr>
              <a:t>підметом</a:t>
            </a:r>
            <a:r>
              <a:rPr lang="ru-RU" sz="4900" b="1" dirty="0" smtClean="0">
                <a:ln w="11430"/>
                <a:blipFill dpi="0" rotWithShape="1">
                  <a:blip r:embed="rId2"/>
                  <a:srcRect/>
                  <a:tile tx="0" ty="0" sx="50000" sy="50000" flip="none" algn="tl"/>
                </a:blip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ilda" pitchFamily="2" charset="0"/>
              </a:rPr>
              <a:t> і </a:t>
            </a:r>
            <a:r>
              <a:rPr lang="ru-RU" sz="4900" b="1" dirty="0" err="1" smtClean="0">
                <a:ln w="11430"/>
                <a:blipFill dpi="0" rotWithShape="1">
                  <a:blip r:embed="rId2"/>
                  <a:srcRect/>
                  <a:tile tx="0" ty="0" sx="50000" sy="50000" flip="none" algn="tl"/>
                </a:blip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ilda" pitchFamily="2" charset="0"/>
              </a:rPr>
              <a:t>присудком</a:t>
            </a:r>
            <a:endParaRPr lang="ru-RU" sz="4900" b="1" dirty="0" smtClean="0">
              <a:ln w="11430"/>
              <a:blipFill dpi="0" rotWithShape="1">
                <a:blip r:embed="rId2"/>
                <a:srcRect/>
                <a:tile tx="0" ty="0" sx="50000" sy="50000" flip="none" algn="tl"/>
              </a:blip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atilda" pitchFamily="2" charset="0"/>
            </a:endParaRPr>
          </a:p>
          <a:p>
            <a:pPr algn="l"/>
            <a:endParaRPr lang="ru-RU" sz="4500" b="1" dirty="0" smtClean="0">
              <a:solidFill>
                <a:schemeClr val="accent6">
                  <a:lumMod val="75000"/>
                </a:schemeClr>
              </a:solidFill>
              <a:latin typeface="Matilda" pitchFamily="2" charset="0"/>
            </a:endParaRPr>
          </a:p>
          <a:p>
            <a:pPr algn="l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Matilda" pitchFamily="2" charset="0"/>
              </a:rPr>
              <a:t>Мета: </a:t>
            </a:r>
          </a:p>
          <a:p>
            <a:pPr marL="685800" indent="-685800" algn="just">
              <a:buFont typeface="Arial" panose="020B0604020202020204" pitchFamily="34" charset="0"/>
              <a:buChar char="•"/>
            </a:pPr>
            <a:r>
              <a:rPr lang="uk-UA" b="1" dirty="0" smtClean="0">
                <a:solidFill>
                  <a:schemeClr val="accent6">
                    <a:lumMod val="75000"/>
                  </a:schemeClr>
                </a:solidFill>
                <a:latin typeface="Matilda" pitchFamily="2" charset="0"/>
              </a:rPr>
              <a:t>навчитися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Matilda" pitchFamily="2" charset="0"/>
              </a:rPr>
              <a:t> правилам постановки тире в простому </a:t>
            </a:r>
            <a:r>
              <a:rPr lang="ru-RU" b="1" dirty="0" err="1" smtClean="0">
                <a:solidFill>
                  <a:schemeClr val="accent6">
                    <a:lumMod val="75000"/>
                  </a:schemeClr>
                </a:solidFill>
                <a:latin typeface="Matilda" pitchFamily="2" charset="0"/>
              </a:rPr>
              <a:t>реченні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Matilda" pitchFamily="2" charset="0"/>
              </a:rPr>
              <a:t> </a:t>
            </a:r>
            <a:r>
              <a:rPr lang="ru-RU" b="1" dirty="0" err="1" smtClean="0">
                <a:solidFill>
                  <a:schemeClr val="accent6">
                    <a:lumMod val="75000"/>
                  </a:schemeClr>
                </a:solidFill>
                <a:latin typeface="Matilda" pitchFamily="2" charset="0"/>
              </a:rPr>
              <a:t>між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Matilda" pitchFamily="2" charset="0"/>
              </a:rPr>
              <a:t> </a:t>
            </a:r>
            <a:r>
              <a:rPr lang="ru-RU" b="1" dirty="0" err="1" smtClean="0">
                <a:solidFill>
                  <a:schemeClr val="accent6">
                    <a:lumMod val="75000"/>
                  </a:schemeClr>
                </a:solidFill>
                <a:latin typeface="Matilda" pitchFamily="2" charset="0"/>
              </a:rPr>
              <a:t>підметом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Matilda" pitchFamily="2" charset="0"/>
              </a:rPr>
              <a:t> і </a:t>
            </a:r>
            <a:r>
              <a:rPr lang="ru-RU" b="1" dirty="0" err="1" smtClean="0">
                <a:solidFill>
                  <a:schemeClr val="accent6">
                    <a:lumMod val="75000"/>
                  </a:schemeClr>
                </a:solidFill>
                <a:latin typeface="Matilda" pitchFamily="2" charset="0"/>
              </a:rPr>
              <a:t>присудком</a:t>
            </a:r>
            <a:r>
              <a:rPr lang="uk-UA" b="1" dirty="0" smtClean="0">
                <a:solidFill>
                  <a:schemeClr val="accent6">
                    <a:lumMod val="75000"/>
                  </a:schemeClr>
                </a:solidFill>
                <a:latin typeface="Matilda" pitchFamily="2" charset="0"/>
              </a:rPr>
              <a:t>;</a:t>
            </a:r>
          </a:p>
          <a:p>
            <a:pPr marL="685800" indent="-685800" algn="just">
              <a:buFont typeface="Arial" panose="020B0604020202020204" pitchFamily="34" charset="0"/>
              <a:buChar char="•"/>
            </a:pPr>
            <a:r>
              <a:rPr lang="uk-UA" b="1" dirty="0" smtClean="0">
                <a:solidFill>
                  <a:schemeClr val="accent6">
                    <a:lumMod val="75000"/>
                  </a:schemeClr>
                </a:solidFill>
                <a:latin typeface="Matilda" pitchFamily="2" charset="0"/>
              </a:rPr>
              <a:t>виховувати естетичні почуття до краси природи рідного краю.</a:t>
            </a:r>
            <a:endParaRPr lang="ru-RU" b="1" dirty="0">
              <a:solidFill>
                <a:schemeClr val="accent6">
                  <a:lumMod val="75000"/>
                </a:schemeClr>
              </a:solidFill>
              <a:latin typeface="Matild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35258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5576" y="188640"/>
            <a:ext cx="7920880" cy="720080"/>
          </a:xfrm>
        </p:spPr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chemeClr val="accent6">
                    <a:lumMod val="75000"/>
                  </a:schemeClr>
                </a:solidFill>
                <a:latin typeface="Matilda" pitchFamily="2" charset="0"/>
              </a:rPr>
              <a:t>Словниковий диктант</a:t>
            </a:r>
            <a:endParaRPr lang="ru-RU" b="1" dirty="0">
              <a:solidFill>
                <a:schemeClr val="accent6">
                  <a:lumMod val="75000"/>
                </a:schemeClr>
              </a:solidFill>
              <a:latin typeface="Matilda" pitchFamily="2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67544" y="1340768"/>
            <a:ext cx="8208912" cy="489654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sz="3600" dirty="0" smtClean="0"/>
              <a:t>    Спідлоба, з-під хмари, </a:t>
            </a:r>
            <a:r>
              <a:rPr lang="uk-UA" sz="3600" dirty="0" smtClean="0"/>
              <a:t>здалеку, з лісу ми вийшли </a:t>
            </a:r>
            <a:r>
              <a:rPr lang="uk-UA" sz="3600" dirty="0" smtClean="0"/>
              <a:t>вкупі, в купі листя,  де-не-де, по-осінньому, восени, </a:t>
            </a:r>
            <a:r>
              <a:rPr lang="uk-UA" sz="3600" dirty="0" err="1" smtClean="0"/>
              <a:t>непогідь</a:t>
            </a:r>
            <a:r>
              <a:rPr lang="uk-UA" sz="3600" dirty="0" smtClean="0"/>
              <a:t>, не замерзати, немає листя, природа не має сили</a:t>
            </a:r>
            <a:r>
              <a:rPr lang="uk-UA" sz="3600" dirty="0"/>
              <a:t>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2627328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08912" cy="6192688"/>
          </a:xfrm>
        </p:spPr>
        <p:txBody>
          <a:bodyPr>
            <a:normAutofit/>
          </a:bodyPr>
          <a:lstStyle/>
          <a:p>
            <a:r>
              <a:rPr lang="uk-UA" sz="7200" b="1" dirty="0" smtClean="0">
                <a:solidFill>
                  <a:schemeClr val="accent6">
                    <a:lumMod val="75000"/>
                  </a:schemeClr>
                </a:solidFill>
                <a:latin typeface="Matilda" pitchFamily="2" charset="0"/>
              </a:rPr>
              <a:t>Казка про Підмет </a:t>
            </a:r>
            <a:br>
              <a:rPr lang="uk-UA" sz="7200" b="1" dirty="0" smtClean="0">
                <a:solidFill>
                  <a:schemeClr val="accent6">
                    <a:lumMod val="75000"/>
                  </a:schemeClr>
                </a:solidFill>
                <a:latin typeface="Matilda" pitchFamily="2" charset="0"/>
              </a:rPr>
            </a:br>
            <a:r>
              <a:rPr lang="uk-UA" sz="7200" b="1" dirty="0" smtClean="0">
                <a:solidFill>
                  <a:schemeClr val="accent6">
                    <a:lumMod val="75000"/>
                  </a:schemeClr>
                </a:solidFill>
                <a:latin typeface="Matilda" pitchFamily="2" charset="0"/>
              </a:rPr>
              <a:t>і Присудок</a:t>
            </a:r>
            <a:endParaRPr lang="ru-RU" sz="7200" b="1" dirty="0">
              <a:solidFill>
                <a:schemeClr val="accent6">
                  <a:lumMod val="75000"/>
                </a:schemeClr>
              </a:solidFill>
              <a:latin typeface="Matild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6008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67544" y="188640"/>
            <a:ext cx="8208912" cy="6480720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uk-UA" sz="3600" dirty="0" smtClean="0"/>
              <a:t>Зустрів Присудок Підмета і каже:</a:t>
            </a:r>
          </a:p>
          <a:p>
            <a:pPr marL="0" indent="0" algn="just">
              <a:buNone/>
            </a:pPr>
            <a:r>
              <a:rPr lang="uk-UA" sz="3600" dirty="0"/>
              <a:t>-</a:t>
            </a:r>
            <a:r>
              <a:rPr lang="uk-UA" sz="3600" dirty="0" smtClean="0"/>
              <a:t> На скільки питань ти можеш відповісти?</a:t>
            </a:r>
          </a:p>
          <a:p>
            <a:pPr algn="just">
              <a:buFontTx/>
              <a:buChar char="-"/>
            </a:pPr>
            <a:r>
              <a:rPr lang="uk-UA" sz="3600" dirty="0" smtClean="0"/>
              <a:t>На два: Хто? Що?</a:t>
            </a:r>
          </a:p>
          <a:p>
            <a:pPr algn="just">
              <a:buFontTx/>
              <a:buChar char="-"/>
            </a:pPr>
            <a:r>
              <a:rPr lang="uk-UA" sz="3600" dirty="0" smtClean="0"/>
              <a:t>А я аж на п’ять!</a:t>
            </a:r>
            <a:r>
              <a:rPr lang="ru-RU" sz="3600" dirty="0"/>
              <a:t> </a:t>
            </a:r>
            <a:r>
              <a:rPr lang="uk-UA" sz="3600" dirty="0" smtClean="0"/>
              <a:t>Послухай, це я забезпечую тобі повну характеристику:</a:t>
            </a:r>
          </a:p>
          <a:p>
            <a:pPr marL="742950" indent="-742950" algn="just">
              <a:buAutoNum type="arabicPeriod"/>
            </a:pPr>
            <a:r>
              <a:rPr lang="uk-UA" sz="3600" dirty="0" smtClean="0"/>
              <a:t>Що ти робиш? </a:t>
            </a:r>
          </a:p>
          <a:p>
            <a:pPr marL="742950" indent="-742950" algn="just">
              <a:buAutoNum type="arabicPeriod"/>
            </a:pPr>
            <a:r>
              <a:rPr lang="uk-UA" sz="3600" dirty="0" smtClean="0"/>
              <a:t>Що з тобою робиться?</a:t>
            </a:r>
          </a:p>
          <a:p>
            <a:pPr marL="742950" indent="-742950" algn="just">
              <a:buAutoNum type="arabicPeriod"/>
            </a:pPr>
            <a:r>
              <a:rPr lang="uk-UA" sz="3600" dirty="0" smtClean="0"/>
              <a:t>Який ти є?</a:t>
            </a:r>
          </a:p>
          <a:p>
            <a:pPr marL="742950" indent="-742950" algn="just">
              <a:buAutoNum type="arabicPeriod"/>
            </a:pPr>
            <a:r>
              <a:rPr lang="uk-UA" sz="3600" dirty="0" smtClean="0"/>
              <a:t>Хто ти є?</a:t>
            </a:r>
          </a:p>
          <a:p>
            <a:pPr marL="742950" indent="-742950" algn="just">
              <a:buAutoNum type="arabicPeriod"/>
            </a:pPr>
            <a:r>
              <a:rPr lang="uk-UA" sz="3600" dirty="0" smtClean="0"/>
              <a:t>Що ти є?</a:t>
            </a:r>
          </a:p>
        </p:txBody>
      </p:sp>
    </p:spTree>
    <p:extLst>
      <p:ext uri="{BB962C8B-B14F-4D97-AF65-F5344CB8AC3E}">
        <p14:creationId xmlns:p14="http://schemas.microsoft.com/office/powerpoint/2010/main" val="1605319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11560" y="260648"/>
            <a:ext cx="7920880" cy="720080"/>
          </a:xfrm>
        </p:spPr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chemeClr val="accent6">
                    <a:lumMod val="75000"/>
                  </a:schemeClr>
                </a:solidFill>
                <a:latin typeface="Matilda" pitchFamily="2" charset="0"/>
              </a:rPr>
              <a:t>Пояснювальний </a:t>
            </a:r>
            <a:r>
              <a:rPr lang="uk-UA" b="1" dirty="0" smtClean="0">
                <a:solidFill>
                  <a:schemeClr val="accent6">
                    <a:lumMod val="75000"/>
                  </a:schemeClr>
                </a:solidFill>
                <a:latin typeface="Matilda" pitchFamily="2" charset="0"/>
              </a:rPr>
              <a:t>диктант</a:t>
            </a:r>
            <a:endParaRPr lang="ru-RU" b="1" dirty="0">
              <a:solidFill>
                <a:schemeClr val="accent6">
                  <a:lumMod val="75000"/>
                </a:schemeClr>
              </a:solidFill>
              <a:latin typeface="Matilda" pitchFamily="2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83568" y="1340768"/>
            <a:ext cx="7992888" cy="489654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sz="3600" dirty="0" smtClean="0"/>
              <a:t>   Вересень намагався прикрасити ліси і парки. Він розфарбував дубове і кленове листя, додавши сонячних кольорів. Перший місяць осені, виповнений музики і спокою, буде проводжати птахів у вирій. Він виявився справжнім чародієм.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95347229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11560" y="260648"/>
            <a:ext cx="7920880" cy="720080"/>
          </a:xfrm>
        </p:spPr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chemeClr val="accent6">
                    <a:lumMod val="75000"/>
                  </a:schemeClr>
                </a:solidFill>
                <a:latin typeface="Matilda" pitchFamily="2" charset="0"/>
              </a:rPr>
              <a:t>Пояснювальний диктант</a:t>
            </a:r>
            <a:endParaRPr lang="ru-RU" b="1" dirty="0">
              <a:solidFill>
                <a:schemeClr val="accent6">
                  <a:lumMod val="75000"/>
                </a:schemeClr>
              </a:solidFill>
              <a:latin typeface="Matilda" pitchFamily="2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67544" y="1340768"/>
            <a:ext cx="8208912" cy="489654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sz="3600" dirty="0" smtClean="0"/>
              <a:t>   Вересень намагався прикрасити ліси і парки. Він розфарбував дубове і кленове листя, додавши сонячних кольорів. Перший місяць осені, виповнений музики і спокою, буде проводжати птахів у вирій. Він виявився справжнім чародієм.</a:t>
            </a:r>
            <a:endParaRPr lang="ru-RU" sz="3600" dirty="0"/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927674" y="1916832"/>
            <a:ext cx="1656184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2937654" y="1916832"/>
            <a:ext cx="1872208" cy="0"/>
          </a:xfrm>
          <a:prstGeom prst="line">
            <a:avLst/>
          </a:prstGeom>
          <a:ln w="101600" cmpd="dbl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5076056" y="1922977"/>
            <a:ext cx="2155042" cy="0"/>
          </a:xfrm>
          <a:prstGeom prst="line">
            <a:avLst/>
          </a:prstGeom>
          <a:ln w="101600" cmpd="dbl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2771800" y="2492896"/>
            <a:ext cx="2304256" cy="0"/>
          </a:xfrm>
          <a:prstGeom prst="line">
            <a:avLst/>
          </a:prstGeom>
          <a:ln w="101600" cmpd="dbl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5076056" y="4149080"/>
            <a:ext cx="3456384" cy="0"/>
          </a:xfrm>
          <a:prstGeom prst="line">
            <a:avLst/>
          </a:prstGeom>
          <a:ln w="101600" cmpd="dbl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4644008" y="4693329"/>
            <a:ext cx="1584176" cy="0"/>
          </a:xfrm>
          <a:prstGeom prst="line">
            <a:avLst/>
          </a:prstGeom>
          <a:ln w="101600" cmpd="dbl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1943708" y="2492896"/>
            <a:ext cx="61206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611560" y="5229200"/>
            <a:ext cx="1584176" cy="0"/>
          </a:xfrm>
          <a:prstGeom prst="line">
            <a:avLst/>
          </a:prstGeom>
          <a:ln w="101600" cmpd="dbl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2771800" y="3573016"/>
            <a:ext cx="122413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3779912" y="4665283"/>
            <a:ext cx="61206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200357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67544" y="188640"/>
            <a:ext cx="8208912" cy="6480720"/>
          </a:xfrm>
        </p:spPr>
        <p:txBody>
          <a:bodyPr>
            <a:normAutofit/>
          </a:bodyPr>
          <a:lstStyle/>
          <a:p>
            <a:pPr marL="742950" indent="-742950">
              <a:buAutoNum type="arabicPeriod"/>
            </a:pPr>
            <a:r>
              <a:rPr lang="uk-UA" sz="3600" dirty="0" smtClean="0"/>
              <a:t>Складений дієслівний присудок: </a:t>
            </a:r>
            <a:r>
              <a:rPr lang="uk-UA" sz="3600" dirty="0">
                <a:solidFill>
                  <a:srgbClr val="FF0000"/>
                </a:solidFill>
              </a:rPr>
              <a:t>намагався </a:t>
            </a:r>
            <a:r>
              <a:rPr lang="uk-UA" sz="3600" dirty="0" smtClean="0">
                <a:solidFill>
                  <a:srgbClr val="FF0000"/>
                </a:solidFill>
              </a:rPr>
              <a:t>прикрасити</a:t>
            </a:r>
            <a:r>
              <a:rPr lang="uk-UA" sz="3600" dirty="0" smtClean="0"/>
              <a:t>.</a:t>
            </a:r>
          </a:p>
          <a:p>
            <a:pPr marL="742950" indent="-742950">
              <a:buAutoNum type="arabicPeriod"/>
            </a:pPr>
            <a:r>
              <a:rPr lang="uk-UA" sz="3600" dirty="0" smtClean="0"/>
              <a:t>Простий дієслівний присудок: </a:t>
            </a:r>
            <a:r>
              <a:rPr lang="uk-UA" sz="3600" dirty="0" smtClean="0">
                <a:solidFill>
                  <a:srgbClr val="FF0000"/>
                </a:solidFill>
              </a:rPr>
              <a:t>розфарбував, буде проводжати</a:t>
            </a:r>
            <a:r>
              <a:rPr lang="uk-UA" sz="3600" dirty="0" smtClean="0"/>
              <a:t>.</a:t>
            </a:r>
          </a:p>
          <a:p>
            <a:pPr marL="742950" indent="-742950">
              <a:buAutoNum type="arabicPeriod"/>
            </a:pPr>
            <a:r>
              <a:rPr lang="uk-UA" sz="3600" dirty="0" smtClean="0"/>
              <a:t>Складений іменний присудок: </a:t>
            </a:r>
          </a:p>
          <a:p>
            <a:pPr marL="0" indent="0">
              <a:buNone/>
            </a:pPr>
            <a:r>
              <a:rPr lang="uk-UA" sz="3600"/>
              <a:t> </a:t>
            </a:r>
            <a:r>
              <a:rPr lang="uk-UA" sz="3600" smtClean="0"/>
              <a:t>     </a:t>
            </a:r>
            <a:r>
              <a:rPr lang="uk-UA" sz="3600" smtClean="0">
                <a:solidFill>
                  <a:srgbClr val="FF0000"/>
                </a:solidFill>
              </a:rPr>
              <a:t>виявився </a:t>
            </a:r>
            <a:r>
              <a:rPr lang="uk-UA" sz="3600" dirty="0" smtClean="0">
                <a:solidFill>
                  <a:srgbClr val="FF0000"/>
                </a:solidFill>
              </a:rPr>
              <a:t>чародієм</a:t>
            </a:r>
            <a:r>
              <a:rPr lang="uk-UA" sz="3600" dirty="0" smtClean="0"/>
              <a:t>.</a:t>
            </a:r>
          </a:p>
          <a:p>
            <a:pPr marL="742950" indent="-742950">
              <a:buAutoNum type="arabicPeriod"/>
            </a:pPr>
            <a:endParaRPr lang="uk-UA" sz="3600" dirty="0" smtClean="0"/>
          </a:p>
        </p:txBody>
      </p:sp>
    </p:spTree>
    <p:extLst>
      <p:ext uri="{BB962C8B-B14F-4D97-AF65-F5344CB8AC3E}">
        <p14:creationId xmlns:p14="http://schemas.microsoft.com/office/powerpoint/2010/main" val="114529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67544" y="188640"/>
            <a:ext cx="8208912" cy="648072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sz="3600" dirty="0"/>
              <a:t>Посварились якось Підмет із Присудком. - Ти одягаєш часто мою маску</a:t>
            </a:r>
            <a:r>
              <a:rPr lang="uk-UA" sz="3600" dirty="0" smtClean="0"/>
              <a:t>, - </a:t>
            </a:r>
            <a:r>
              <a:rPr lang="uk-UA" sz="3600" dirty="0"/>
              <a:t>сказав Підмет</a:t>
            </a:r>
            <a:r>
              <a:rPr lang="uk-UA" sz="3600" dirty="0" smtClean="0"/>
              <a:t>, - </a:t>
            </a:r>
            <a:r>
              <a:rPr lang="uk-UA" sz="3600" dirty="0"/>
              <a:t>а мені це не подобається. Присудок образився: </a:t>
            </a:r>
            <a:endParaRPr lang="uk-UA" sz="3600" dirty="0" smtClean="0"/>
          </a:p>
          <a:p>
            <a:pPr algn="just">
              <a:buFontTx/>
              <a:buChar char="-"/>
            </a:pPr>
            <a:r>
              <a:rPr lang="uk-UA" sz="3600" dirty="0" smtClean="0"/>
              <a:t>Звідки </a:t>
            </a:r>
            <a:r>
              <a:rPr lang="uk-UA" sz="3600" dirty="0"/>
              <a:t>ти взяв? Коли це буває? </a:t>
            </a:r>
            <a:endParaRPr lang="uk-UA" sz="3600" dirty="0" smtClean="0"/>
          </a:p>
          <a:p>
            <a:pPr algn="just">
              <a:buFontTx/>
              <a:buChar char="-"/>
            </a:pPr>
            <a:r>
              <a:rPr lang="uk-UA" sz="3600" dirty="0" smtClean="0"/>
              <a:t>Коли </a:t>
            </a:r>
            <a:r>
              <a:rPr lang="uk-UA" sz="3600" dirty="0"/>
              <a:t>і ти іменник, і я іменник. Спробуй розібратися, хто є хто. А я не хочу бути тобою. </a:t>
            </a:r>
            <a:endParaRPr lang="uk-UA" sz="3600" dirty="0" smtClean="0"/>
          </a:p>
          <a:p>
            <a:pPr marL="0" indent="0" algn="just">
              <a:buNone/>
            </a:pPr>
            <a:r>
              <a:rPr lang="uk-UA" sz="3600" dirty="0"/>
              <a:t>-</a:t>
            </a:r>
            <a:r>
              <a:rPr lang="uk-UA" sz="3600" dirty="0" smtClean="0"/>
              <a:t> </a:t>
            </a:r>
            <a:r>
              <a:rPr lang="uk-UA" sz="3600" dirty="0"/>
              <a:t>Нащо мені твоя маска іменника? Я й сам можу бути іменником. </a:t>
            </a:r>
            <a:endParaRPr lang="uk-UA" sz="3600" dirty="0" smtClean="0"/>
          </a:p>
        </p:txBody>
      </p:sp>
    </p:spTree>
    <p:extLst>
      <p:ext uri="{BB962C8B-B14F-4D97-AF65-F5344CB8AC3E}">
        <p14:creationId xmlns:p14="http://schemas.microsoft.com/office/powerpoint/2010/main" val="3436855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9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860000"/>
      </a:hlink>
      <a:folHlink>
        <a:srgbClr val="FFABAB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2076</TotalTime>
  <Words>474</Words>
  <Application>Microsoft Office PowerPoint</Application>
  <PresentationFormat>Экран (4:3)</PresentationFormat>
  <Paragraphs>46</Paragraphs>
  <Slides>14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Matilda</vt:lpstr>
      <vt:lpstr>Calibri</vt:lpstr>
      <vt:lpstr>Times New Roman</vt:lpstr>
      <vt:lpstr>Тема Office</vt:lpstr>
      <vt:lpstr>Презентация PowerPoint</vt:lpstr>
      <vt:lpstr>Презентация PowerPoint</vt:lpstr>
      <vt:lpstr>Словниковий диктант</vt:lpstr>
      <vt:lpstr>Казка про Підмет  і Присудок</vt:lpstr>
      <vt:lpstr>Презентация PowerPoint</vt:lpstr>
      <vt:lpstr>Пояснювальний диктант</vt:lpstr>
      <vt:lpstr>Пояснювальний диктант</vt:lpstr>
      <vt:lpstr>Презентация PowerPoint</vt:lpstr>
      <vt:lpstr>Презентация PowerPoint</vt:lpstr>
      <vt:lpstr>Презентация PowerPoint</vt:lpstr>
      <vt:lpstr>Розставити розділові знаки і пояснити</vt:lpstr>
      <vt:lpstr>Перевірка</vt:lpstr>
      <vt:lpstr>Домашнє завдання</vt:lpstr>
      <vt:lpstr>Дякую за увагу!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Пользователь Windows</cp:lastModifiedBy>
  <cp:revision>10</cp:revision>
  <dcterms:created xsi:type="dcterms:W3CDTF">2013-08-23T08:38:35Z</dcterms:created>
  <dcterms:modified xsi:type="dcterms:W3CDTF">2017-11-17T08:39:09Z</dcterms:modified>
</cp:coreProperties>
</file>