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864" r:id="rId1"/>
    <p:sldMasterId id="2147487130" r:id="rId2"/>
  </p:sldMasterIdLst>
  <p:notesMasterIdLst>
    <p:notesMasterId r:id="rId28"/>
  </p:notesMasterIdLst>
  <p:sldIdLst>
    <p:sldId id="283" r:id="rId3"/>
    <p:sldId id="317" r:id="rId4"/>
    <p:sldId id="311" r:id="rId5"/>
    <p:sldId id="284" r:id="rId6"/>
    <p:sldId id="314" r:id="rId7"/>
    <p:sldId id="312" r:id="rId8"/>
    <p:sldId id="309" r:id="rId9"/>
    <p:sldId id="289" r:id="rId10"/>
    <p:sldId id="287" r:id="rId11"/>
    <p:sldId id="310" r:id="rId12"/>
    <p:sldId id="313" r:id="rId13"/>
    <p:sldId id="315" r:id="rId14"/>
    <p:sldId id="316" r:id="rId15"/>
    <p:sldId id="318" r:id="rId16"/>
    <p:sldId id="319" r:id="rId17"/>
    <p:sldId id="320" r:id="rId18"/>
    <p:sldId id="321" r:id="rId19"/>
    <p:sldId id="322" r:id="rId20"/>
    <p:sldId id="323" r:id="rId21"/>
    <p:sldId id="298" r:id="rId22"/>
    <p:sldId id="299" r:id="rId23"/>
    <p:sldId id="300" r:id="rId24"/>
    <p:sldId id="301" r:id="rId25"/>
    <p:sldId id="303" r:id="rId26"/>
    <p:sldId id="305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6B600"/>
    <a:srgbClr val="F8F8F8"/>
    <a:srgbClr val="FFCF47"/>
    <a:srgbClr val="FFDB75"/>
    <a:srgbClr val="A889F7"/>
    <a:srgbClr val="B59AF8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8" autoAdjust="0"/>
    <p:restoredTop sz="89931" autoAdjust="0"/>
  </p:normalViewPr>
  <p:slideViewPr>
    <p:cSldViewPr>
      <p:cViewPr>
        <p:scale>
          <a:sx n="59" d="100"/>
          <a:sy n="59" d="100"/>
        </p:scale>
        <p:origin x="-1344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312BF06-B201-4BA7-8785-E1D958DABD7F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2B66BD-335D-4BE7-99E1-65A2F9CDF8E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5376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136611F-7567-482E-8C1A-530F399A7AEB}" type="slidenum">
              <a:rPr lang="ru-RU" altLang="uk-UA" smtClean="0"/>
              <a:pPr/>
              <a:t>25</a:t>
            </a:fld>
            <a:endParaRPr lang="ru-RU" alt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31DBA6-5539-41D3-8D58-1647497371D2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518527-09DE-4AE2-97DC-93C5743E2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37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381A11-F2DB-4B78-9DB1-CAB28498D69A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5FF693-99D1-42A9-9FA8-A83ABB1FD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7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C61C18-F503-410B-9B80-AF1126A2EB0B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F7EC42-D4ED-4CE2-ABAF-DD0BB79DF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383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09A3-6B75-4B32-9713-41180BD8384F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A608-2974-4E6D-A93A-85FA7C602DE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5425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0046-62A4-4770-81B3-C37104DAE6AB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653F-DB67-4B2A-8686-30AE12566D1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0085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2C3DE-71C9-42D1-B0C6-525C1865332E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2D10-6DE5-494B-B299-33A6621B5B1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2144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77706-B2D3-44A6-9C16-162BB66FFE2D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29DDC-63EE-43C0-B105-87ACA8CE9A0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3132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6FEC-3ED4-4DEC-843B-83CD47306A96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AF73F-165F-41EB-B35E-350436CCF83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91641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4F42C-BC21-4257-9A7F-F71C3C4E07DF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D9BF-FCA8-458F-ADD2-1B2FEAD91ED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8285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473BC-67AD-451B-996B-1569D7A5F603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2D5C-89E5-4299-9B2D-9119521574E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0628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C75E7-BFBF-4563-AF79-F5347F658DE7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9F4D1-8600-4E46-90BD-B6E9E32B11D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56568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1A065A-3AC7-45F3-8AB6-014B8F04C6B1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C1C867-0572-4A5F-909B-550CA87A9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753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8A78-E1DC-436E-BB54-58A0FC711AF2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67B7C-4EEA-403F-A1D3-81B81405C0D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63311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E0F7F-FC50-418B-BF5B-7E6BACF1211D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A2EF4-03AA-4676-BE6C-E1623C9ADD3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33893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8095-D2E0-4D46-B4F5-13730D2E23C0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5AD2-38D4-48A9-AA7D-5AB9AED6FE8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4541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808CC1-8CC5-4D66-A4B6-456947DB98F6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DAEE49-666B-46C4-B8F0-D7C546301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03944-00EC-4B89-BB24-8CAAD7838546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80DA32-55FD-406B-BF4C-1F409BC25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1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C5A14D-4FD5-47C0-BD6E-10CF698B994C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4F6849-5D6E-4DB4-8436-E3BDA9BBC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9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EF497F-F5C4-4233-82CC-A0AD1D1131E8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B10FFF-8C51-4031-BA18-92E40BE91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4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EDD92D-3EBC-4745-97F3-E7B594AF1631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92BC48-E683-4362-A946-1C1DDFD1D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1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20BBFE-ECDE-4832-83F9-D43388D7C6C3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A78933-BB1E-43C7-B37C-130ABF7B1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3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BBC430-DA9D-4078-95DA-22ACEE48C39D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A090AD-6B38-4E3D-BCC5-766805D15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7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fld id="{6C78F90F-2F48-423E-BDD9-571952850009}" type="datetimeFigureOut">
              <a:rPr lang="ru-RU"/>
              <a:pPr>
                <a:defRPr/>
              </a:pPr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fld id="{785BF159-17FC-401D-ABF6-2E8BAE3DD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60" r:id="rId1"/>
    <p:sldLayoutId id="2147487561" r:id="rId2"/>
    <p:sldLayoutId id="2147487562" r:id="rId3"/>
    <p:sldLayoutId id="2147487563" r:id="rId4"/>
    <p:sldLayoutId id="2147487564" r:id="rId5"/>
    <p:sldLayoutId id="2147487565" r:id="rId6"/>
    <p:sldLayoutId id="2147487566" r:id="rId7"/>
    <p:sldLayoutId id="2147487567" r:id="rId8"/>
    <p:sldLayoutId id="2147487568" r:id="rId9"/>
    <p:sldLayoutId id="2147487569" r:id="rId10"/>
    <p:sldLayoutId id="214748757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AF11AAE-7A54-4E6F-A61A-962A42276DC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71" r:id="rId1"/>
    <p:sldLayoutId id="2147487572" r:id="rId2"/>
    <p:sldLayoutId id="2147487573" r:id="rId3"/>
    <p:sldLayoutId id="2147487574" r:id="rId4"/>
    <p:sldLayoutId id="2147487575" r:id="rId5"/>
    <p:sldLayoutId id="2147487576" r:id="rId6"/>
    <p:sldLayoutId id="2147487577" r:id="rId7"/>
    <p:sldLayoutId id="2147487578" r:id="rId8"/>
    <p:sldLayoutId id="2147487579" r:id="rId9"/>
    <p:sldLayoutId id="2147487580" r:id="rId10"/>
    <p:sldLayoutId id="214748758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 altLang="uk-UA" smtClean="0"/>
          </a:p>
        </p:txBody>
      </p:sp>
      <p:sp>
        <p:nvSpPr>
          <p:cNvPr id="2560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560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229725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3682058" cy="4232478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468313" y="322263"/>
            <a:ext cx="58102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 sz="11500" b="1">
                <a:solidFill>
                  <a:srgbClr val="000000"/>
                </a:solidFill>
                <a:latin typeface="Monotype Corsiva" pitchFamily="66" charset="0"/>
              </a:rPr>
              <a:t>Читання </a:t>
            </a:r>
            <a:endParaRPr lang="ru-RU" altLang="uk-UA" sz="11500" b="1">
              <a:solidFill>
                <a:srgbClr val="000000"/>
              </a:solidFill>
              <a:latin typeface="Monotype Corsiva" pitchFamily="66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787900" y="5229225"/>
            <a:ext cx="41989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2800" b="1" dirty="0"/>
              <a:t>Підготувала Олійник</a:t>
            </a:r>
          </a:p>
          <a:p>
            <a:r>
              <a:rPr lang="uk-UA" sz="2800" b="1" dirty="0"/>
              <a:t>Олена Володимирівна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Картинки по запросу малюнок природа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2979738" y="30163"/>
            <a:ext cx="62531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2000"/>
              <a:t>Тема уроку:</a:t>
            </a:r>
          </a:p>
          <a:p>
            <a:r>
              <a:rPr lang="uk-UA" sz="4800" b="1">
                <a:latin typeface="Times New Roman" pitchFamily="18" charset="0"/>
                <a:cs typeface="Times New Roman" pitchFamily="18" charset="0"/>
              </a:rPr>
              <a:t>О.Олесь </a:t>
            </a:r>
          </a:p>
          <a:p>
            <a:r>
              <a:rPr lang="uk-UA" sz="7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«Серед краси»</a:t>
            </a:r>
          </a:p>
        </p:txBody>
      </p:sp>
      <p:pic>
        <p:nvPicPr>
          <p:cNvPr id="68614" name="Picture 6" descr="Картинки по запросу олесь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82" r="28983"/>
          <a:stretch/>
        </p:blipFill>
        <p:spPr bwMode="auto">
          <a:xfrm>
            <a:off x="363893" y="1142415"/>
            <a:ext cx="2425149" cy="3238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b="44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175" y="5300663"/>
            <a:ext cx="4962525" cy="1077912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«Поет – завжди казкар»</a:t>
            </a:r>
          </a:p>
          <a:p>
            <a:pPr algn="r">
              <a:defRPr/>
            </a:pPr>
            <a:r>
              <a:rPr lang="uk-UA" dirty="0"/>
              <a:t>М. рильський</a:t>
            </a:r>
          </a:p>
          <a:p>
            <a:pPr>
              <a:defRPr/>
            </a:pPr>
            <a:r>
              <a:rPr lang="uk-UA" dirty="0"/>
              <a:t>(перегляд діафільму про творчість О.Олеся)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лес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938"/>
            <a:ext cx="9161463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0" name="Picture 10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32" y="1"/>
            <a:ext cx="9148032" cy="61653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6193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2" b="78532"/>
          <a:stretch>
            <a:fillRect/>
          </a:stretch>
        </p:blipFill>
        <p:spPr bwMode="auto">
          <a:xfrm>
            <a:off x="5724525" y="962025"/>
            <a:ext cx="7191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2" b="78532"/>
          <a:stretch>
            <a:fillRect/>
          </a:stretch>
        </p:blipFill>
        <p:spPr bwMode="auto">
          <a:xfrm>
            <a:off x="6084888" y="1239838"/>
            <a:ext cx="86836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2" b="78532"/>
          <a:stretch>
            <a:fillRect/>
          </a:stretch>
        </p:blipFill>
        <p:spPr bwMode="auto">
          <a:xfrm>
            <a:off x="5794375" y="496888"/>
            <a:ext cx="5635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2" b="78532"/>
          <a:stretch>
            <a:fillRect/>
          </a:stretch>
        </p:blipFill>
        <p:spPr bwMode="auto">
          <a:xfrm>
            <a:off x="5507038" y="74613"/>
            <a:ext cx="4349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Картинки по запросу дівчинка малюн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63" y="3789363"/>
            <a:ext cx="7291388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413" y="4897438"/>
            <a:ext cx="3179762" cy="1878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/>
              <a:t>    Опрацювання вірша</a:t>
            </a:r>
          </a:p>
          <a:p>
            <a:pPr algn="ctr"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О.Олеся </a:t>
            </a:r>
          </a:p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«Серед краси»</a:t>
            </a:r>
          </a:p>
          <a:p>
            <a:pPr algn="ctr">
              <a:defRPr/>
            </a:pPr>
            <a:r>
              <a:rPr lang="uk-UA" sz="3200" b="1" dirty="0"/>
              <a:t>Гра «Рибки»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6588125" y="260350"/>
            <a:ext cx="2284413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>
                <a:solidFill>
                  <a:srgbClr val="C00000"/>
                </a:solidFill>
              </a:rPr>
              <a:t>Словникова робота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328613"/>
            <a:ext cx="4538663" cy="4154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6600" b="1" dirty="0">
                <a:solidFill>
                  <a:schemeClr val="accent1">
                    <a:lumMod val="50000"/>
                  </a:schemeClr>
                </a:solidFill>
              </a:rPr>
              <a:t>Плач</a:t>
            </a:r>
          </a:p>
          <a:p>
            <a:pPr>
              <a:defRPr/>
            </a:pPr>
            <a:r>
              <a:rPr lang="uk-UA" sz="6600" b="1" dirty="0">
                <a:solidFill>
                  <a:schemeClr val="accent1">
                    <a:lumMod val="50000"/>
                  </a:schemeClr>
                </a:solidFill>
              </a:rPr>
              <a:t>човен</a:t>
            </a:r>
          </a:p>
          <a:p>
            <a:pPr>
              <a:defRPr/>
            </a:pPr>
            <a:r>
              <a:rPr lang="uk-UA" sz="6600" b="1" dirty="0">
                <a:solidFill>
                  <a:schemeClr val="accent1">
                    <a:lumMod val="50000"/>
                  </a:schemeClr>
                </a:solidFill>
              </a:rPr>
              <a:t>зграями</a:t>
            </a:r>
          </a:p>
          <a:p>
            <a:pPr>
              <a:defRPr/>
            </a:pPr>
            <a:r>
              <a:rPr lang="uk-UA" sz="6600" b="1" dirty="0">
                <a:solidFill>
                  <a:schemeClr val="accent1">
                    <a:lumMod val="50000"/>
                  </a:schemeClr>
                </a:solidFill>
              </a:rPr>
              <a:t>верхів'ях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14863" y="2492375"/>
            <a:ext cx="443388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6600" b="1"/>
              <a:t>Грало</a:t>
            </a:r>
          </a:p>
          <a:p>
            <a:r>
              <a:rPr lang="uk-UA" sz="6600" b="1"/>
              <a:t>Махнув</a:t>
            </a:r>
          </a:p>
          <a:p>
            <a:r>
              <a:rPr lang="uk-UA" sz="6600" b="1"/>
              <a:t>Щебечуть</a:t>
            </a:r>
          </a:p>
          <a:p>
            <a:r>
              <a:rPr lang="uk-UA" sz="6600" b="1"/>
              <a:t>сріблився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187825" y="445314"/>
            <a:ext cx="0" cy="52159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400550" y="445314"/>
            <a:ext cx="0" cy="52159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4D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Хвилинка відпочинку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4866" name="Picture 2" descr="Картинки по запросу анімація діти в школ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67" y="1844824"/>
            <a:ext cx="9020633" cy="48965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и по запросу анімація діти читаю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71888"/>
            <a:ext cx="230187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2573338" y="1149350"/>
            <a:ext cx="4046537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800" b="1" dirty="0">
                <a:solidFill>
                  <a:srgbClr val="FF0000"/>
                </a:solidFill>
              </a:rPr>
              <a:t>Очі </a:t>
            </a:r>
            <a:r>
              <a:rPr lang="uk-UA" dirty="0"/>
              <a:t>– рухаються тільки очі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73338" y="2444750"/>
            <a:ext cx="4068762" cy="13398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4400" b="1" dirty="0">
                <a:solidFill>
                  <a:srgbClr val="FF0000"/>
                </a:solidFill>
              </a:rPr>
              <a:t>Губи</a:t>
            </a:r>
            <a:r>
              <a:rPr lang="uk-UA" sz="2000" dirty="0"/>
              <a:t> </a:t>
            </a:r>
            <a:r>
              <a:rPr lang="uk-UA" dirty="0"/>
              <a:t>– беззвучна     </a:t>
            </a:r>
          </a:p>
          <a:p>
            <a:pPr>
              <a:defRPr/>
            </a:pPr>
            <a:r>
              <a:rPr lang="uk-UA" dirty="0"/>
              <a:t>                            артикуляція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578100" y="4000500"/>
            <a:ext cx="4068763" cy="12287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4400" b="1" dirty="0">
                <a:solidFill>
                  <a:srgbClr val="FF0000"/>
                </a:solidFill>
              </a:rPr>
              <a:t>Для себе </a:t>
            </a:r>
            <a:r>
              <a:rPr lang="uk-UA" dirty="0"/>
              <a:t>-          </a:t>
            </a:r>
          </a:p>
          <a:p>
            <a:pPr>
              <a:defRPr/>
            </a:pPr>
            <a:r>
              <a:rPr lang="uk-UA" dirty="0"/>
              <a:t>                           пошепки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484438" y="5297488"/>
            <a:ext cx="4068762" cy="14398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>
                <a:solidFill>
                  <a:srgbClr val="FF0000"/>
                </a:solidFill>
              </a:rPr>
              <a:t>Для товариша </a:t>
            </a:r>
            <a:r>
              <a:rPr lang="uk-UA" dirty="0"/>
              <a:t>- напівголосно</a:t>
            </a:r>
          </a:p>
        </p:txBody>
      </p:sp>
      <p:pic>
        <p:nvPicPr>
          <p:cNvPr id="40967" name="Picture 4" descr="Картинки по запросу анімація діти читаю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3163"/>
            <a:ext cx="2771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1331913" y="322263"/>
            <a:ext cx="6991350" cy="368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>
                <a:solidFill>
                  <a:srgbClr val="C00000"/>
                </a:solidFill>
              </a:rPr>
              <a:t>Робота над віршем. Аналіз змісту вірша з вибірковим читанням</a:t>
            </a:r>
          </a:p>
        </p:txBody>
      </p:sp>
      <p:sp>
        <p:nvSpPr>
          <p:cNvPr id="12" name="Овальная выноска 11"/>
          <p:cNvSpPr/>
          <p:nvPr/>
        </p:nvSpPr>
        <p:spPr>
          <a:xfrm>
            <a:off x="4067175" y="1916113"/>
            <a:ext cx="3636963" cy="1755775"/>
          </a:xfrm>
          <a:prstGeom prst="wedgeEllipseCallout">
            <a:avLst>
              <a:gd name="adj1" fmla="val 32231"/>
              <a:gd name="adj2" fmla="val 892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Куди сів хлопчик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2765425" y="1368425"/>
            <a:ext cx="4943475" cy="2851150"/>
          </a:xfrm>
          <a:prstGeom prst="wedgeEllipseCallout">
            <a:avLst>
              <a:gd name="adj1" fmla="val 36177"/>
              <a:gd name="adj2" fmla="val 545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Яка краса йому відкрилася</a:t>
            </a:r>
          </a:p>
        </p:txBody>
      </p:sp>
      <p:sp>
        <p:nvSpPr>
          <p:cNvPr id="15" name="Овальная выноска 14"/>
          <p:cNvSpPr/>
          <p:nvPr/>
        </p:nvSpPr>
        <p:spPr>
          <a:xfrm>
            <a:off x="2774950" y="1368425"/>
            <a:ext cx="4943475" cy="2851150"/>
          </a:xfrm>
          <a:prstGeom prst="wedgeEllipseCallout">
            <a:avLst>
              <a:gd name="adj1" fmla="val -56298"/>
              <a:gd name="adj2" fmla="val 545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Якими звуками передано кування зозулі</a:t>
            </a:r>
          </a:p>
        </p:txBody>
      </p:sp>
      <p:sp>
        <p:nvSpPr>
          <p:cNvPr id="16" name="Овальная выноска 15"/>
          <p:cNvSpPr/>
          <p:nvPr/>
        </p:nvSpPr>
        <p:spPr>
          <a:xfrm>
            <a:off x="2760663" y="1368425"/>
            <a:ext cx="4943475" cy="2851150"/>
          </a:xfrm>
          <a:prstGeom prst="wedgeEllipseCallout">
            <a:avLst>
              <a:gd name="adj1" fmla="val -54385"/>
              <a:gd name="adj2" fmla="val 534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Як ви розумієте виділені вислови?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Картинки по запросу 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41842" y="365377"/>
            <a:ext cx="3587040" cy="24883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4" name="Picture 6" descr="Картинки по запросу вухо малюнок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35993"/>
            <a:ext cx="3334871" cy="21812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0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522628"/>
            <a:ext cx="4107644" cy="261942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8" name="Picture 10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5797152" y="3210774"/>
            <a:ext cx="2952328" cy="39243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4140200" y="180975"/>
            <a:ext cx="4876800" cy="368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b="1">
                <a:solidFill>
                  <a:srgbClr val="C00000"/>
                </a:solidFill>
              </a:rPr>
              <a:t>Гра «Що хлопчик  побачив, кого почув?»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04838"/>
            <a:ext cx="914400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3200" b="1"/>
              <a:t>Кує зозуля</a:t>
            </a:r>
          </a:p>
          <a:p>
            <a:pPr algn="r"/>
            <a:r>
              <a:rPr lang="uk-UA" sz="3200" b="1"/>
              <a:t>Сизий лан</a:t>
            </a:r>
          </a:p>
          <a:p>
            <a:r>
              <a:rPr lang="uk-UA" sz="3200" b="1"/>
              <a:t>Голос перепілки, деркача</a:t>
            </a:r>
          </a:p>
          <a:p>
            <a:pPr algn="r"/>
            <a:r>
              <a:rPr lang="uk-UA" sz="3200" b="1"/>
              <a:t>Ранішній туман</a:t>
            </a:r>
          </a:p>
          <a:p>
            <a:pPr algn="ctr"/>
            <a:r>
              <a:rPr lang="uk-UA" sz="3200" b="1"/>
              <a:t>Літають качки</a:t>
            </a:r>
          </a:p>
          <a:p>
            <a:r>
              <a:rPr lang="uk-UA" sz="3200" b="1"/>
              <a:t>Плаче чайка</a:t>
            </a:r>
          </a:p>
          <a:p>
            <a:r>
              <a:rPr lang="uk-UA" sz="3200" b="1"/>
              <a:t>Щебечуть пташки</a:t>
            </a:r>
          </a:p>
          <a:p>
            <a:pPr algn="r"/>
            <a:r>
              <a:rPr lang="uk-UA" sz="3200" b="1"/>
              <a:t>Цвітуть небеса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084888" y="436563"/>
            <a:ext cx="2409825" cy="368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b="1">
                <a:solidFill>
                  <a:srgbClr val="C00000"/>
                </a:solidFill>
              </a:rPr>
              <a:t>Гра «Добери риму»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244475" y="620713"/>
            <a:ext cx="407511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5400" b="1"/>
              <a:t>Сів - …</a:t>
            </a:r>
          </a:p>
          <a:p>
            <a:r>
              <a:rPr lang="uk-UA" sz="5400" b="1"/>
              <a:t>світало - …</a:t>
            </a:r>
          </a:p>
          <a:p>
            <a:r>
              <a:rPr lang="uk-UA" sz="5400" b="1"/>
              <a:t>туман - …</a:t>
            </a:r>
          </a:p>
          <a:p>
            <a:r>
              <a:rPr lang="uk-UA" sz="5400" b="1"/>
              <a:t>краса - …</a:t>
            </a:r>
          </a:p>
          <a:p>
            <a:r>
              <a:rPr lang="uk-UA" sz="5400" b="1"/>
              <a:t>качки - …</a:t>
            </a:r>
          </a:p>
          <a:p>
            <a:r>
              <a:rPr lang="uk-UA" sz="5400" b="1"/>
              <a:t>плач - …</a:t>
            </a:r>
          </a:p>
          <a:p>
            <a:r>
              <a:rPr lang="uk-UA" sz="5400" b="1"/>
              <a:t>ліску - …</a:t>
            </a:r>
          </a:p>
        </p:txBody>
      </p:sp>
      <p:pic>
        <p:nvPicPr>
          <p:cNvPr id="167940" name="Picture 4" descr="Картинки по запросу поэ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425" y="4876799"/>
            <a:ext cx="2314575" cy="19812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175" y="620713"/>
            <a:ext cx="3359150" cy="5908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поплив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вставало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лан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небеса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пташки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деркач</a:t>
            </a:r>
          </a:p>
          <a:p>
            <a:pPr>
              <a:defRPr/>
            </a:pPr>
            <a:r>
              <a:rPr lang="uk-UA" sz="5400" b="1" dirty="0" err="1">
                <a:solidFill>
                  <a:schemeClr val="accent1">
                    <a:lumMod val="50000"/>
                  </a:schemeClr>
                </a:solidFill>
              </a:rPr>
              <a:t>ку-ку-ку</a:t>
            </a:r>
            <a:endParaRPr lang="uk-UA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27537"/>
            <a:ext cx="9107284" cy="68304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68109" cy="1143000"/>
          </a:xfrm>
        </p:spPr>
        <p:txBody>
          <a:bodyPr/>
          <a:lstStyle/>
          <a:p>
            <a:pPr>
              <a:defRPr/>
            </a:pPr>
            <a:r>
              <a:rPr lang="uk-UA" sz="5400" dirty="0" smtClean="0">
                <a:solidFill>
                  <a:srgbClr val="C00000"/>
                </a:solidFill>
              </a:rPr>
              <a:t>Вивчення вірша </a:t>
            </a:r>
            <a:br>
              <a:rPr lang="uk-UA" sz="5400" dirty="0" smtClean="0">
                <a:solidFill>
                  <a:srgbClr val="C00000"/>
                </a:solidFill>
              </a:rPr>
            </a:br>
            <a:r>
              <a:rPr lang="uk-UA" sz="5400" dirty="0" smtClean="0">
                <a:solidFill>
                  <a:srgbClr val="C00000"/>
                </a:solidFill>
              </a:rPr>
              <a:t>напам'ять </a:t>
            </a:r>
            <a:endParaRPr lang="uk-UA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Картинки по запросу дерево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350" y="1989138"/>
            <a:ext cx="4125913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4859338" y="85725"/>
            <a:ext cx="4033837" cy="2078038"/>
          </a:xfrm>
          <a:prstGeom prst="cloudCallout">
            <a:avLst>
              <a:gd name="adj1" fmla="val -18398"/>
              <a:gd name="adj2" fmla="val 1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C00000"/>
                </a:solidFill>
              </a:rPr>
              <a:t>очікування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6629" name="Picture 8" descr="Картинки по запросу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9563" y="1785938"/>
            <a:ext cx="6048376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Картинки по запросу  анімація мікрофон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825" y="4724400"/>
            <a:ext cx="12604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хожее изображение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30484" y="548680"/>
            <a:ext cx="6310063" cy="66247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хлопчик в човні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84584" y="502518"/>
            <a:ext cx="6768752" cy="66693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3860800"/>
            <a:ext cx="344646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1" name="Picture 7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603250"/>
            <a:ext cx="1873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Box 3"/>
          <p:cNvSpPr txBox="1">
            <a:spLocks noChangeArrowheads="1"/>
          </p:cNvSpPr>
          <p:nvPr/>
        </p:nvSpPr>
        <p:spPr bwMode="auto">
          <a:xfrm>
            <a:off x="927100" y="134938"/>
            <a:ext cx="73755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uk-UA" altLang="uk-UA" sz="4000" b="1">
                <a:solidFill>
                  <a:srgbClr val="000000"/>
                </a:solidFill>
                <a:latin typeface="Calibri" pitchFamily="34" charset="0"/>
              </a:rPr>
              <a:t>Маленький хлопчик в човен сів,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uk-UA" sz="4000" b="1">
                <a:solidFill>
                  <a:srgbClr val="000000"/>
                </a:solidFill>
                <a:latin typeface="Calibri" pitchFamily="34" charset="0"/>
              </a:rPr>
              <a:t>Махнув весельцем - і поплив.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uk-UA" sz="4000" b="1">
                <a:solidFill>
                  <a:srgbClr val="000000"/>
                </a:solidFill>
                <a:latin typeface="Calibri" pitchFamily="34" charset="0"/>
              </a:rPr>
              <a:t>Світало. Сонечко вставало.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uk-UA" sz="4000" b="1">
                <a:solidFill>
                  <a:srgbClr val="000000"/>
                </a:solidFill>
                <a:latin typeface="Calibri" pitchFamily="34" charset="0"/>
              </a:rPr>
              <a:t>Ховався вранішній туман.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94075"/>
            <a:ext cx="223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3"/>
          <p:cNvSpPr txBox="1">
            <a:spLocks noChangeArrowheads="1"/>
          </p:cNvSpPr>
          <p:nvPr/>
        </p:nvSpPr>
        <p:spPr bwMode="auto">
          <a:xfrm>
            <a:off x="515938" y="476250"/>
            <a:ext cx="82089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uk-UA" altLang="uk-UA" sz="4800" b="1">
                <a:solidFill>
                  <a:srgbClr val="FFFF00"/>
                </a:solidFill>
                <a:latin typeface="Calibri" pitchFamily="34" charset="0"/>
              </a:rPr>
              <a:t>В росі сріблився сизий лан,</a:t>
            </a:r>
          </a:p>
          <a:p>
            <a:pPr algn="r" eaLnBrk="1" hangingPunct="1"/>
            <a:r>
              <a:rPr lang="uk-UA" altLang="uk-UA" sz="4800" b="1">
                <a:solidFill>
                  <a:srgbClr val="FFFF00"/>
                </a:solidFill>
                <a:latin typeface="Calibri" pitchFamily="34" charset="0"/>
              </a:rPr>
              <a:t>І на верхів'ях сонце грало.</a:t>
            </a:r>
          </a:p>
          <a:p>
            <a:pPr algn="r" eaLnBrk="1" hangingPunct="1"/>
            <a:r>
              <a:rPr lang="uk-UA" altLang="uk-UA" sz="4800" b="1">
                <a:solidFill>
                  <a:srgbClr val="FFFF00"/>
                </a:solidFill>
                <a:latin typeface="Calibri" pitchFamily="34" charset="0"/>
              </a:rPr>
              <a:t>Спинився хлопчик. Ось краса!</a:t>
            </a:r>
          </a:p>
        </p:txBody>
      </p:sp>
      <p:pic>
        <p:nvPicPr>
          <p:cNvPr id="181254" name="Picture 6" descr="Картинки по запросу анімація сонечк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242587"/>
            <a:ext cx="2328863" cy="187294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 altLang="uk-UA" smtClean="0"/>
          </a:p>
        </p:txBody>
      </p:sp>
      <p:sp>
        <p:nvSpPr>
          <p:cNvPr id="4710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6998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7938"/>
            <a:ext cx="4032251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AutoShape 6" descr="Картинки по запросу анімація птах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altLang="uk-UA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7111" name="AutoShape 8" descr="Картинки по запросу анімація птахи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altLang="uk-UA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69992" name="Picture 10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62013"/>
            <a:ext cx="517048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5"/>
          <p:cNvSpPr txBox="1">
            <a:spLocks noChangeArrowheads="1"/>
          </p:cNvSpPr>
          <p:nvPr/>
        </p:nvSpPr>
        <p:spPr bwMode="auto">
          <a:xfrm>
            <a:off x="1706563" y="160338"/>
            <a:ext cx="7512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 sz="4400" b="1">
                <a:solidFill>
                  <a:srgbClr val="F6B600"/>
                </a:solidFill>
                <a:latin typeface="Calibri" pitchFamily="34" charset="0"/>
              </a:rPr>
              <a:t>Цвітуть хмарками небеса,</a:t>
            </a:r>
          </a:p>
          <a:p>
            <a:pPr eaLnBrk="1" hangingPunct="1"/>
            <a:r>
              <a:rPr lang="uk-UA" altLang="uk-UA" sz="4400" b="1">
                <a:solidFill>
                  <a:srgbClr val="F6B600"/>
                </a:solidFill>
                <a:latin typeface="Calibri" pitchFamily="34" charset="0"/>
              </a:rPr>
              <a:t>Літають зграями качки,</a:t>
            </a:r>
          </a:p>
          <a:p>
            <a:pPr eaLnBrk="1" hangingPunct="1"/>
            <a:r>
              <a:rPr lang="uk-UA" altLang="uk-UA" sz="4400" b="1">
                <a:solidFill>
                  <a:srgbClr val="F6B600"/>
                </a:solidFill>
                <a:latin typeface="Calibri" pitchFamily="34" charset="0"/>
              </a:rPr>
              <a:t>Щебечуть весело пташки.</a:t>
            </a:r>
          </a:p>
          <a:p>
            <a:pPr eaLnBrk="1" hangingPunct="1"/>
            <a:r>
              <a:rPr lang="uk-UA" altLang="uk-UA" sz="4400" b="1">
                <a:solidFill>
                  <a:srgbClr val="F6B600"/>
                </a:solidFill>
                <a:latin typeface="Calibri" pitchFamily="34" charset="0"/>
              </a:rPr>
              <a:t>Десь чути чайки ніжний плач.</a:t>
            </a:r>
          </a:p>
        </p:txBody>
      </p:sp>
      <p:pic>
        <p:nvPicPr>
          <p:cNvPr id="47114" name="Picture 11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8970" flipH="1">
            <a:off x="304800" y="3252788"/>
            <a:ext cx="18415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кукушка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57"/>
            <a:ext cx="9412578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Картинки по запросу перепіл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933825"/>
            <a:ext cx="26130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Картинки по запросу дерка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972">
            <a:off x="6267450" y="3883025"/>
            <a:ext cx="27336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3175" y="42863"/>
            <a:ext cx="77454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uk-UA" sz="4800" b="1">
                <a:solidFill>
                  <a:srgbClr val="000000"/>
                </a:solidFill>
                <a:latin typeface="Calibri" pitchFamily="34" charset="0"/>
              </a:rPr>
              <a:t>Тут перепілка, там – деркач.</a:t>
            </a:r>
          </a:p>
          <a:p>
            <a:pPr eaLnBrk="1" hangingPunct="1"/>
            <a:r>
              <a:rPr lang="uk-UA" altLang="uk-UA" sz="4800" b="1">
                <a:solidFill>
                  <a:srgbClr val="000000"/>
                </a:solidFill>
                <a:latin typeface="Calibri" pitchFamily="34" charset="0"/>
              </a:rPr>
              <a:t>А он в зеленому ліску</a:t>
            </a:r>
          </a:p>
          <a:p>
            <a:pPr eaLnBrk="1" hangingPunct="1"/>
            <a:r>
              <a:rPr lang="uk-UA" altLang="uk-UA" sz="4800" b="1">
                <a:solidFill>
                  <a:srgbClr val="000000"/>
                </a:solidFill>
                <a:latin typeface="Calibri" pitchFamily="34" charset="0"/>
              </a:rPr>
              <a:t>Кує зозуля : ку-ку-ку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 altLang="uk-UA" smtClean="0"/>
          </a:p>
        </p:txBody>
      </p:sp>
      <p:sp>
        <p:nvSpPr>
          <p:cNvPr id="4915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69988" name="Picture 2" descr="Похожее изображение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09307" cy="3429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3775075"/>
            <a:ext cx="2449513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AutoShape 6" descr="Картинки по запросу анімація птах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altLang="uk-UA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9159" name="AutoShape 8" descr="Картинки по запросу анімація птахи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altLang="uk-UA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9160" name="Picture 10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3713163"/>
            <a:ext cx="22653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4450"/>
            <a:ext cx="45291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275" y="28600"/>
            <a:ext cx="4688185" cy="3432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9163" name="Рисунок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6875463" y="260350"/>
            <a:ext cx="180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>
                <a:solidFill>
                  <a:srgbClr val="C00000"/>
                </a:solidFill>
              </a:rPr>
              <a:t>Підсумок уроку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338" y="260350"/>
            <a:ext cx="728662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З яким настроєм</a:t>
            </a:r>
          </a:p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 завершується сьогоднішній урок?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2370138" y="446088"/>
            <a:ext cx="6408737" cy="4422775"/>
          </a:xfrm>
          <a:prstGeom prst="wedgeEllipseCallout">
            <a:avLst>
              <a:gd name="adj1" fmla="val -55273"/>
              <a:gd name="adj2" fmla="val 17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</a:rPr>
              <a:t>Домашнє завдання</a:t>
            </a:r>
          </a:p>
          <a:p>
            <a:pPr algn="ctr">
              <a:defRPr/>
            </a:pPr>
            <a:r>
              <a:rPr lang="uk-UA" sz="5400" b="1" dirty="0"/>
              <a:t>Вивчити вірш напам'ять .</a:t>
            </a:r>
          </a:p>
        </p:txBody>
      </p:sp>
      <p:pic>
        <p:nvPicPr>
          <p:cNvPr id="50181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763713"/>
            <a:ext cx="427196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1371600"/>
            <a:ext cx="7178675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Чи справдилися ваші очікування?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Картинки по запросу півень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3190875"/>
            <a:ext cx="33004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" descr="Похожее изображени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575" y="1989138"/>
            <a:ext cx="479742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2" descr="Картинки по запросу све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675" y="4265613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Картинки по запросу дихальні вправ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404813"/>
            <a:ext cx="4762500" cy="217170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8" descr="Картинки по запросу повітряні кульк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463" y="2009775"/>
            <a:ext cx="23764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3"/>
          <p:cNvSpPr txBox="1">
            <a:spLocks noChangeArrowheads="1"/>
          </p:cNvSpPr>
          <p:nvPr/>
        </p:nvSpPr>
        <p:spPr bwMode="auto">
          <a:xfrm>
            <a:off x="3995738" y="439738"/>
            <a:ext cx="33512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5400" b="1">
                <a:solidFill>
                  <a:srgbClr val="C00000"/>
                </a:solidFill>
              </a:rPr>
              <a:t>Дихальні</a:t>
            </a:r>
          </a:p>
          <a:p>
            <a:r>
              <a:rPr lang="uk-UA" sz="5400" b="1">
                <a:solidFill>
                  <a:srgbClr val="C00000"/>
                </a:solidFill>
              </a:rPr>
              <a:t> вправи</a:t>
            </a:r>
          </a:p>
        </p:txBody>
      </p:sp>
      <p:pic>
        <p:nvPicPr>
          <p:cNvPr id="27656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813" y="1989138"/>
            <a:ext cx="212248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5" descr="Картинки по запросу хлопчик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-1236663"/>
            <a:ext cx="1327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3" descr="Картинки по запросу хлопчик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8950" y="-1352550"/>
            <a:ext cx="16240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4" name="Picture 10" descr="Картинки по запросу д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818" y="4747554"/>
            <a:ext cx="4320268" cy="24193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17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1875" y="4225925"/>
            <a:ext cx="16859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6" descr="Похожее изображени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9900" y="1844675"/>
            <a:ext cx="982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34" name="Picture 1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7" y="79014"/>
            <a:ext cx="4800532" cy="36004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4481513" y="733425"/>
            <a:ext cx="4038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>
                <a:solidFill>
                  <a:srgbClr val="1F1F1F"/>
                </a:solidFill>
                <a:latin typeface="Tahoma" pitchFamily="34" charset="0"/>
              </a:rPr>
              <a:t>             Доброго ранку</a:t>
            </a:r>
            <a:br>
              <a:rPr lang="ru-RU" b="1">
                <a:solidFill>
                  <a:srgbClr val="1F1F1F"/>
                </a:solidFill>
                <a:latin typeface="Tahoma" pitchFamily="34" charset="0"/>
              </a:rPr>
            </a:br>
            <a:r>
              <a:rPr lang="ru-RU" b="1">
                <a:solidFill>
                  <a:srgbClr val="1F1F1F"/>
                </a:solidFill>
                <a:latin typeface="Tahoma" pitchFamily="34" charset="0"/>
              </a:rPr>
              <a:t>Доброго ранку, сонце привітне!</a:t>
            </a:r>
            <a:br>
              <a:rPr lang="ru-RU" b="1">
                <a:solidFill>
                  <a:srgbClr val="1F1F1F"/>
                </a:solidFill>
                <a:latin typeface="Tahoma" pitchFamily="34" charset="0"/>
              </a:rPr>
            </a:br>
            <a:r>
              <a:rPr lang="ru-RU" b="1">
                <a:solidFill>
                  <a:srgbClr val="1F1F1F"/>
                </a:solidFill>
                <a:latin typeface="Tahoma" pitchFamily="34" charset="0"/>
              </a:rPr>
              <a:t>Доброго ранку, небо блакитне!</a:t>
            </a:r>
            <a:br>
              <a:rPr lang="ru-RU" b="1">
                <a:solidFill>
                  <a:srgbClr val="1F1F1F"/>
                </a:solidFill>
                <a:latin typeface="Tahoma" pitchFamily="34" charset="0"/>
              </a:rPr>
            </a:br>
            <a:r>
              <a:rPr lang="ru-RU" b="1">
                <a:solidFill>
                  <a:srgbClr val="1F1F1F"/>
                </a:solidFill>
                <a:latin typeface="Tahoma" pitchFamily="34" charset="0"/>
              </a:rPr>
              <a:t>Доброго ранку, у небі пташки!</a:t>
            </a:r>
            <a:br>
              <a:rPr lang="ru-RU" b="1">
                <a:solidFill>
                  <a:srgbClr val="1F1F1F"/>
                </a:solidFill>
                <a:latin typeface="Tahoma" pitchFamily="34" charset="0"/>
              </a:rPr>
            </a:br>
            <a:r>
              <a:rPr lang="ru-RU" b="1">
                <a:solidFill>
                  <a:srgbClr val="1F1F1F"/>
                </a:solidFill>
                <a:latin typeface="Tahoma" pitchFamily="34" charset="0"/>
              </a:rPr>
              <a:t>Доброго ранку тобі i мeнi!</a:t>
            </a:r>
          </a:p>
          <a:p>
            <a:r>
              <a:rPr lang="ru-RU" sz="1200">
                <a:solidFill>
                  <a:srgbClr val="002060"/>
                </a:solidFill>
                <a:cs typeface="Arial" charset="0"/>
              </a:rPr>
              <a:t>(Пальцями правої руки по черзі „вітатися" з пальцями</a:t>
            </a:r>
          </a:p>
          <a:p>
            <a:r>
              <a:rPr lang="ru-RU" sz="1200">
                <a:solidFill>
                  <a:srgbClr val="002060"/>
                </a:solidFill>
                <a:cs typeface="Arial" charset="0"/>
              </a:rPr>
              <a:t> лівої руки, торкаючись один до одного кінчиками).</a:t>
            </a:r>
          </a:p>
        </p:txBody>
      </p:sp>
      <p:sp>
        <p:nvSpPr>
          <p:cNvPr id="28679" name="TextBox 3"/>
          <p:cNvSpPr txBox="1">
            <a:spLocks noChangeArrowheads="1"/>
          </p:cNvSpPr>
          <p:nvPr/>
        </p:nvSpPr>
        <p:spPr bwMode="auto">
          <a:xfrm>
            <a:off x="2700338" y="-1009650"/>
            <a:ext cx="251301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100"/>
              <a:t>Буква Ч Чайки Синіє море вдалені </a:t>
            </a:r>
          </a:p>
          <a:p>
            <a:r>
              <a:rPr lang="ru-RU" sz="1100"/>
              <a:t>(Діти руками зображують хвилі) </a:t>
            </a:r>
          </a:p>
          <a:p>
            <a:r>
              <a:rPr lang="ru-RU" sz="1100"/>
              <a:t>Літають чайки ввишині </a:t>
            </a:r>
          </a:p>
          <a:p>
            <a:r>
              <a:rPr lang="ru-RU" sz="1100"/>
              <a:t>(Діти перехрещеними долонями </a:t>
            </a:r>
          </a:p>
          <a:p>
            <a:r>
              <a:rPr lang="ru-RU" sz="1100"/>
              <a:t>зображують політ чайок)</a:t>
            </a:r>
            <a:endParaRPr lang="uk-UA" sz="1100"/>
          </a:p>
        </p:txBody>
      </p:sp>
      <p:sp>
        <p:nvSpPr>
          <p:cNvPr id="28680" name="TextBox 5"/>
          <p:cNvSpPr txBox="1">
            <a:spLocks noChangeArrowheads="1"/>
          </p:cNvSpPr>
          <p:nvPr/>
        </p:nvSpPr>
        <p:spPr bwMode="auto">
          <a:xfrm>
            <a:off x="6016625" y="79375"/>
            <a:ext cx="2909888" cy="64611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b="1">
                <a:solidFill>
                  <a:srgbClr val="C00000"/>
                </a:solidFill>
              </a:rPr>
              <a:t>Пальчикова гімнастика</a:t>
            </a:r>
          </a:p>
          <a:p>
            <a:r>
              <a:rPr lang="uk-UA" b="1">
                <a:solidFill>
                  <a:srgbClr val="C00000"/>
                </a:solidFill>
              </a:rPr>
              <a:t>для розвитку мовлення</a:t>
            </a:r>
          </a:p>
        </p:txBody>
      </p:sp>
      <p:sp>
        <p:nvSpPr>
          <p:cNvPr id="28681" name="TextBox 6"/>
          <p:cNvSpPr txBox="1">
            <a:spLocks noChangeArrowheads="1"/>
          </p:cNvSpPr>
          <p:nvPr/>
        </p:nvSpPr>
        <p:spPr bwMode="auto">
          <a:xfrm>
            <a:off x="323850" y="2581275"/>
            <a:ext cx="77819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2000" b="1"/>
              <a:t>Скоро сонечко пригріє</a:t>
            </a:r>
          </a:p>
          <a:p>
            <a:r>
              <a:rPr lang="uk-UA" sz="1400" b="1">
                <a:solidFill>
                  <a:srgbClr val="002060"/>
                </a:solidFill>
              </a:rPr>
              <a:t>(Руки схрещені перед грудьми, пальці розширити)</a:t>
            </a:r>
          </a:p>
          <a:p>
            <a:r>
              <a:rPr lang="uk-UA" sz="2000" b="1"/>
              <a:t>Потечуть струмки,</a:t>
            </a:r>
          </a:p>
          <a:p>
            <a:r>
              <a:rPr lang="uk-UA" sz="2000" b="1"/>
              <a:t>Темний гай зазеленіє,</a:t>
            </a:r>
          </a:p>
          <a:p>
            <a:r>
              <a:rPr lang="uk-UA" sz="1400" b="1">
                <a:solidFill>
                  <a:srgbClr val="002060"/>
                </a:solidFill>
              </a:rPr>
              <a:t>(Пальці розширити і підняти догори. Ворушити  кистями й пальцями</a:t>
            </a:r>
            <a:r>
              <a:rPr lang="uk-UA" sz="1400" b="1">
                <a:solidFill>
                  <a:srgbClr val="000000"/>
                </a:solidFill>
              </a:rPr>
              <a:t>)</a:t>
            </a:r>
            <a:endParaRPr lang="uk-UA" sz="2000" b="1"/>
          </a:p>
          <a:p>
            <a:r>
              <a:rPr lang="uk-UA" sz="2000" b="1"/>
              <a:t>Зацвітуть квітки</a:t>
            </a:r>
          </a:p>
          <a:p>
            <a:r>
              <a:rPr lang="uk-UA" sz="1400" b="1">
                <a:solidFill>
                  <a:srgbClr val="002060"/>
                </a:solidFill>
              </a:rPr>
              <a:t>(Руки підвести догори, притулити одна до одної внутрішніми поверхнями зап'ястків.</a:t>
            </a:r>
          </a:p>
          <a:p>
            <a:r>
              <a:rPr lang="uk-UA" sz="1400" b="1">
                <a:solidFill>
                  <a:srgbClr val="002060"/>
                </a:solidFill>
              </a:rPr>
              <a:t>Пальці витягнути,розпростати й злегка зігнути)</a:t>
            </a:r>
          </a:p>
          <a:p>
            <a:r>
              <a:rPr lang="uk-UA" sz="2000" b="1"/>
              <a:t>Підем ми тоді з тобою</a:t>
            </a:r>
          </a:p>
          <a:p>
            <a:r>
              <a:rPr lang="uk-UA" sz="1400" b="1">
                <a:solidFill>
                  <a:srgbClr val="002060"/>
                </a:solidFill>
              </a:rPr>
              <a:t>(витягнути донизу вказівний і середній пальчики. Останні притиснути до долоні.</a:t>
            </a:r>
          </a:p>
          <a:p>
            <a:r>
              <a:rPr lang="uk-UA" sz="1400" b="1">
                <a:solidFill>
                  <a:srgbClr val="002060"/>
                </a:solidFill>
              </a:rPr>
              <a:t>Імітувати пальцями ходу)</a:t>
            </a:r>
          </a:p>
          <a:p>
            <a:r>
              <a:rPr lang="uk-UA" sz="2000" b="1"/>
              <a:t>В ліс на цілий день.</a:t>
            </a:r>
          </a:p>
          <a:p>
            <a:r>
              <a:rPr lang="uk-UA" sz="2000" b="1"/>
              <a:t>І натішимось весною,</a:t>
            </a:r>
          </a:p>
          <a:p>
            <a:r>
              <a:rPr lang="uk-UA" sz="2000" b="1"/>
              <a:t>І наслухаємось пісень.</a:t>
            </a:r>
          </a:p>
          <a:p>
            <a:r>
              <a:rPr lang="uk-UA" sz="1400" i="1">
                <a:solidFill>
                  <a:srgbClr val="000000"/>
                </a:solidFill>
              </a:rPr>
              <a:t>                                             О. Олесь</a:t>
            </a:r>
          </a:p>
          <a:p>
            <a:endParaRPr lang="uk-UA" sz="2000" b="1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7092950" y="307975"/>
            <a:ext cx="16256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b="1">
                <a:solidFill>
                  <a:srgbClr val="FF0000"/>
                </a:solidFill>
              </a:rPr>
              <a:t>Чистомовка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282575"/>
            <a:ext cx="7207250" cy="5078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 err="1"/>
              <a:t>Чі-чі-чі</a:t>
            </a:r>
            <a:r>
              <a:rPr lang="uk-UA" sz="5400" b="1" dirty="0"/>
              <a:t>, </a:t>
            </a:r>
            <a:r>
              <a:rPr lang="uk-UA" sz="5400" b="1" dirty="0" err="1"/>
              <a:t>чі-чі-чі</a:t>
            </a:r>
            <a:r>
              <a:rPr lang="uk-UA" sz="5400" b="1" dirty="0"/>
              <a:t> -</a:t>
            </a:r>
          </a:p>
          <a:p>
            <a:pPr algn="ctr"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Калачі сидять в печі</a:t>
            </a:r>
          </a:p>
          <a:p>
            <a:pPr algn="ctr">
              <a:defRPr/>
            </a:pPr>
            <a:r>
              <a:rPr lang="uk-UA" sz="5400" b="1" dirty="0" err="1"/>
              <a:t>Че-че-че</a:t>
            </a:r>
            <a:r>
              <a:rPr lang="uk-UA" sz="5400" b="1" dirty="0"/>
              <a:t>, </a:t>
            </a:r>
            <a:r>
              <a:rPr lang="uk-UA" sz="5400" b="1" dirty="0" err="1"/>
              <a:t>че-че-че</a:t>
            </a:r>
            <a:r>
              <a:rPr lang="uk-UA" sz="5400" b="1" dirty="0"/>
              <a:t> -</a:t>
            </a:r>
          </a:p>
          <a:p>
            <a:pPr algn="ctr"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Піч калачики пече</a:t>
            </a:r>
          </a:p>
          <a:p>
            <a:pPr algn="ctr">
              <a:defRPr/>
            </a:pPr>
            <a:r>
              <a:rPr lang="uk-UA" sz="5400" b="1" dirty="0" err="1"/>
              <a:t>Чу-чу-чу</a:t>
            </a:r>
            <a:r>
              <a:rPr lang="uk-UA" sz="5400" b="1" dirty="0"/>
              <a:t>,  </a:t>
            </a:r>
            <a:r>
              <a:rPr lang="uk-UA" sz="5400" b="1" dirty="0" err="1"/>
              <a:t>чу-чу-чу</a:t>
            </a:r>
            <a:r>
              <a:rPr lang="uk-UA" sz="5400" b="1" dirty="0"/>
              <a:t> –</a:t>
            </a:r>
          </a:p>
          <a:p>
            <a:pPr algn="ctr"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Калачі я полічу.</a:t>
            </a:r>
          </a:p>
        </p:txBody>
      </p:sp>
      <p:pic>
        <p:nvPicPr>
          <p:cNvPr id="29700" name="Picture 10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1482725"/>
            <a:ext cx="47625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950" y="282575"/>
            <a:ext cx="8311634" cy="59093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5400" b="1" dirty="0" err="1"/>
              <a:t>Чо-чо-чо</a:t>
            </a:r>
            <a:r>
              <a:rPr lang="uk-UA" sz="5400" b="1" dirty="0"/>
              <a:t>, </a:t>
            </a:r>
            <a:r>
              <a:rPr lang="uk-UA" sz="5400" b="1" dirty="0" err="1"/>
              <a:t>чо-чо-чо</a:t>
            </a:r>
            <a:r>
              <a:rPr lang="uk-UA" sz="5400" b="1" dirty="0"/>
              <a:t> –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До смаку ще суп-харчо!</a:t>
            </a:r>
          </a:p>
          <a:p>
            <a:pPr>
              <a:defRPr/>
            </a:pPr>
            <a:r>
              <a:rPr lang="uk-UA" sz="5400" b="1" dirty="0"/>
              <a:t>Ча-ча-ча, </a:t>
            </a:r>
            <a:r>
              <a:rPr lang="uk-UA" sz="5400" b="1" dirty="0" err="1"/>
              <a:t>ча-ча-ча</a:t>
            </a:r>
            <a:r>
              <a:rPr lang="uk-UA" sz="5400" b="1" dirty="0"/>
              <a:t> –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Пригощатиму дівча.</a:t>
            </a:r>
          </a:p>
          <a:p>
            <a:pPr>
              <a:defRPr/>
            </a:pPr>
            <a:r>
              <a:rPr lang="uk-UA" sz="5400" b="1" dirty="0"/>
              <a:t>Чи-чи-чи, </a:t>
            </a:r>
            <a:r>
              <a:rPr lang="uk-UA" sz="5400" b="1" dirty="0" err="1"/>
              <a:t>чи-чи-чи</a:t>
            </a:r>
            <a:r>
              <a:rPr lang="uk-UA" sz="5400" b="1" dirty="0"/>
              <a:t> –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Мовчки їж і </a:t>
            </a:r>
          </a:p>
          <a:p>
            <a:pPr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    не кричи!</a:t>
            </a:r>
          </a:p>
        </p:txBody>
      </p:sp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5178425"/>
            <a:ext cx="13160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6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27" y="3082443"/>
            <a:ext cx="8876263" cy="39258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5463" y="230188"/>
            <a:ext cx="1541462" cy="36988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скоромовка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277813" y="315913"/>
            <a:ext cx="84486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5400" b="1">
                <a:latin typeface="Times New Roman" pitchFamily="18" charset="0"/>
                <a:cs typeface="Times New Roman" pitchFamily="18" charset="0"/>
              </a:rPr>
              <a:t>Напоїла річка дичку –</a:t>
            </a:r>
          </a:p>
          <a:p>
            <a:r>
              <a:rPr lang="uk-UA" sz="5400" b="1">
                <a:latin typeface="Times New Roman" pitchFamily="18" charset="0"/>
                <a:cs typeface="Times New Roman" pitchFamily="18" charset="0"/>
              </a:rPr>
              <a:t>З дички виросла порічка.</a:t>
            </a:r>
          </a:p>
          <a:p>
            <a:r>
              <a:rPr lang="uk-UA" sz="5400" b="1">
                <a:latin typeface="Times New Roman" pitchFamily="18" charset="0"/>
                <a:cs typeface="Times New Roman" pitchFamily="18" charset="0"/>
              </a:rPr>
              <a:t>Та не бачить ягід річка,</a:t>
            </a:r>
          </a:p>
          <a:p>
            <a:r>
              <a:rPr lang="uk-UA" sz="5400" b="1">
                <a:latin typeface="Times New Roman" pitchFamily="18" charset="0"/>
                <a:cs typeface="Times New Roman" pitchFamily="18" charset="0"/>
              </a:rPr>
              <a:t>Тож і їсть одну лиш гичку.</a:t>
            </a:r>
          </a:p>
        </p:txBody>
      </p:sp>
      <p:pic>
        <p:nvPicPr>
          <p:cNvPr id="378892" name="Picture 12" descr="Картинки по запросу малюнок поріч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97" y="3690160"/>
            <a:ext cx="3181350" cy="23336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78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1547813" y="620713"/>
          <a:ext cx="7315200" cy="5557835"/>
        </p:xfrm>
        <a:graphic>
          <a:graphicData uri="http://schemas.openxmlformats.org/drawingml/2006/table">
            <a:tbl>
              <a:tblPr firstRow="1" bandRow="1"/>
              <a:tblGrid>
                <a:gridCol w="1828800">
                  <a:extLst>
                    <a:ext uri="{9D8B030D-6E8A-4147-A177-3AD203B41FA5}"/>
                  </a:extLst>
                </a:gridCol>
                <a:gridCol w="1828800">
                  <a:extLst>
                    <a:ext uri="{9D8B030D-6E8A-4147-A177-3AD203B41FA5}"/>
                  </a:extLst>
                </a:gridCol>
                <a:gridCol w="1828800">
                  <a:extLst>
                    <a:ext uri="{9D8B030D-6E8A-4147-A177-3AD203B41FA5}"/>
                  </a:extLst>
                </a:gridCol>
                <a:gridCol w="1828800">
                  <a:extLst>
                    <a:ext uri="{9D8B030D-6E8A-4147-A177-3AD203B41FA5}"/>
                  </a:extLst>
                </a:gridCol>
              </a:tblGrid>
              <a:tr h="1111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тра</a:t>
                      </a:r>
                      <a:endParaRPr lang="ru-RU" sz="6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ули</a:t>
                      </a:r>
                      <a:endParaRPr lang="ru-RU" sz="6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зує</a:t>
                      </a:r>
                      <a:endParaRPr lang="ru-RU" sz="6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вне</a:t>
                      </a:r>
                      <a:endParaRPr lang="ru-RU" sz="6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11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амв</a:t>
                      </a:r>
                      <a:endParaRPr lang="ru-RU" sz="6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уцю</a:t>
                      </a:r>
                      <a:endParaRPr lang="ru-RU" sz="6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уве</a:t>
                      </a:r>
                      <a:endParaRPr lang="ru-RU" sz="6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сто</a:t>
                      </a:r>
                      <a:endParaRPr lang="ru-RU" sz="6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11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ваї</a:t>
                      </a:r>
                      <a:endParaRPr lang="ru-RU" sz="6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вно</a:t>
                      </a:r>
                      <a:endParaRPr lang="ru-RU" sz="6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есь</a:t>
                      </a:r>
                      <a:endParaRPr lang="ru-RU" sz="6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ква</a:t>
                      </a:r>
                      <a:endParaRPr lang="ru-RU" sz="6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11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скі</a:t>
                      </a:r>
                      <a:endParaRPr lang="ru-RU" sz="6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пли</a:t>
                      </a:r>
                      <a:endParaRPr lang="ru-RU" sz="6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чка</a:t>
                      </a:r>
                      <a:endParaRPr lang="ru-RU" sz="6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тку</a:t>
                      </a:r>
                      <a:endParaRPr lang="ru-RU" sz="6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11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ста</a:t>
                      </a:r>
                      <a:endParaRPr lang="ru-RU" sz="6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вне</a:t>
                      </a:r>
                      <a:endParaRPr lang="ru-RU" sz="6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нко</a:t>
                      </a:r>
                      <a:endParaRPr lang="ru-RU" sz="6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60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три</a:t>
                      </a:r>
                      <a:endParaRPr lang="ru-RU" sz="6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19" marB="4571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1783" name="Picture 21" descr="Картинки по запросу хлопчик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7650" y="2708275"/>
            <a:ext cx="2732087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313" y="3644900"/>
            <a:ext cx="2730501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3635896" y="333935"/>
            <a:ext cx="5266250" cy="46166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99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kern="0" dirty="0">
                <a:solidFill>
                  <a:srgbClr val="C00000"/>
                </a:solidFill>
                <a:latin typeface="Calibri"/>
              </a:rPr>
              <a:t>ПЕРЕВІРКА ДОМАШНЬОГО ЗАВДАННЯ</a:t>
            </a:r>
            <a:endParaRPr lang="ru-RU" sz="2400" b="1" kern="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6" name="Picture 2" descr="C:\Users\Admin\Desktop\predmet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013" y="1076325"/>
            <a:ext cx="3959225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4" name="Группа 6"/>
          <p:cNvGrpSpPr>
            <a:grpSpLocks/>
          </p:cNvGrpSpPr>
          <p:nvPr/>
        </p:nvGrpSpPr>
        <p:grpSpPr bwMode="auto">
          <a:xfrm>
            <a:off x="-152400" y="1543050"/>
            <a:ext cx="4248150" cy="5327650"/>
            <a:chOff x="777089" y="1500449"/>
            <a:chExt cx="3334709" cy="5147063"/>
          </a:xfrm>
        </p:grpSpPr>
        <p:pic>
          <p:nvPicPr>
            <p:cNvPr id="32777" name="Picture 12" descr="Картинки по запросу анімація діти читають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33081">
              <a:off x="777089" y="1500449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245500"/>
              <a:ext cx="2780158" cy="3402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6923" name="Picture 11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663" y="1076325"/>
            <a:ext cx="5541962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52975" y="3348038"/>
            <a:ext cx="2781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b="1">
                <a:solidFill>
                  <a:srgbClr val="C00000"/>
                </a:solidFill>
              </a:rPr>
              <a:t>Конкурс   на краще</a:t>
            </a:r>
          </a:p>
          <a:p>
            <a:pPr algn="ctr"/>
            <a:r>
              <a:rPr lang="uk-UA" b="1">
                <a:solidFill>
                  <a:srgbClr val="C00000"/>
                </a:solidFill>
              </a:rPr>
              <a:t>виразне  читання</a:t>
            </a:r>
          </a:p>
          <a:p>
            <a:pPr algn="ctr"/>
            <a:r>
              <a:rPr lang="uk-UA" b="1">
                <a:solidFill>
                  <a:srgbClr val="C00000"/>
                </a:solidFill>
              </a:rPr>
              <a:t>вірша   О.Олеся</a:t>
            </a:r>
          </a:p>
          <a:p>
            <a:pPr algn="ctr"/>
            <a:r>
              <a:rPr lang="uk-UA" b="1">
                <a:solidFill>
                  <a:srgbClr val="C00000"/>
                </a:solidFill>
              </a:rPr>
              <a:t>«Згадую: так я</a:t>
            </a:r>
          </a:p>
          <a:p>
            <a:pPr algn="ctr"/>
            <a:r>
              <a:rPr lang="uk-UA" b="1">
                <a:solidFill>
                  <a:srgbClr val="C00000"/>
                </a:solidFill>
              </a:rPr>
              <a:t> в дитинстві любив…»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-1092200" y="-3916363"/>
            <a:ext cx="4362450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0000"/>
                </a:solidFill>
              </a:rPr>
              <a:t>Гра «Обличчя до обличчя»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379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575" y="-1122363"/>
            <a:ext cx="26638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8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70" t="-5178" r="-768"/>
          <a:stretch/>
        </p:blipFill>
        <p:spPr bwMode="auto">
          <a:xfrm>
            <a:off x="-371400" y="-165397"/>
            <a:ext cx="9496350" cy="70233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504</Words>
  <Application>Microsoft Office PowerPoint</Application>
  <PresentationFormat>Экран (4:3)</PresentationFormat>
  <Paragraphs>154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3_Воздушный поток</vt:lpstr>
      <vt:lpstr>Воздушный поток</vt:lpstr>
      <vt:lpstr>Презентация PowerPoint</vt:lpstr>
      <vt:lpstr>очікування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Хвилинка відпочинку</vt:lpstr>
      <vt:lpstr>Презентация PowerPoint</vt:lpstr>
      <vt:lpstr>Презентация PowerPoint</vt:lpstr>
      <vt:lpstr>Презентация PowerPoint</vt:lpstr>
      <vt:lpstr>Вивчення вірша  напам'ять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Короткова</dc:creator>
  <cp:lastModifiedBy>Елена</cp:lastModifiedBy>
  <cp:revision>110</cp:revision>
  <dcterms:created xsi:type="dcterms:W3CDTF">2011-01-04T08:05:39Z</dcterms:created>
  <dcterms:modified xsi:type="dcterms:W3CDTF">2018-02-17T08:55:13Z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000800fe800000000000010250600207f7000400038000</vt:lpwstr>
  </property>
</Properties>
</file>