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9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73" r:id="rId11"/>
    <p:sldId id="261" r:id="rId12"/>
    <p:sldId id="274" r:id="rId13"/>
    <p:sldId id="271" r:id="rId14"/>
    <p:sldId id="257" r:id="rId15"/>
    <p:sldId id="258" r:id="rId16"/>
    <p:sldId id="264" r:id="rId17"/>
    <p:sldId id="260" r:id="rId18"/>
    <p:sldId id="262" r:id="rId19"/>
    <p:sldId id="276" r:id="rId20"/>
    <p:sldId id="275" r:id="rId21"/>
    <p:sldId id="256" r:id="rId22"/>
    <p:sldId id="265" r:id="rId23"/>
    <p:sldId id="266" r:id="rId24"/>
    <p:sldId id="270" r:id="rId25"/>
    <p:sldId id="269" r:id="rId26"/>
    <p:sldId id="282" r:id="rId27"/>
    <p:sldId id="267" r:id="rId28"/>
    <p:sldId id="268" r:id="rId29"/>
    <p:sldId id="280" r:id="rId30"/>
    <p:sldId id="281" r:id="rId31"/>
    <p:sldId id="27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588" autoAdjust="0"/>
    <p:restoredTop sz="94660"/>
  </p:normalViewPr>
  <p:slideViewPr>
    <p:cSldViewPr>
      <p:cViewPr>
        <p:scale>
          <a:sx n="68" d="100"/>
          <a:sy n="68" d="100"/>
        </p:scale>
        <p:origin x="-42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B8341C-BF82-4512-9FF3-E12B5F88DE0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2F58A44-95C0-4D94-9BAF-4D0A4B935956}">
      <dgm:prSet phldrT="[Текст]"/>
      <dgm:spPr/>
      <dgm:t>
        <a:bodyPr/>
        <a:lstStyle/>
        <a:p>
          <a:r>
            <a:rPr lang="uk-UA" b="1" dirty="0" err="1" smtClean="0"/>
            <a:t>Кіберпересліду-вання</a:t>
          </a:r>
          <a:endParaRPr lang="uk-UA" b="1" dirty="0"/>
        </a:p>
      </dgm:t>
    </dgm:pt>
    <dgm:pt modelId="{31915CE0-DD16-44AC-B9AA-F78288A8DC2B}" type="parTrans" cxnId="{5EDBC52A-1D19-4495-BCCD-42387C4D5448}">
      <dgm:prSet/>
      <dgm:spPr/>
      <dgm:t>
        <a:bodyPr/>
        <a:lstStyle/>
        <a:p>
          <a:endParaRPr lang="uk-UA"/>
        </a:p>
      </dgm:t>
    </dgm:pt>
    <dgm:pt modelId="{46A6C4E6-5C98-45E5-BC30-AAE3F57F68BF}" type="sibTrans" cxnId="{5EDBC52A-1D19-4495-BCCD-42387C4D5448}">
      <dgm:prSet/>
      <dgm:spPr/>
      <dgm:t>
        <a:bodyPr/>
        <a:lstStyle/>
        <a:p>
          <a:endParaRPr lang="uk-UA"/>
        </a:p>
      </dgm:t>
    </dgm:pt>
    <dgm:pt modelId="{F229AB71-C40F-42FC-8F94-D402A9D46B08}">
      <dgm:prSet phldrT="[Текст]"/>
      <dgm:spPr/>
      <dgm:t>
        <a:bodyPr/>
        <a:lstStyle/>
        <a:p>
          <a:r>
            <a:rPr lang="uk-UA" b="1" dirty="0" smtClean="0"/>
            <a:t>Постійні виснажливі атаки</a:t>
          </a:r>
          <a:endParaRPr lang="uk-UA" b="1" dirty="0"/>
        </a:p>
      </dgm:t>
    </dgm:pt>
    <dgm:pt modelId="{2A336FFB-CC0F-46E6-BAFC-1E44C4566061}" type="parTrans" cxnId="{6D990356-806A-4413-8CE0-8A13F3E07F5E}">
      <dgm:prSet/>
      <dgm:spPr/>
      <dgm:t>
        <a:bodyPr/>
        <a:lstStyle/>
        <a:p>
          <a:endParaRPr lang="uk-UA"/>
        </a:p>
      </dgm:t>
    </dgm:pt>
    <dgm:pt modelId="{E1C629CF-96BD-42B7-8941-43497F76E4FD}" type="sibTrans" cxnId="{6D990356-806A-4413-8CE0-8A13F3E07F5E}">
      <dgm:prSet/>
      <dgm:spPr/>
      <dgm:t>
        <a:bodyPr/>
        <a:lstStyle/>
        <a:p>
          <a:endParaRPr lang="uk-UA"/>
        </a:p>
      </dgm:t>
    </dgm:pt>
    <dgm:pt modelId="{FEE8E562-29B6-46C6-9A0C-93C41100973B}">
      <dgm:prSet phldrT="[Текст]"/>
      <dgm:spPr/>
      <dgm:t>
        <a:bodyPr/>
        <a:lstStyle/>
        <a:p>
          <a:r>
            <a:rPr lang="uk-UA" b="1" dirty="0" smtClean="0"/>
            <a:t>Відчуження</a:t>
          </a:r>
        </a:p>
        <a:p>
          <a:r>
            <a:rPr lang="uk-UA" b="1" dirty="0" smtClean="0"/>
            <a:t>(</a:t>
          </a:r>
          <a:r>
            <a:rPr lang="uk-UA" b="1" dirty="0" err="1" smtClean="0"/>
            <a:t>острахізм</a:t>
          </a:r>
          <a:r>
            <a:rPr lang="uk-UA" b="1" dirty="0" smtClean="0"/>
            <a:t>, ізоляція)</a:t>
          </a:r>
          <a:endParaRPr lang="uk-UA" b="1" dirty="0"/>
        </a:p>
      </dgm:t>
    </dgm:pt>
    <dgm:pt modelId="{5F6666D1-2197-444A-9194-6F62EF5602C0}" type="parTrans" cxnId="{1E10A6E2-4A28-4AA6-8891-3951C1EF62A2}">
      <dgm:prSet/>
      <dgm:spPr/>
      <dgm:t>
        <a:bodyPr/>
        <a:lstStyle/>
        <a:p>
          <a:endParaRPr lang="uk-UA"/>
        </a:p>
      </dgm:t>
    </dgm:pt>
    <dgm:pt modelId="{F2CACE70-475E-45FB-A784-87187C5116A3}" type="sibTrans" cxnId="{1E10A6E2-4A28-4AA6-8891-3951C1EF62A2}">
      <dgm:prSet/>
      <dgm:spPr/>
      <dgm:t>
        <a:bodyPr/>
        <a:lstStyle/>
        <a:p>
          <a:endParaRPr lang="uk-UA"/>
        </a:p>
      </dgm:t>
    </dgm:pt>
    <dgm:pt modelId="{2DD72EF3-719F-4043-8212-52B5C05579BF}">
      <dgm:prSet phldrT="[Текст]"/>
      <dgm:spPr/>
      <dgm:t>
        <a:bodyPr/>
        <a:lstStyle/>
        <a:p>
          <a:r>
            <a:rPr lang="uk-UA" b="1" dirty="0" smtClean="0"/>
            <a:t>Перепалки</a:t>
          </a:r>
        </a:p>
        <a:p>
          <a:r>
            <a:rPr lang="uk-UA" b="1" dirty="0" smtClean="0"/>
            <a:t>( </a:t>
          </a:r>
          <a:r>
            <a:rPr lang="uk-UA" b="1" dirty="0" err="1" smtClean="0"/>
            <a:t>флеймінг</a:t>
          </a:r>
          <a:r>
            <a:rPr lang="uk-UA" b="1" dirty="0" smtClean="0"/>
            <a:t>)</a:t>
          </a:r>
          <a:endParaRPr lang="uk-UA" b="1" dirty="0"/>
        </a:p>
      </dgm:t>
    </dgm:pt>
    <dgm:pt modelId="{799089E1-A153-41A5-A670-3DEAAB8706F9}" type="parTrans" cxnId="{66762084-FBF8-4D7D-BB81-A2AF0A3A1C73}">
      <dgm:prSet/>
      <dgm:spPr/>
      <dgm:t>
        <a:bodyPr/>
        <a:lstStyle/>
        <a:p>
          <a:endParaRPr lang="uk-UA"/>
        </a:p>
      </dgm:t>
    </dgm:pt>
    <dgm:pt modelId="{521DB888-6D96-4D66-B5C8-F019F75F085E}" type="sibTrans" cxnId="{66762084-FBF8-4D7D-BB81-A2AF0A3A1C73}">
      <dgm:prSet/>
      <dgm:spPr/>
      <dgm:t>
        <a:bodyPr/>
        <a:lstStyle/>
        <a:p>
          <a:endParaRPr lang="uk-UA"/>
        </a:p>
      </dgm:t>
    </dgm:pt>
    <dgm:pt modelId="{75283F68-1D53-4956-995C-7C0F0CEC5857}">
      <dgm:prSet phldrT="[Текст]"/>
      <dgm:spPr/>
      <dgm:t>
        <a:bodyPr/>
        <a:lstStyle/>
        <a:p>
          <a:r>
            <a:rPr lang="uk-UA" b="1" dirty="0" smtClean="0"/>
            <a:t>Наклеп</a:t>
          </a:r>
        </a:p>
        <a:p>
          <a:r>
            <a:rPr lang="uk-UA" b="1" dirty="0" smtClean="0"/>
            <a:t>(</a:t>
          </a:r>
          <a:r>
            <a:rPr lang="en-US" b="1" dirty="0" smtClean="0"/>
            <a:t>denigration)</a:t>
          </a:r>
          <a:endParaRPr lang="uk-UA" b="1" dirty="0"/>
        </a:p>
      </dgm:t>
    </dgm:pt>
    <dgm:pt modelId="{82CF62F5-D5F2-4BAE-B1FA-605BB48CFBB1}" type="parTrans" cxnId="{A1FC4650-24EC-4118-B43F-B2AE0171F9DC}">
      <dgm:prSet/>
      <dgm:spPr/>
      <dgm:t>
        <a:bodyPr/>
        <a:lstStyle/>
        <a:p>
          <a:endParaRPr lang="uk-UA"/>
        </a:p>
      </dgm:t>
    </dgm:pt>
    <dgm:pt modelId="{530D2832-39F1-4E9F-A4F5-0BE2FA1D69AF}" type="sibTrans" cxnId="{A1FC4650-24EC-4118-B43F-B2AE0171F9DC}">
      <dgm:prSet/>
      <dgm:spPr/>
      <dgm:t>
        <a:bodyPr/>
        <a:lstStyle/>
        <a:p>
          <a:endParaRPr lang="uk-UA"/>
        </a:p>
      </dgm:t>
    </dgm:pt>
    <dgm:pt modelId="{832FFE78-994A-4F25-AE50-EEEE7314D420}">
      <dgm:prSet phldrT="[Текст]"/>
      <dgm:spPr/>
      <dgm:t>
        <a:bodyPr/>
        <a:lstStyle/>
        <a:p>
          <a:r>
            <a:rPr lang="uk-UA" b="1" dirty="0" smtClean="0"/>
            <a:t>Обдурювання</a:t>
          </a:r>
        </a:p>
        <a:p>
          <a:r>
            <a:rPr lang="en-US" b="1" dirty="0" smtClean="0"/>
            <a:t>(outing&amp;</a:t>
          </a:r>
        </a:p>
        <a:p>
          <a:r>
            <a:rPr lang="en-US" b="1" dirty="0" smtClean="0"/>
            <a:t>trickery)</a:t>
          </a:r>
          <a:endParaRPr lang="uk-UA" b="1" dirty="0"/>
        </a:p>
      </dgm:t>
    </dgm:pt>
    <dgm:pt modelId="{E4BFC961-A0B0-41B8-A7CA-057223E848E7}" type="parTrans" cxnId="{40EF0C75-87ED-4438-BF5D-301B05DD977B}">
      <dgm:prSet/>
      <dgm:spPr/>
      <dgm:t>
        <a:bodyPr/>
        <a:lstStyle/>
        <a:p>
          <a:endParaRPr lang="uk-UA"/>
        </a:p>
      </dgm:t>
    </dgm:pt>
    <dgm:pt modelId="{9626615D-13F8-4615-8E36-9827FDC7E1AE}" type="sibTrans" cxnId="{40EF0C75-87ED-4438-BF5D-301B05DD977B}">
      <dgm:prSet/>
      <dgm:spPr/>
      <dgm:t>
        <a:bodyPr/>
        <a:lstStyle/>
        <a:p>
          <a:endParaRPr lang="uk-UA"/>
        </a:p>
      </dgm:t>
    </dgm:pt>
    <dgm:pt modelId="{5A86D5A0-97C4-4389-B246-C68EF1ED469A}">
      <dgm:prSet phldrT="[Текст]"/>
      <dgm:spPr/>
      <dgm:t>
        <a:bodyPr/>
        <a:lstStyle/>
        <a:p>
          <a:r>
            <a:rPr lang="uk-UA" b="1" dirty="0" smtClean="0"/>
            <a:t>Самозванство</a:t>
          </a:r>
          <a:endParaRPr lang="uk-UA" b="1" dirty="0"/>
        </a:p>
      </dgm:t>
    </dgm:pt>
    <dgm:pt modelId="{9D68E88A-09BF-4004-A4AA-F22F064F58BA}" type="parTrans" cxnId="{42DBC304-15CE-4D99-B2AC-C4EEEE92AD55}">
      <dgm:prSet/>
      <dgm:spPr/>
      <dgm:t>
        <a:bodyPr/>
        <a:lstStyle/>
        <a:p>
          <a:endParaRPr lang="uk-UA"/>
        </a:p>
      </dgm:t>
    </dgm:pt>
    <dgm:pt modelId="{139839C9-29DB-452E-AF81-D3E2E9B188FD}" type="sibTrans" cxnId="{42DBC304-15CE-4D99-B2AC-C4EEEE92AD55}">
      <dgm:prSet/>
      <dgm:spPr/>
      <dgm:t>
        <a:bodyPr/>
        <a:lstStyle/>
        <a:p>
          <a:endParaRPr lang="uk-UA"/>
        </a:p>
      </dgm:t>
    </dgm:pt>
    <dgm:pt modelId="{66DDBAA3-EB94-4875-9875-616887C5C716}">
      <dgm:prSet phldrT="[Текст]"/>
      <dgm:spPr/>
      <dgm:t>
        <a:bodyPr/>
        <a:lstStyle/>
        <a:p>
          <a:r>
            <a:rPr lang="uk-UA" b="1" dirty="0" err="1" smtClean="0"/>
            <a:t>Хеппіслепінг</a:t>
          </a:r>
          <a:endParaRPr lang="uk-UA" b="1" dirty="0" smtClean="0"/>
        </a:p>
        <a:p>
          <a:r>
            <a:rPr lang="uk-UA" b="1" dirty="0" smtClean="0"/>
            <a:t>(</a:t>
          </a:r>
          <a:r>
            <a:rPr lang="en-US" b="1" dirty="0" smtClean="0"/>
            <a:t>happy slapping)</a:t>
          </a:r>
          <a:endParaRPr lang="uk-UA" b="1" dirty="0"/>
        </a:p>
      </dgm:t>
    </dgm:pt>
    <dgm:pt modelId="{9E253358-C1AA-45F1-8795-A7CCB190F7B7}" type="parTrans" cxnId="{367F6CB8-5DB7-45CF-BBC2-6ABCC24797F4}">
      <dgm:prSet/>
      <dgm:spPr/>
      <dgm:t>
        <a:bodyPr/>
        <a:lstStyle/>
        <a:p>
          <a:endParaRPr lang="uk-UA"/>
        </a:p>
      </dgm:t>
    </dgm:pt>
    <dgm:pt modelId="{0FB9F547-823B-4C3D-9529-C71CD7C7B5D6}" type="sibTrans" cxnId="{367F6CB8-5DB7-45CF-BBC2-6ABCC24797F4}">
      <dgm:prSet/>
      <dgm:spPr/>
      <dgm:t>
        <a:bodyPr/>
        <a:lstStyle/>
        <a:p>
          <a:endParaRPr lang="uk-UA"/>
        </a:p>
      </dgm:t>
    </dgm:pt>
    <dgm:pt modelId="{40872C63-9630-4B55-90D1-12CBF5A12208}" type="pres">
      <dgm:prSet presAssocID="{16B8341C-BF82-4512-9FF3-E12B5F88DE0C}" presName="diagram" presStyleCnt="0">
        <dgm:presLayoutVars>
          <dgm:dir/>
          <dgm:resizeHandles val="exact"/>
        </dgm:presLayoutVars>
      </dgm:prSet>
      <dgm:spPr/>
    </dgm:pt>
    <dgm:pt modelId="{2FB18D17-582F-453E-B61F-EA577829CE9A}" type="pres">
      <dgm:prSet presAssocID="{A2F58A44-95C0-4D94-9BAF-4D0A4B935956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E84D5AF-C9D2-4D24-A66F-A95AA981971B}" type="pres">
      <dgm:prSet presAssocID="{46A6C4E6-5C98-45E5-BC30-AAE3F57F68BF}" presName="sibTrans" presStyleCnt="0"/>
      <dgm:spPr/>
    </dgm:pt>
    <dgm:pt modelId="{D478078B-78D4-4AF5-8AC1-C1FECBD89F4D}" type="pres">
      <dgm:prSet presAssocID="{F229AB71-C40F-42FC-8F94-D402A9D46B0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59ED698-1C1B-4486-8ECB-EB06910FC2FC}" type="pres">
      <dgm:prSet presAssocID="{E1C629CF-96BD-42B7-8941-43497F76E4FD}" presName="sibTrans" presStyleCnt="0"/>
      <dgm:spPr/>
    </dgm:pt>
    <dgm:pt modelId="{FB83FFF6-A8A0-4166-B930-46D7CC9E523C}" type="pres">
      <dgm:prSet presAssocID="{FEE8E562-29B6-46C6-9A0C-93C41100973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93797C3-1674-4592-A7B7-EE01D033CC30}" type="pres">
      <dgm:prSet presAssocID="{F2CACE70-475E-45FB-A784-87187C5116A3}" presName="sibTrans" presStyleCnt="0"/>
      <dgm:spPr/>
    </dgm:pt>
    <dgm:pt modelId="{3CB2E103-1A2D-4D30-913B-A51036266DA0}" type="pres">
      <dgm:prSet presAssocID="{2DD72EF3-719F-4043-8212-52B5C05579B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C0A5BC8-ECDD-429A-81F1-26D816EDFEA9}" type="pres">
      <dgm:prSet presAssocID="{521DB888-6D96-4D66-B5C8-F019F75F085E}" presName="sibTrans" presStyleCnt="0"/>
      <dgm:spPr/>
    </dgm:pt>
    <dgm:pt modelId="{35E008E6-282D-4B5E-B5CF-C83E8580BEAB}" type="pres">
      <dgm:prSet presAssocID="{75283F68-1D53-4956-995C-7C0F0CEC5857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D58487D-B868-45B4-8CB3-346BDEC14F26}" type="pres">
      <dgm:prSet presAssocID="{530D2832-39F1-4E9F-A4F5-0BE2FA1D69AF}" presName="sibTrans" presStyleCnt="0"/>
      <dgm:spPr/>
    </dgm:pt>
    <dgm:pt modelId="{F1508F16-B286-4C12-9ED6-F9DBFC007EE0}" type="pres">
      <dgm:prSet presAssocID="{832FFE78-994A-4F25-AE50-EEEE7314D420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D20EF5E-4BAB-48BB-8C32-612D649730AB}" type="pres">
      <dgm:prSet presAssocID="{9626615D-13F8-4615-8E36-9827FDC7E1AE}" presName="sibTrans" presStyleCnt="0"/>
      <dgm:spPr/>
    </dgm:pt>
    <dgm:pt modelId="{BE7D3DDC-E606-45A8-897F-9E748C93B429}" type="pres">
      <dgm:prSet presAssocID="{5A86D5A0-97C4-4389-B246-C68EF1ED469A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BBE21B8-EFF9-47D5-9E81-093554634748}" type="pres">
      <dgm:prSet presAssocID="{139839C9-29DB-452E-AF81-D3E2E9B188FD}" presName="sibTrans" presStyleCnt="0"/>
      <dgm:spPr/>
    </dgm:pt>
    <dgm:pt modelId="{062BAEC4-F000-4DD3-84B7-DA976AD58354}" type="pres">
      <dgm:prSet presAssocID="{66DDBAA3-EB94-4875-9875-616887C5C71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189DBF1-9DDB-487D-BE6A-9CFE8E0B7177}" type="presOf" srcId="{75283F68-1D53-4956-995C-7C0F0CEC5857}" destId="{35E008E6-282D-4B5E-B5CF-C83E8580BEAB}" srcOrd="0" destOrd="0" presId="urn:microsoft.com/office/officeart/2005/8/layout/default"/>
    <dgm:cxn modelId="{11F9886F-4648-4ED3-8918-3497FC0C1E3B}" type="presOf" srcId="{A2F58A44-95C0-4D94-9BAF-4D0A4B935956}" destId="{2FB18D17-582F-453E-B61F-EA577829CE9A}" srcOrd="0" destOrd="0" presId="urn:microsoft.com/office/officeart/2005/8/layout/default"/>
    <dgm:cxn modelId="{9A390424-A7B8-46BD-8DA7-9B83CE9A322F}" type="presOf" srcId="{832FFE78-994A-4F25-AE50-EEEE7314D420}" destId="{F1508F16-B286-4C12-9ED6-F9DBFC007EE0}" srcOrd="0" destOrd="0" presId="urn:microsoft.com/office/officeart/2005/8/layout/default"/>
    <dgm:cxn modelId="{66762084-FBF8-4D7D-BB81-A2AF0A3A1C73}" srcId="{16B8341C-BF82-4512-9FF3-E12B5F88DE0C}" destId="{2DD72EF3-719F-4043-8212-52B5C05579BF}" srcOrd="3" destOrd="0" parTransId="{799089E1-A153-41A5-A670-3DEAAB8706F9}" sibTransId="{521DB888-6D96-4D66-B5C8-F019F75F085E}"/>
    <dgm:cxn modelId="{A1FC4650-24EC-4118-B43F-B2AE0171F9DC}" srcId="{16B8341C-BF82-4512-9FF3-E12B5F88DE0C}" destId="{75283F68-1D53-4956-995C-7C0F0CEC5857}" srcOrd="4" destOrd="0" parTransId="{82CF62F5-D5F2-4BAE-B1FA-605BB48CFBB1}" sibTransId="{530D2832-39F1-4E9F-A4F5-0BE2FA1D69AF}"/>
    <dgm:cxn modelId="{42DBC304-15CE-4D99-B2AC-C4EEEE92AD55}" srcId="{16B8341C-BF82-4512-9FF3-E12B5F88DE0C}" destId="{5A86D5A0-97C4-4389-B246-C68EF1ED469A}" srcOrd="6" destOrd="0" parTransId="{9D68E88A-09BF-4004-A4AA-F22F064F58BA}" sibTransId="{139839C9-29DB-452E-AF81-D3E2E9B188FD}"/>
    <dgm:cxn modelId="{E8984EBC-2280-4218-842B-04A49B9AA664}" type="presOf" srcId="{2DD72EF3-719F-4043-8212-52B5C05579BF}" destId="{3CB2E103-1A2D-4D30-913B-A51036266DA0}" srcOrd="0" destOrd="0" presId="urn:microsoft.com/office/officeart/2005/8/layout/default"/>
    <dgm:cxn modelId="{62833354-E0F7-49C2-A5E6-732F2035182A}" type="presOf" srcId="{FEE8E562-29B6-46C6-9A0C-93C41100973B}" destId="{FB83FFF6-A8A0-4166-B930-46D7CC9E523C}" srcOrd="0" destOrd="0" presId="urn:microsoft.com/office/officeart/2005/8/layout/default"/>
    <dgm:cxn modelId="{998532B6-BF6B-4424-893D-F42C735802DA}" type="presOf" srcId="{F229AB71-C40F-42FC-8F94-D402A9D46B08}" destId="{D478078B-78D4-4AF5-8AC1-C1FECBD89F4D}" srcOrd="0" destOrd="0" presId="urn:microsoft.com/office/officeart/2005/8/layout/default"/>
    <dgm:cxn modelId="{40EF0C75-87ED-4438-BF5D-301B05DD977B}" srcId="{16B8341C-BF82-4512-9FF3-E12B5F88DE0C}" destId="{832FFE78-994A-4F25-AE50-EEEE7314D420}" srcOrd="5" destOrd="0" parTransId="{E4BFC961-A0B0-41B8-A7CA-057223E848E7}" sibTransId="{9626615D-13F8-4615-8E36-9827FDC7E1AE}"/>
    <dgm:cxn modelId="{1E10A6E2-4A28-4AA6-8891-3951C1EF62A2}" srcId="{16B8341C-BF82-4512-9FF3-E12B5F88DE0C}" destId="{FEE8E562-29B6-46C6-9A0C-93C41100973B}" srcOrd="2" destOrd="0" parTransId="{5F6666D1-2197-444A-9194-6F62EF5602C0}" sibTransId="{F2CACE70-475E-45FB-A784-87187C5116A3}"/>
    <dgm:cxn modelId="{367F6CB8-5DB7-45CF-BBC2-6ABCC24797F4}" srcId="{16B8341C-BF82-4512-9FF3-E12B5F88DE0C}" destId="{66DDBAA3-EB94-4875-9875-616887C5C716}" srcOrd="7" destOrd="0" parTransId="{9E253358-C1AA-45F1-8795-A7CCB190F7B7}" sibTransId="{0FB9F547-823B-4C3D-9529-C71CD7C7B5D6}"/>
    <dgm:cxn modelId="{6D990356-806A-4413-8CE0-8A13F3E07F5E}" srcId="{16B8341C-BF82-4512-9FF3-E12B5F88DE0C}" destId="{F229AB71-C40F-42FC-8F94-D402A9D46B08}" srcOrd="1" destOrd="0" parTransId="{2A336FFB-CC0F-46E6-BAFC-1E44C4566061}" sibTransId="{E1C629CF-96BD-42B7-8941-43497F76E4FD}"/>
    <dgm:cxn modelId="{5EDBC52A-1D19-4495-BCCD-42387C4D5448}" srcId="{16B8341C-BF82-4512-9FF3-E12B5F88DE0C}" destId="{A2F58A44-95C0-4D94-9BAF-4D0A4B935956}" srcOrd="0" destOrd="0" parTransId="{31915CE0-DD16-44AC-B9AA-F78288A8DC2B}" sibTransId="{46A6C4E6-5C98-45E5-BC30-AAE3F57F68BF}"/>
    <dgm:cxn modelId="{92C9524F-503A-44FB-8B9D-1B5F081790AA}" type="presOf" srcId="{16B8341C-BF82-4512-9FF3-E12B5F88DE0C}" destId="{40872C63-9630-4B55-90D1-12CBF5A12208}" srcOrd="0" destOrd="0" presId="urn:microsoft.com/office/officeart/2005/8/layout/default"/>
    <dgm:cxn modelId="{6B13EFD4-85E4-4DDB-986C-5345B30D60A8}" type="presOf" srcId="{66DDBAA3-EB94-4875-9875-616887C5C716}" destId="{062BAEC4-F000-4DD3-84B7-DA976AD58354}" srcOrd="0" destOrd="0" presId="urn:microsoft.com/office/officeart/2005/8/layout/default"/>
    <dgm:cxn modelId="{32517FDF-AF7E-4DB9-A857-C7A771EF0FB6}" type="presOf" srcId="{5A86D5A0-97C4-4389-B246-C68EF1ED469A}" destId="{BE7D3DDC-E606-45A8-897F-9E748C93B429}" srcOrd="0" destOrd="0" presId="urn:microsoft.com/office/officeart/2005/8/layout/default"/>
    <dgm:cxn modelId="{CB06CB61-D2EB-40C8-BC6F-23AE0CCF66A7}" type="presParOf" srcId="{40872C63-9630-4B55-90D1-12CBF5A12208}" destId="{2FB18D17-582F-453E-B61F-EA577829CE9A}" srcOrd="0" destOrd="0" presId="urn:microsoft.com/office/officeart/2005/8/layout/default"/>
    <dgm:cxn modelId="{B2E44B77-DF9C-4F1E-83B4-71747512EC94}" type="presParOf" srcId="{40872C63-9630-4B55-90D1-12CBF5A12208}" destId="{4E84D5AF-C9D2-4D24-A66F-A95AA981971B}" srcOrd="1" destOrd="0" presId="urn:microsoft.com/office/officeart/2005/8/layout/default"/>
    <dgm:cxn modelId="{6A96E434-28DA-4E9B-84EA-99EFFDF9A390}" type="presParOf" srcId="{40872C63-9630-4B55-90D1-12CBF5A12208}" destId="{D478078B-78D4-4AF5-8AC1-C1FECBD89F4D}" srcOrd="2" destOrd="0" presId="urn:microsoft.com/office/officeart/2005/8/layout/default"/>
    <dgm:cxn modelId="{3847D1A0-0639-4664-8498-FA70DD65742A}" type="presParOf" srcId="{40872C63-9630-4B55-90D1-12CBF5A12208}" destId="{259ED698-1C1B-4486-8ECB-EB06910FC2FC}" srcOrd="3" destOrd="0" presId="urn:microsoft.com/office/officeart/2005/8/layout/default"/>
    <dgm:cxn modelId="{C1AEB108-5006-46DE-A18D-CA0627142028}" type="presParOf" srcId="{40872C63-9630-4B55-90D1-12CBF5A12208}" destId="{FB83FFF6-A8A0-4166-B930-46D7CC9E523C}" srcOrd="4" destOrd="0" presId="urn:microsoft.com/office/officeart/2005/8/layout/default"/>
    <dgm:cxn modelId="{1BCC8C9C-A41F-487A-9F38-321561E2579A}" type="presParOf" srcId="{40872C63-9630-4B55-90D1-12CBF5A12208}" destId="{793797C3-1674-4592-A7B7-EE01D033CC30}" srcOrd="5" destOrd="0" presId="urn:microsoft.com/office/officeart/2005/8/layout/default"/>
    <dgm:cxn modelId="{91E8B5A1-147A-4ADD-8D39-75BAA2877CD1}" type="presParOf" srcId="{40872C63-9630-4B55-90D1-12CBF5A12208}" destId="{3CB2E103-1A2D-4D30-913B-A51036266DA0}" srcOrd="6" destOrd="0" presId="urn:microsoft.com/office/officeart/2005/8/layout/default"/>
    <dgm:cxn modelId="{71C2E9F3-9A86-45B0-A44F-DE1C1DD8B887}" type="presParOf" srcId="{40872C63-9630-4B55-90D1-12CBF5A12208}" destId="{7C0A5BC8-ECDD-429A-81F1-26D816EDFEA9}" srcOrd="7" destOrd="0" presId="urn:microsoft.com/office/officeart/2005/8/layout/default"/>
    <dgm:cxn modelId="{7E19EAC0-B671-4A7C-8160-DF90825B4FF9}" type="presParOf" srcId="{40872C63-9630-4B55-90D1-12CBF5A12208}" destId="{35E008E6-282D-4B5E-B5CF-C83E8580BEAB}" srcOrd="8" destOrd="0" presId="urn:microsoft.com/office/officeart/2005/8/layout/default"/>
    <dgm:cxn modelId="{1486F3E2-C003-47EB-91B9-F41FEA606F41}" type="presParOf" srcId="{40872C63-9630-4B55-90D1-12CBF5A12208}" destId="{DD58487D-B868-45B4-8CB3-346BDEC14F26}" srcOrd="9" destOrd="0" presId="urn:microsoft.com/office/officeart/2005/8/layout/default"/>
    <dgm:cxn modelId="{00EE5A0B-173D-412E-8A1B-B62B06449FCC}" type="presParOf" srcId="{40872C63-9630-4B55-90D1-12CBF5A12208}" destId="{F1508F16-B286-4C12-9ED6-F9DBFC007EE0}" srcOrd="10" destOrd="0" presId="urn:microsoft.com/office/officeart/2005/8/layout/default"/>
    <dgm:cxn modelId="{BEEC50C8-D285-457B-ACBF-4937A7E81449}" type="presParOf" srcId="{40872C63-9630-4B55-90D1-12CBF5A12208}" destId="{3D20EF5E-4BAB-48BB-8C32-612D649730AB}" srcOrd="11" destOrd="0" presId="urn:microsoft.com/office/officeart/2005/8/layout/default"/>
    <dgm:cxn modelId="{2AAC34B8-BAA0-4EB4-843E-0555F19068BC}" type="presParOf" srcId="{40872C63-9630-4B55-90D1-12CBF5A12208}" destId="{BE7D3DDC-E606-45A8-897F-9E748C93B429}" srcOrd="12" destOrd="0" presId="urn:microsoft.com/office/officeart/2005/8/layout/default"/>
    <dgm:cxn modelId="{64E731E6-94B9-47F9-834C-B557437D32FD}" type="presParOf" srcId="{40872C63-9630-4B55-90D1-12CBF5A12208}" destId="{EBBE21B8-EFF9-47D5-9E81-093554634748}" srcOrd="13" destOrd="0" presId="urn:microsoft.com/office/officeart/2005/8/layout/default"/>
    <dgm:cxn modelId="{5348459C-2691-4315-AC56-6CAEFE44298A}" type="presParOf" srcId="{40872C63-9630-4B55-90D1-12CBF5A12208}" destId="{062BAEC4-F000-4DD3-84B7-DA976AD58354}" srcOrd="14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maximum.fm/Chervona-sova-zhurnalist-ne-znajshov-ukrayinskih-grup-smerti-ta-zasterig-vid-paniki_n13242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35823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Небезпека</a:t>
            </a:r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 в </a:t>
            </a:r>
            <a:r>
              <a:rPr lang="ru-RU" dirty="0" err="1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інтернеті</a:t>
            </a:r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 для </a:t>
            </a:r>
            <a:r>
              <a:rPr lang="ru-RU" dirty="0" err="1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підлітків</a:t>
            </a:r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:</a:t>
            </a:r>
            <a:b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dirty="0" err="1" smtClean="0">
                <a:ln w="6350">
                  <a:solidFill>
                    <a:schemeClr val="bg1"/>
                  </a:solidFill>
                </a:ln>
                <a:solidFill>
                  <a:srgbClr val="00B0F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синій</a:t>
            </a:r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rgbClr val="00B0F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 кит</a:t>
            </a:r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,</a:t>
            </a:r>
            <a:b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dirty="0" err="1" smtClean="0">
                <a:ln w="63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червона</a:t>
            </a:r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 сова </a:t>
            </a:r>
            <a:r>
              <a:rPr lang="ru-RU" dirty="0" err="1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чи</a:t>
            </a:r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dirty="0" err="1" smtClean="0">
                <a:ln w="6350">
                  <a:solidFill>
                    <a:schemeClr val="bg1"/>
                  </a:solidFill>
                </a:ln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білий</a:t>
            </a:r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6350">
                  <a:solidFill>
                    <a:schemeClr val="bg1"/>
                  </a:solidFill>
                </a:ln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ведмідь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&quot;Червона сова&quot; набирає обертів серед дітей в Україні - фото 1"/>
          <p:cNvPicPr/>
          <p:nvPr/>
        </p:nvPicPr>
        <p:blipFill>
          <a:blip r:embed="rId2"/>
          <a:srcRect l="1802" r="58559"/>
          <a:stretch>
            <a:fillRect/>
          </a:stretch>
        </p:blipFill>
        <p:spPr bwMode="auto">
          <a:xfrm>
            <a:off x="285720" y="4071942"/>
            <a:ext cx="178595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“Білий ведмідь” конкурує із вбивчими іграми: дітям запропонували 50 добрих завдан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643314"/>
            <a:ext cx="510253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C00000"/>
                </a:solidFill>
              </a:rPr>
              <a:t>У </a:t>
            </a:r>
            <a:r>
              <a:rPr lang="uk-UA" dirty="0" err="1" smtClean="0">
                <a:solidFill>
                  <a:srgbClr val="C00000"/>
                </a:solidFill>
              </a:rPr>
              <a:t>соцмережах</a:t>
            </a:r>
            <a:r>
              <a:rPr lang="uk-UA" dirty="0" smtClean="0">
                <a:solidFill>
                  <a:srgbClr val="C00000"/>
                </a:solidFill>
              </a:rPr>
              <a:t> так званих “ГРУПАХ СМЕРТІ” кілька тисяч українських ПІДЛІТОК уже зареєстровані</a:t>
            </a:r>
            <a:endParaRPr lang="uk-UA" dirty="0">
              <a:solidFill>
                <a:srgbClr val="C00000"/>
              </a:solidFill>
            </a:endParaRPr>
          </a:p>
        </p:txBody>
      </p:sp>
      <p:pic>
        <p:nvPicPr>
          <p:cNvPr id="2050" name="Picture 2" descr="Результат пошуку зображень для синій кит іг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933056"/>
            <a:ext cx="4175786" cy="234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СИНІЙ КИТ</a:t>
            </a:r>
            <a:endParaRPr lang="uk-UA" dirty="0">
              <a:solidFill>
                <a:schemeClr val="accent4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https://ukr.media/static/ba/aimg/2/9/3/293203_2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25830" y="1600200"/>
            <a:ext cx="7092339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Лютий 2017 року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/>
              <a:t>Голова Департаменту </a:t>
            </a:r>
            <a:r>
              <a:rPr lang="uk-UA" sz="3600" b="1" dirty="0" err="1" smtClean="0"/>
              <a:t>кіберполіції</a:t>
            </a:r>
            <a:r>
              <a:rPr lang="uk-UA" sz="3600" b="1" dirty="0" smtClean="0"/>
              <a:t>, полковник поліції Сергій </a:t>
            </a:r>
            <a:r>
              <a:rPr lang="uk-UA" sz="3600" b="1" dirty="0" err="1" smtClean="0"/>
              <a:t>Демедюк</a:t>
            </a:r>
            <a:r>
              <a:rPr lang="uk-UA" sz="3600" b="1" dirty="0" smtClean="0"/>
              <a:t>: </a:t>
            </a:r>
            <a:r>
              <a:rPr lang="uk-UA" sz="3600" b="1" i="1" dirty="0" smtClean="0"/>
              <a:t>В Україні зафіксовані близько 5 випадків самогубств підлітків, яких спонукали до цього у так званих “групах смерті” у </a:t>
            </a:r>
            <a:r>
              <a:rPr lang="uk-UA" sz="3600" b="1" i="1" dirty="0" err="1" smtClean="0"/>
              <a:t>соцмережах</a:t>
            </a:r>
            <a:r>
              <a:rPr lang="uk-UA" sz="3600" b="1" i="1" dirty="0" smtClean="0"/>
              <a:t> , </a:t>
            </a:r>
          </a:p>
          <a:p>
            <a:r>
              <a:rPr lang="uk-UA" sz="3600" b="1" i="1" dirty="0" smtClean="0"/>
              <a:t>10 суїцидів вдалося попередити</a:t>
            </a:r>
            <a:endParaRPr lang="uk-UA" sz="3600" b="1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ukr.media/static/ba/aimg/2/9/3/293203_3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3121019"/>
            <a:ext cx="6390043" cy="373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езультат пошуку зображень для синій кит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3235" y="-214338"/>
            <a:ext cx="6120765" cy="477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Результат пошуку зображень для синій кит ігр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dirty="0" smtClean="0"/>
              <a:t>Одне із завдань – перебігти перед машиною і зняти відео</a:t>
            </a:r>
            <a:endParaRPr lang="uk-UA" sz="3600" dirty="0"/>
          </a:p>
        </p:txBody>
      </p:sp>
      <p:pic>
        <p:nvPicPr>
          <p:cNvPr id="4" name="Рисунок 3" descr="Результат пошуку зображень для синій кит ігр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735811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езультат пошуку зображень для синій кит ігра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2071678"/>
            <a:ext cx="8229600" cy="458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езультат пошуку зображень для синій кит ігр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"/>
            <a:ext cx="442912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езультат пошуку зображень для синій кит ігра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езультат пошуку зображень для синій кит ігр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0"/>
            <a:ext cx="3857620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ukranews.com/upload/img/2017/02/08/589b13f5c660b-screenshot-134.png"/>
          <p:cNvPicPr/>
          <p:nvPr/>
        </p:nvPicPr>
        <p:blipFill>
          <a:blip r:embed="rId2"/>
          <a:srcRect l="26729" r="12930" b="6920"/>
          <a:stretch>
            <a:fillRect/>
          </a:stretch>
        </p:blipFill>
        <p:spPr bwMode="auto">
          <a:xfrm>
            <a:off x="0" y="0"/>
            <a:ext cx="32861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Результат пошуку зображень для синій кит ігра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62" y="1000108"/>
            <a:ext cx="5929338" cy="472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357166"/>
            <a:ext cx="6084168" cy="5650125"/>
          </a:xfrm>
        </p:spPr>
        <p:txBody>
          <a:bodyPr>
            <a:no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Основні поведінкові ознаки участі дитини у таких групах:</a:t>
            </a:r>
          </a:p>
          <a:p>
            <a:pPr>
              <a:buNone/>
            </a:pPr>
            <a:r>
              <a:rPr lang="uk-UA" sz="4000" dirty="0" smtClean="0">
                <a:solidFill>
                  <a:srgbClr val="FF0000"/>
                </a:solidFill>
              </a:rPr>
              <a:t> - </a:t>
            </a:r>
            <a:r>
              <a:rPr lang="uk-UA" sz="36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відчуженість, втома </a:t>
            </a:r>
            <a:br>
              <a:rPr lang="uk-UA" sz="36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uk-UA" sz="36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- постійно невиспаний</a:t>
            </a:r>
            <a:br>
              <a:rPr lang="uk-UA" sz="36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uk-UA" sz="36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- сидить в мережі посеред ночі</a:t>
            </a:r>
            <a:br>
              <a:rPr lang="uk-UA" sz="36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uk-UA" sz="36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- з’являються порізи на руках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-1209" r="21370"/>
          <a:stretch>
            <a:fillRect/>
          </a:stretch>
        </p:blipFill>
        <p:spPr bwMode="auto">
          <a:xfrm>
            <a:off x="-108520" y="11015"/>
            <a:ext cx="3338902" cy="257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sz="4400" dirty="0" err="1" smtClean="0">
                <a:solidFill>
                  <a:schemeClr val="tx2"/>
                </a:solidFill>
              </a:rPr>
              <a:t>Буллінг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altLang="uk-UA" sz="3600" b="1" dirty="0" err="1" smtClean="0">
                <a:solidFill>
                  <a:schemeClr val="tx2"/>
                </a:solidFill>
              </a:rPr>
              <a:t>Буллінг</a:t>
            </a:r>
            <a:r>
              <a:rPr lang="uk-UA" altLang="uk-UA" sz="3600" b="1" dirty="0" smtClean="0">
                <a:solidFill>
                  <a:schemeClr val="tx2"/>
                </a:solidFill>
              </a:rPr>
              <a:t> </a:t>
            </a:r>
            <a:r>
              <a:rPr lang="uk-UA" altLang="uk-UA" b="1" dirty="0" smtClean="0">
                <a:solidFill>
                  <a:schemeClr val="tx2"/>
                </a:solidFill>
              </a:rPr>
              <a:t>(англ. </a:t>
            </a:r>
            <a:r>
              <a:rPr lang="uk-UA" altLang="uk-UA" b="1" dirty="0" err="1" smtClean="0">
                <a:solidFill>
                  <a:schemeClr val="tx2"/>
                </a:solidFill>
              </a:rPr>
              <a:t>bullying</a:t>
            </a:r>
            <a:r>
              <a:rPr lang="uk-UA" altLang="uk-UA" b="1" dirty="0" smtClean="0">
                <a:solidFill>
                  <a:schemeClr val="tx2"/>
                </a:solidFill>
              </a:rPr>
              <a:t>)</a:t>
            </a:r>
            <a:r>
              <a:rPr lang="uk-UA" altLang="uk-UA" sz="3600" dirty="0" smtClean="0">
                <a:solidFill>
                  <a:schemeClr val="tx2"/>
                </a:solidFill>
              </a:rPr>
              <a:t> –</a:t>
            </a:r>
            <a:r>
              <a:rPr lang="uk-UA" altLang="uk-UA" dirty="0" smtClean="0"/>
              <a:t> залякування, переслідування, знущання, глузування й інші дії – які здатні налякати, принизити й іншим чином негативно впливати на дитину. </a:t>
            </a:r>
          </a:p>
          <a:p>
            <a:endParaRPr lang="uk-UA" dirty="0"/>
          </a:p>
        </p:txBody>
      </p:sp>
      <p:pic>
        <p:nvPicPr>
          <p:cNvPr id="4" name="Picture 11" descr="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697288"/>
            <a:ext cx="312420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images (3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505200"/>
            <a:ext cx="48006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708205"/>
            <a:ext cx="8229600" cy="314979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uk-UA" sz="4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7108" name="Picture 4" descr="https://i.onthe.io/pogudx6qpspvu84ur.35984c2f.jpg"/>
          <p:cNvPicPr>
            <a:picLocks noChangeAspect="1" noChangeArrowheads="1"/>
          </p:cNvPicPr>
          <p:nvPr/>
        </p:nvPicPr>
        <p:blipFill>
          <a:blip r:embed="rId2"/>
          <a:srcRect t="18919"/>
          <a:stretch>
            <a:fillRect/>
          </a:stretch>
        </p:blipFill>
        <p:spPr bwMode="auto">
          <a:xfrm>
            <a:off x="177174" y="785794"/>
            <a:ext cx="8966826" cy="2143140"/>
          </a:xfrm>
          <a:prstGeom prst="rect">
            <a:avLst/>
          </a:prstGeom>
          <a:noFill/>
        </p:spPr>
      </p:pic>
      <p:pic>
        <p:nvPicPr>
          <p:cNvPr id="9218" name="Picture 2" descr="Результат пошуку зображень для синій кит ігра"/>
          <p:cNvPicPr>
            <a:picLocks noChangeAspect="1" noChangeArrowheads="1"/>
          </p:cNvPicPr>
          <p:nvPr/>
        </p:nvPicPr>
        <p:blipFill>
          <a:blip r:embed="rId3"/>
          <a:srcRect l="10194" t="24039" r="12621" b="13461"/>
          <a:stretch>
            <a:fillRect/>
          </a:stretch>
        </p:blipFill>
        <p:spPr bwMode="auto">
          <a:xfrm>
            <a:off x="1142976" y="3429000"/>
            <a:ext cx="7572428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зультат пошуку зображень для синій кит ігр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1617" y="428256"/>
            <a:ext cx="6120765" cy="600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28802"/>
          </a:xfrm>
        </p:spPr>
        <p:txBody>
          <a:bodyPr>
            <a:normAutofit fontScale="90000"/>
          </a:bodyPr>
          <a:lstStyle/>
          <a:p>
            <a:pPr algn="l"/>
            <a:r>
              <a:rPr lang="uk-UA" sz="3600" b="1" dirty="0" smtClean="0">
                <a:solidFill>
                  <a:srgbClr val="C00000"/>
                </a:solidFill>
              </a:rPr>
              <a:t>Червона сова: нова смертельна гра для підлітків набирає обертів в Україні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uk-UA" dirty="0"/>
          </a:p>
        </p:txBody>
      </p:sp>
      <p:pic>
        <p:nvPicPr>
          <p:cNvPr id="4" name="Рисунок 3" descr="&quot;Червона сова&quot; набирає обертів серед дітей в Україні - фото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792961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11760" y="5528198"/>
            <a:ext cx="6627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19:50 , 06 грудня 2017 року –</a:t>
            </a:r>
            <a:endParaRPr lang="en-US" sz="2800" b="1" dirty="0" smtClean="0"/>
          </a:p>
          <a:p>
            <a:r>
              <a:rPr lang="uk-UA" sz="2800" b="1" dirty="0" smtClean="0"/>
              <a:t> перша публікація </a:t>
            </a:r>
            <a:endParaRPr lang="uk-UA" sz="28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19:50 , 06 грудня 2017 року – перша публікація  в </a:t>
            </a:r>
            <a:r>
              <a:rPr lang="uk-UA" b="1" dirty="0" err="1" smtClean="0">
                <a:solidFill>
                  <a:srgbClr val="C00000"/>
                </a:solidFill>
              </a:rPr>
              <a:t>інтернеті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20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"Червона сова" вже знайшла перших жертв в Україні. У поліції повідомили, що 14-річна школярка </a:t>
            </a:r>
            <a:r>
              <a:rPr lang="uk-UA" sz="3600" b="1" dirty="0" err="1" smtClean="0"/>
              <a:t>Лєра</a:t>
            </a:r>
            <a:r>
              <a:rPr lang="uk-UA" sz="3600" b="1" dirty="0" smtClean="0"/>
              <a:t> з Києва на кілька днів втекла з дому.  Дівчинку у відчуженому стані знайшли в Умані – у неї були порізані руки, розбитий телефон та інструкція для подальших дій у смертельній грі. </a:t>
            </a:r>
            <a:endParaRPr lang="uk-UA" sz="36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'Червона сова' орудує ВКонтакте - фото 213416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indent="379413">
              <a:buNone/>
            </a:pPr>
            <a:r>
              <a:rPr lang="uk-UA" sz="4800" dirty="0" smtClean="0"/>
              <a:t>Ось як "грають" у цю гру: в особисті повідомлення "</a:t>
            </a:r>
            <a:r>
              <a:rPr lang="uk-UA" sz="4800" dirty="0" err="1" smtClean="0"/>
              <a:t>ВКонтакте</a:t>
            </a:r>
            <a:r>
              <a:rPr lang="uk-UA" sz="4800" dirty="0" smtClean="0"/>
              <a:t>" підлітку пише загадковий "куратор" і каже, що потрібно "Не спати 12 днів". Під час гри куратор перевіряє гравця словами "Сова не спить?". Відповідати потрібно "Сова ніколи не спить".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https://www.s.0352.ua/section/newsInternalIcon/upload/images/news/icon/000/021/485/575a3e6c486c9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"/>
            <a:ext cx="8964488" cy="5877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4400" b="1" i="1" dirty="0" smtClean="0">
                <a:solidFill>
                  <a:srgbClr val="C00000"/>
                </a:solidFill>
              </a:rPr>
              <a:t>Радіо МАКСИМУМ</a:t>
            </a:r>
            <a:r>
              <a:rPr lang="uk-UA" b="1" i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uk-UA" sz="4000" b="1" dirty="0" smtClean="0"/>
              <a:t>"Червона сова" – це нова </a:t>
            </a:r>
            <a:r>
              <a:rPr lang="uk-UA" sz="4000" b="1" dirty="0" err="1" smtClean="0"/>
              <a:t>суїцидальна</a:t>
            </a:r>
            <a:r>
              <a:rPr lang="uk-UA" sz="4000" b="1" dirty="0" smtClean="0"/>
              <a:t> гра для підлітків. Її поширюють у забороненій в Україні </a:t>
            </a:r>
            <a:r>
              <a:rPr lang="uk-UA" sz="4000" b="1" dirty="0" err="1" smtClean="0"/>
              <a:t>соцмережі</a:t>
            </a:r>
            <a:r>
              <a:rPr lang="uk-UA" sz="4000" b="1" dirty="0" smtClean="0"/>
              <a:t> "</a:t>
            </a:r>
            <a:r>
              <a:rPr lang="uk-UA" sz="4000" b="1" dirty="0" err="1" smtClean="0"/>
              <a:t>ВКонтакте</a:t>
            </a:r>
            <a:r>
              <a:rPr lang="uk-UA" sz="4000" b="1" dirty="0" smtClean="0"/>
              <a:t>". Наразі в цій </a:t>
            </a:r>
            <a:r>
              <a:rPr lang="uk-UA" sz="4000" b="1" dirty="0" err="1" smtClean="0"/>
              <a:t>соцмережі</a:t>
            </a:r>
            <a:r>
              <a:rPr lang="uk-UA" sz="4000" b="1" dirty="0" smtClean="0"/>
              <a:t> діє сім груп "Сови". Час від часу деякі з них блокують, але вони знову відновлюють свою діяльність. При цьому групи – закриті, і заявки на вступ приймають лише     від дітей</a:t>
            </a:r>
            <a:r>
              <a:rPr lang="uk-UA" dirty="0" smtClean="0"/>
              <a:t>.</a:t>
            </a:r>
          </a:p>
          <a:p>
            <a:pPr>
              <a:buNone/>
            </a:pPr>
            <a:endParaRPr lang="uk-UA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 descr="http://images.chas-z.com.ua/2016/07/07/37411/18283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Білий ведмідь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Рисунок 3" descr="“Білий ведмідь” конкурує із вбивчими іграми: дітям запропонували 50 добрих завдань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7929618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60472"/>
          </a:xfrm>
        </p:spPr>
        <p:txBody>
          <a:bodyPr/>
          <a:lstStyle/>
          <a:p>
            <a:r>
              <a:rPr lang="uk-UA" altLang="uk-UA" dirty="0" smtClean="0">
                <a:solidFill>
                  <a:schemeClr val="accent1"/>
                </a:solidFill>
              </a:rPr>
              <a:t>Що таке </a:t>
            </a:r>
            <a:r>
              <a:rPr lang="uk-UA" altLang="uk-UA" dirty="0" err="1" smtClean="0">
                <a:solidFill>
                  <a:schemeClr val="accent1"/>
                </a:solidFill>
              </a:rPr>
              <a:t>кібер-булінг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39290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altLang="uk-UA" dirty="0" smtClean="0"/>
              <a:t>Одна із форм переслідування дітей та підлітків за допомогою ІКТ. Для цього можуть створюватися сайти, на яких розміщуються матеріали, що компрометують дитину (фото, </a:t>
            </a:r>
            <a:r>
              <a:rPr lang="uk-UA" altLang="uk-UA" dirty="0" err="1" smtClean="0"/>
              <a:t>відеозйомки</a:t>
            </a:r>
            <a:r>
              <a:rPr lang="uk-UA" altLang="uk-UA" dirty="0" smtClean="0"/>
              <a:t> тощо). З метою </a:t>
            </a:r>
            <a:r>
              <a:rPr lang="uk-UA" altLang="uk-UA" dirty="0" err="1" smtClean="0"/>
              <a:t>кібер-булінгу</a:t>
            </a:r>
            <a:r>
              <a:rPr lang="uk-UA" altLang="uk-UA" dirty="0" smtClean="0"/>
              <a:t> використовуються сервіси миттєвих повідомлень, електронна пошта, соціальні мережі, ігрові та розважальні сайти, форуми та чати</a:t>
            </a:r>
            <a:r>
              <a:rPr lang="uk-UA" altLang="uk-UA" dirty="0" smtClean="0"/>
              <a:t>.</a:t>
            </a:r>
            <a:endParaRPr lang="uk-UA" dirty="0"/>
          </a:p>
        </p:txBody>
      </p:sp>
      <p:pic>
        <p:nvPicPr>
          <p:cNvPr id="4" name="Picture 7" descr="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808413"/>
            <a:ext cx="4724400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53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71925"/>
            <a:ext cx="32004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358246" cy="4709160"/>
          </a:xfrm>
        </p:spPr>
        <p:txBody>
          <a:bodyPr>
            <a:noAutofit/>
          </a:bodyPr>
          <a:lstStyle/>
          <a:p>
            <a:r>
              <a:rPr lang="uk-UA" sz="3600" dirty="0" smtClean="0"/>
              <a:t>Поряд із такими групами смерті у </a:t>
            </a:r>
            <a:r>
              <a:rPr lang="uk-UA" sz="3600" dirty="0" err="1" smtClean="0"/>
              <a:t>соцмережах</a:t>
            </a:r>
            <a:r>
              <a:rPr lang="uk-UA" sz="3600" dirty="0" smtClean="0"/>
              <a:t> </a:t>
            </a:r>
            <a:r>
              <a:rPr lang="uk-UA" sz="3600" dirty="0" err="1" smtClean="0"/>
              <a:t>“ВКонтакті”</a:t>
            </a:r>
            <a:r>
              <a:rPr lang="uk-UA" sz="3600" dirty="0" smtClean="0"/>
              <a:t> існують і ті спільноти, які їм протидіють. Вони називають себе анти-китами та дельфінами. А нещодавно до них приєднався і </a:t>
            </a:r>
            <a:r>
              <a:rPr lang="uk-UA" sz="3600" dirty="0" err="1" smtClean="0"/>
              <a:t>“Білий</a:t>
            </a:r>
            <a:r>
              <a:rPr lang="uk-UA" sz="3600" dirty="0" smtClean="0"/>
              <a:t> </a:t>
            </a:r>
            <a:r>
              <a:rPr lang="uk-UA" sz="3600" dirty="0" err="1" smtClean="0"/>
              <a:t>ведмідь”</a:t>
            </a:r>
            <a:r>
              <a:rPr lang="uk-UA" sz="3600" dirty="0" smtClean="0"/>
              <a:t>.</a:t>
            </a:r>
          </a:p>
          <a:p>
            <a:r>
              <a:rPr lang="uk-UA" sz="3600" dirty="0" err="1" smtClean="0"/>
              <a:t>“Білий</a:t>
            </a:r>
            <a:r>
              <a:rPr lang="uk-UA" sz="3600" dirty="0" smtClean="0"/>
              <a:t> </a:t>
            </a:r>
            <a:r>
              <a:rPr lang="uk-UA" sz="3600" dirty="0" err="1" smtClean="0"/>
              <a:t>ведмідь”</a:t>
            </a:r>
            <a:r>
              <a:rPr lang="uk-UA" sz="3600" dirty="0" smtClean="0"/>
              <a:t> конкурує із вбивчими іграми: дітям запропонували 50 добрих завдань</a:t>
            </a:r>
          </a:p>
          <a:p>
            <a:r>
              <a:rPr lang="uk-UA" sz="3600" dirty="0" smtClean="0"/>
              <a:t>Запущений в мережу українськими студентами в лютому минулого року.</a:t>
            </a:r>
            <a:endParaRPr lang="uk-UA" sz="3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547664" y="4437112"/>
            <a:ext cx="7139136" cy="1570179"/>
          </a:xfrm>
        </p:spPr>
        <p:txBody>
          <a:bodyPr/>
          <a:lstStyle/>
          <a:p>
            <a:r>
              <a:rPr lang="uk-UA" dirty="0"/>
              <a:t>Візьміть до уваги</a:t>
            </a:r>
            <a:r>
              <a:rPr lang="uk-UA" dirty="0" smtClean="0"/>
              <a:t>!</a:t>
            </a:r>
          </a:p>
          <a:p>
            <a:r>
              <a:rPr lang="uk-UA" dirty="0" smtClean="0"/>
              <a:t> </a:t>
            </a:r>
            <a:r>
              <a:rPr lang="uk-UA" u="sng" dirty="0" smtClean="0">
                <a:hlinkClick r:id="rId2"/>
              </a:rPr>
              <a:t>журналіст</a:t>
            </a:r>
            <a:r>
              <a:rPr lang="uk-UA" u="sng" dirty="0">
                <a:hlinkClick r:id="rId2"/>
              </a:rPr>
              <a:t>и</a:t>
            </a:r>
            <a:r>
              <a:rPr lang="uk-UA" u="sng" dirty="0" smtClean="0">
                <a:hlinkClick r:id="rId2"/>
              </a:rPr>
              <a:t> </a:t>
            </a:r>
            <a:r>
              <a:rPr lang="uk-UA" u="sng" dirty="0">
                <a:hlinkClick r:id="rId2"/>
              </a:rPr>
              <a:t>не </a:t>
            </a:r>
            <a:r>
              <a:rPr lang="uk-UA" u="sng" dirty="0" smtClean="0">
                <a:hlinkClick r:id="rId2"/>
              </a:rPr>
              <a:t>знайшли </a:t>
            </a:r>
            <a:r>
              <a:rPr lang="uk-UA" u="sng" dirty="0">
                <a:hlinkClick r:id="rId2"/>
              </a:rPr>
              <a:t>українських груп смерті та </a:t>
            </a:r>
            <a:r>
              <a:rPr lang="uk-UA" u="sng" dirty="0" smtClean="0">
                <a:hlinkClick r:id="rId2"/>
              </a:rPr>
              <a:t>застерігають </a:t>
            </a:r>
            <a:r>
              <a:rPr lang="uk-UA" u="sng" dirty="0">
                <a:hlinkClick r:id="rId2"/>
              </a:rPr>
              <a:t>від паніки</a:t>
            </a:r>
            <a:endParaRPr lang="uk-UA" dirty="0"/>
          </a:p>
          <a:p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24146" y="116632"/>
            <a:ext cx="64294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Зі смерті немає повернення.</a:t>
            </a:r>
          </a:p>
          <a:p>
            <a:pPr algn="ctr">
              <a:buNone/>
            </a:pPr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Це не гра, це – вбивства, </a:t>
            </a:r>
          </a:p>
          <a:p>
            <a:pPr algn="ctr">
              <a:buNone/>
            </a:pPr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 яких заробляють дорослі злочинці.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 smtClean="0">
                <a:solidFill>
                  <a:schemeClr val="accent1"/>
                </a:solidFill>
              </a:rPr>
              <a:t>Типи </a:t>
            </a:r>
            <a:r>
              <a:rPr lang="uk-UA" altLang="uk-UA" dirty="0" err="1" smtClean="0">
                <a:solidFill>
                  <a:schemeClr val="accent1"/>
                </a:solidFill>
              </a:rPr>
              <a:t>булінга</a:t>
            </a: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 smtClean="0"/>
              <a:t>КОНТЕНТ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 будь-яка інформація, що міститься на сайті, в </a:t>
            </a:r>
            <a:r>
              <a:rPr lang="uk-UA" alt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блозі</a:t>
            </a: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користувача або на сторінці в соціальній мережі. Це може бути текст, відео, аудіо, графічне зображення.</a:t>
            </a:r>
          </a:p>
          <a:p>
            <a:pPr marL="0" indent="0">
              <a:buNone/>
              <a:defRPr/>
            </a:pPr>
            <a:r>
              <a:rPr lang="uk-UA" alt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НЕБЕЗПЕЧНИЙ КОНТЕНТ</a:t>
            </a: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інформація, що представляє загрозу або викликає неприязнь.</a:t>
            </a:r>
          </a:p>
          <a:p>
            <a:pPr marL="0" indent="0">
              <a:buNone/>
              <a:defRPr/>
            </a:pPr>
            <a:r>
              <a:rPr lang="uk-UA" alt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Найпоширеніші види небезпечного контенту:</a:t>
            </a:r>
            <a:endParaRPr lang="en-US" altLang="uk-UA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Порнографія</a:t>
            </a:r>
          </a:p>
          <a:p>
            <a:pPr>
              <a:defRPr/>
            </a:pP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Ресурси, що пропагують наркоманію</a:t>
            </a:r>
          </a:p>
          <a:p>
            <a:pPr>
              <a:defRPr/>
            </a:pP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 або відео зі сценами насильства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uk-UA" dirty="0" smtClean="0"/>
              <a:t>Шахрайство </a:t>
            </a:r>
            <a:r>
              <a:rPr lang="uk-UA" altLang="uk-UA" dirty="0" smtClean="0"/>
              <a:t>у мережі Інтернет</a:t>
            </a:r>
            <a:endParaRPr lang="uk-UA" dirty="0"/>
          </a:p>
        </p:txBody>
      </p:sp>
      <p:pic>
        <p:nvPicPr>
          <p:cNvPr id="4" name="Picture 4" descr="Зображення, знайдене за запитом &quot;інтернет вішинг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29575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10443" r="11234"/>
          <a:stretch>
            <a:fillRect/>
          </a:stretch>
        </p:blipFill>
        <p:spPr>
          <a:xfrm>
            <a:off x="5357818" y="1357298"/>
            <a:ext cx="3429000" cy="2633663"/>
          </a:xfrm>
          <a:prstGeom prst="rect">
            <a:avLst/>
          </a:prstGeom>
          <a:noFill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/>
          <a:srcRect b="20961"/>
          <a:stretch>
            <a:fillRect/>
          </a:stretch>
        </p:blipFill>
        <p:spPr bwMode="auto">
          <a:xfrm>
            <a:off x="2285984" y="4071942"/>
            <a:ext cx="3211513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Фішинг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uk-UA" altLang="uk-UA" dirty="0" smtClean="0">
                <a:solidFill>
                  <a:schemeClr val="tx2"/>
                </a:solidFill>
              </a:rPr>
              <a:t>В</a:t>
            </a:r>
            <a:r>
              <a:rPr lang="uk-UA" altLang="uk-UA" dirty="0" smtClean="0"/>
              <a:t>ид шахрайства, метою якого є виманювання у довірливих або неуважних користувачів мережі персональних даних клієнтів </a:t>
            </a:r>
            <a:r>
              <a:rPr lang="uk-UA" altLang="uk-UA" dirty="0" err="1" smtClean="0"/>
              <a:t>онлайнових</a:t>
            </a:r>
            <a:r>
              <a:rPr lang="uk-UA" altLang="uk-UA" dirty="0" smtClean="0"/>
              <a:t> аукціонів, сервісів з переказування або обміну валюти</a:t>
            </a:r>
            <a:r>
              <a:rPr lang="uk-UA" altLang="uk-UA" dirty="0" smtClean="0"/>
              <a:t>,</a:t>
            </a:r>
            <a:r>
              <a:rPr lang="uk-UA" altLang="uk-UA" dirty="0" smtClean="0"/>
              <a:t> </a:t>
            </a:r>
            <a:r>
              <a:rPr lang="uk-UA" altLang="uk-UA" dirty="0" err="1" smtClean="0"/>
              <a:t>інтернет-магазинів</a:t>
            </a:r>
            <a:r>
              <a:rPr lang="uk-UA" altLang="uk-UA" dirty="0" smtClean="0"/>
              <a:t>.</a:t>
            </a:r>
            <a:endParaRPr lang="uk-UA" dirty="0"/>
          </a:p>
        </p:txBody>
      </p:sp>
      <p:pic>
        <p:nvPicPr>
          <p:cNvPr id="4" name="Picture 5" descr="images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4038600"/>
            <a:ext cx="34290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istock_000013171855medium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071942"/>
            <a:ext cx="35052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Вішинг</a:t>
            </a:r>
            <a:r>
              <a:rPr lang="uk-UA" altLang="uk-U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і </a:t>
            </a:r>
            <a:r>
              <a:rPr lang="uk-UA" altLang="uk-UA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фармінг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uk-UA" altLang="uk-UA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Вішинг</a:t>
            </a:r>
            <a:r>
              <a:rPr lang="uk-UA" altLang="uk-UA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подібно до </a:t>
            </a:r>
            <a:r>
              <a:rPr lang="uk-UA" alt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фішингу</a:t>
            </a: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та таким чи іншим чином </a:t>
            </a:r>
            <a:r>
              <a:rPr lang="uk-UA" alt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задіюється</a:t>
            </a: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телефон</a:t>
            </a:r>
            <a:endParaRPr lang="en-US" alt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uk-UA" alt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Фармінг</a:t>
            </a: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це процедура скритого </a:t>
            </a:r>
            <a:r>
              <a:rPr lang="uk-UA" alt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перенаправлення</a:t>
            </a: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жертви на помилкову </a:t>
            </a:r>
            <a:r>
              <a:rPr lang="en-US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 </a:t>
            </a:r>
            <a:r>
              <a:rPr lang="uk-UA" alt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адресу</a:t>
            </a:r>
            <a:r>
              <a:rPr lang="uk-UA" altLang="uk-UA" dirty="0" smtClean="0"/>
              <a:t>.</a:t>
            </a:r>
            <a:endParaRPr lang="en-US" altLang="uk-UA" dirty="0" smtClean="0"/>
          </a:p>
          <a:p>
            <a:pPr>
              <a:buNone/>
            </a:pPr>
            <a:endParaRPr lang="uk-UA" dirty="0"/>
          </a:p>
        </p:txBody>
      </p:sp>
      <p:pic>
        <p:nvPicPr>
          <p:cNvPr id="4" name="Picture 2" descr="Результат пошуку зображень для  I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495800"/>
            <a:ext cx="19796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fish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572008"/>
            <a:ext cx="3517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Кібер-грумінг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altLang="uk-UA" dirty="0" smtClean="0"/>
              <a:t>Спеціальний термін, який визначає дії зловмисників для розбещення дітей та використання їх в сексуальних цілях. Все починається з віртуального спілкування. Часто докучаннями все не закінчується а злочинці втираються в довіру і організовують особисту зустріч</a:t>
            </a:r>
            <a:r>
              <a:rPr lang="uk-UA" altLang="uk-UA" dirty="0" smtClean="0"/>
              <a:t>.</a:t>
            </a:r>
            <a:endParaRPr lang="uk-UA" altLang="uk-UA" dirty="0" smtClean="0"/>
          </a:p>
        </p:txBody>
      </p:sp>
      <p:pic>
        <p:nvPicPr>
          <p:cNvPr id="4" name="Picture 4" descr="Результат пошуку зображень для  небезпека в інтернеті"/>
          <p:cNvPicPr>
            <a:picLocks noChangeAspect="1" noChangeArrowheads="1"/>
          </p:cNvPicPr>
          <p:nvPr/>
        </p:nvPicPr>
        <p:blipFill>
          <a:blip r:embed="rId2"/>
          <a:srcRect l="13164" t="14626" r="13345" b="31262"/>
          <a:stretch>
            <a:fillRect/>
          </a:stretch>
        </p:blipFill>
        <p:spPr bwMode="auto">
          <a:xfrm>
            <a:off x="4572000" y="4333164"/>
            <a:ext cx="4572000" cy="252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284</TotalTime>
  <Words>607</Words>
  <Application>Microsoft Office PowerPoint</Application>
  <PresentationFormat>Экран (4:3)</PresentationFormat>
  <Paragraphs>60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Апекс</vt:lpstr>
      <vt:lpstr>Небезпека в інтернеті  для підлітків: синій кит, червона сова чи білий ведмідь</vt:lpstr>
      <vt:lpstr>Буллінг</vt:lpstr>
      <vt:lpstr>Що таке кібер-булінг</vt:lpstr>
      <vt:lpstr>Типи булінга</vt:lpstr>
      <vt:lpstr>КОНТЕНТ</vt:lpstr>
      <vt:lpstr>Шахрайство у мережі Інтернет</vt:lpstr>
      <vt:lpstr>Фішинг</vt:lpstr>
      <vt:lpstr>Вішинг і фармінг</vt:lpstr>
      <vt:lpstr>Кібер-грумінг</vt:lpstr>
      <vt:lpstr>У соцмережах так званих “ГРУПАХ СМЕРТІ” кілька тисяч українських ПІДЛІТОК уже зареєстровані</vt:lpstr>
      <vt:lpstr>СИНІЙ КИТ</vt:lpstr>
      <vt:lpstr>Лютий 2017 року</vt:lpstr>
      <vt:lpstr>Слайд 13</vt:lpstr>
      <vt:lpstr>Слайд 14</vt:lpstr>
      <vt:lpstr>Одне із завдань – перебігти перед машиною і зняти відео</vt:lpstr>
      <vt:lpstr>Слайд 16</vt:lpstr>
      <vt:lpstr>Слайд 17</vt:lpstr>
      <vt:lpstr>Слайд 18</vt:lpstr>
      <vt:lpstr>Слайд 19</vt:lpstr>
      <vt:lpstr>Слайд 20</vt:lpstr>
      <vt:lpstr>Слайд 21</vt:lpstr>
      <vt:lpstr>Червона сова: нова смертельна гра для підлітків набирає обертів в Україні </vt:lpstr>
      <vt:lpstr>19:50 , 06 грудня 2017 року – перша публікація  в інтернеті</vt:lpstr>
      <vt:lpstr>Слайд 24</vt:lpstr>
      <vt:lpstr>Слайд 25</vt:lpstr>
      <vt:lpstr>Слайд 26</vt:lpstr>
      <vt:lpstr>Слайд 27</vt:lpstr>
      <vt:lpstr>Слайд 28</vt:lpstr>
      <vt:lpstr>Білий ведмідь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Користувач Windows</cp:lastModifiedBy>
  <cp:revision>34</cp:revision>
  <dcterms:created xsi:type="dcterms:W3CDTF">2017-06-05T08:12:52Z</dcterms:created>
  <dcterms:modified xsi:type="dcterms:W3CDTF">2018-02-06T20:11:13Z</dcterms:modified>
</cp:coreProperties>
</file>