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63" r:id="rId3"/>
    <p:sldId id="260" r:id="rId4"/>
    <p:sldId id="257" r:id="rId5"/>
    <p:sldId id="261" r:id="rId6"/>
    <p:sldId id="258" r:id="rId7"/>
    <p:sldId id="262" r:id="rId8"/>
    <p:sldId id="259" r:id="rId9"/>
    <p:sldId id="265" r:id="rId10"/>
    <p:sldId id="266" r:id="rId11"/>
    <p:sldId id="267" r:id="rId12"/>
    <p:sldId id="268" r:id="rId13"/>
    <p:sldId id="264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43B26"/>
    <a:srgbClr val="CC33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Помірний стиль 2 –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Помірний стиль 2 –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uk-UA" smtClean="0"/>
              <a:t>Зразок підзаголовка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A18CA4-D8BC-4893-9985-BDE03DC6A6E1}" type="datetimeFigureOut">
              <a:rPr lang="ru-RU" smtClean="0"/>
              <a:pPr/>
              <a:t>16.01.2018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95941-8B42-4E2D-9BE9-384A682D51B6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A18CA4-D8BC-4893-9985-BDE03DC6A6E1}" type="datetimeFigureOut">
              <a:rPr lang="ru-RU" smtClean="0"/>
              <a:pPr/>
              <a:t>16.01.2018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95941-8B42-4E2D-9BE9-384A682D51B6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A18CA4-D8BC-4893-9985-BDE03DC6A6E1}" type="datetimeFigureOut">
              <a:rPr lang="ru-RU" smtClean="0"/>
              <a:pPr/>
              <a:t>16.01.2018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95941-8B42-4E2D-9BE9-384A682D51B6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A18CA4-D8BC-4893-9985-BDE03DC6A6E1}" type="datetimeFigureOut">
              <a:rPr lang="ru-RU" smtClean="0"/>
              <a:pPr/>
              <a:t>16.01.2018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95941-8B42-4E2D-9BE9-384A682D51B6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A18CA4-D8BC-4893-9985-BDE03DC6A6E1}" type="datetimeFigureOut">
              <a:rPr lang="ru-RU" smtClean="0"/>
              <a:pPr/>
              <a:t>16.01.2018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95941-8B42-4E2D-9BE9-384A682D51B6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вмісту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A18CA4-D8BC-4893-9985-BDE03DC6A6E1}" type="datetimeFigureOut">
              <a:rPr lang="ru-RU" smtClean="0"/>
              <a:pPr/>
              <a:t>16.01.2018</a:t>
            </a:fld>
            <a:endParaRPr lang="ru-RU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95941-8B42-4E2D-9BE9-384A682D51B6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5" name="Місце для тексту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6" name="Місце для вмісту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7" name="Місце для дати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A18CA4-D8BC-4893-9985-BDE03DC6A6E1}" type="datetimeFigureOut">
              <a:rPr lang="ru-RU" smtClean="0"/>
              <a:pPr/>
              <a:t>16.01.2018</a:t>
            </a:fld>
            <a:endParaRPr lang="ru-RU"/>
          </a:p>
        </p:txBody>
      </p:sp>
      <p:sp>
        <p:nvSpPr>
          <p:cNvPr id="8" name="Місце для нижнього колонтитула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Місце для номера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95941-8B42-4E2D-9BE9-384A682D51B6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дати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A18CA4-D8BC-4893-9985-BDE03DC6A6E1}" type="datetimeFigureOut">
              <a:rPr lang="ru-RU" smtClean="0"/>
              <a:pPr/>
              <a:t>16.01.2018</a:t>
            </a:fld>
            <a:endParaRPr lang="ru-RU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Місце для номера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95941-8B42-4E2D-9BE9-384A682D51B6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A18CA4-D8BC-4893-9985-BDE03DC6A6E1}" type="datetimeFigureOut">
              <a:rPr lang="ru-RU" smtClean="0"/>
              <a:pPr/>
              <a:t>16.01.2018</a:t>
            </a:fld>
            <a:endParaRPr lang="ru-RU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95941-8B42-4E2D-9BE9-384A682D51B6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A18CA4-D8BC-4893-9985-BDE03DC6A6E1}" type="datetimeFigureOut">
              <a:rPr lang="ru-RU" smtClean="0"/>
              <a:pPr/>
              <a:t>16.01.2018</a:t>
            </a:fld>
            <a:endParaRPr lang="ru-RU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95941-8B42-4E2D-9BE9-384A682D51B6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зображення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A18CA4-D8BC-4893-9985-BDE03DC6A6E1}" type="datetimeFigureOut">
              <a:rPr lang="ru-RU" smtClean="0"/>
              <a:pPr/>
              <a:t>16.01.2018</a:t>
            </a:fld>
            <a:endParaRPr lang="ru-RU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95941-8B42-4E2D-9BE9-384A682D51B6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аголовка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A18CA4-D8BC-4893-9985-BDE03DC6A6E1}" type="datetimeFigureOut">
              <a:rPr lang="ru-RU" smtClean="0"/>
              <a:pPr/>
              <a:t>16.01.2018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C95941-8B42-4E2D-9BE9-384A682D51B6}" type="slidenum">
              <a:rPr lang="ru-RU" smtClean="0"/>
              <a:pPr/>
              <a:t>‹№›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1285860"/>
            <a:ext cx="7772400" cy="1470025"/>
          </a:xfrm>
        </p:spPr>
        <p:txBody>
          <a:bodyPr/>
          <a:lstStyle/>
          <a:p>
            <a:r>
              <a:rPr lang="uk-UA" b="1" dirty="0" smtClean="0">
                <a:ln w="38100" cmpd="sng">
                  <a:solidFill>
                    <a:srgbClr val="00206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Металургійне виробництво.</a:t>
            </a:r>
            <a:endParaRPr lang="ru-RU" b="1" dirty="0">
              <a:ln w="38100" cmpd="sng">
                <a:solidFill>
                  <a:srgbClr val="002060"/>
                </a:soli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r>
              <a:rPr lang="uk-UA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Чорна металургія України</a:t>
            </a:r>
            <a:endParaRPr lang="ru-RU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E:\Азовсталь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85728"/>
            <a:ext cx="9108697" cy="6425611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929190" y="5929330"/>
            <a:ext cx="27054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000" b="1" dirty="0" smtClean="0"/>
              <a:t>Азовсталь</a:t>
            </a:r>
            <a:endParaRPr lang="ru-RU" sz="2000" b="1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34442"/>
            <a:ext cx="9144000" cy="66993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0" y="6027003"/>
            <a:ext cx="264320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600" b="1" dirty="0" smtClean="0"/>
              <a:t>Запорізький</a:t>
            </a:r>
          </a:p>
          <a:p>
            <a:r>
              <a:rPr lang="uk-UA" sz="1600" b="1" dirty="0" smtClean="0"/>
              <a:t> металургійний </a:t>
            </a:r>
          </a:p>
          <a:p>
            <a:r>
              <a:rPr lang="uk-UA" sz="1600" b="1" dirty="0" smtClean="0"/>
              <a:t>комбінат</a:t>
            </a:r>
            <a:endParaRPr lang="ru-RU" sz="1600" b="1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E:\Криворіжсталь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10472" cy="65722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2500298" y="5929330"/>
            <a:ext cx="2582128" cy="4001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uk-UA" sz="20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Криворіжсталь</a:t>
            </a:r>
            <a:endParaRPr lang="ru-RU" sz="2000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57290" y="357166"/>
            <a:ext cx="6429420" cy="830997"/>
          </a:xfrm>
          <a:prstGeom prst="rect">
            <a:avLst/>
          </a:prstGeom>
          <a:noFill/>
        </p:spPr>
        <p:txBody>
          <a:bodyPr wrap="none" rtlCol="0">
            <a:prstTxWarp prst="textChevron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uk-UA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Завдання :</a:t>
            </a:r>
            <a:endParaRPr lang="ru-RU" sz="4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14282" y="1928802"/>
            <a:ext cx="8711039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Tx/>
              <a:buChar char="-"/>
            </a:pPr>
            <a:r>
              <a:rPr lang="uk-UA" sz="2800" b="1" dirty="0" smtClean="0">
                <a:ln w="1905">
                  <a:solidFill>
                    <a:srgbClr val="FF0000"/>
                  </a:solidFill>
                </a:ln>
                <a:solidFill>
                  <a:srgbClr val="CC3300"/>
                </a:solidFill>
                <a:effectLst>
                  <a:glow rad="101600">
                    <a:schemeClr val="accent6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На основі яких факторів сформувався ?</a:t>
            </a:r>
          </a:p>
          <a:p>
            <a:endParaRPr lang="uk-UA" sz="2800" b="1" dirty="0" smtClean="0">
              <a:ln w="1905">
                <a:solidFill>
                  <a:srgbClr val="FF0000"/>
                </a:solidFill>
              </a:ln>
              <a:solidFill>
                <a:srgbClr val="CC3300"/>
              </a:solidFill>
              <a:effectLst>
                <a:glow rad="101600">
                  <a:schemeClr val="accent6">
                    <a:satMod val="175000"/>
                    <a:alpha val="40000"/>
                  </a:schemeClr>
                </a:glow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>
              <a:buFontTx/>
              <a:buChar char="-"/>
            </a:pPr>
            <a:r>
              <a:rPr lang="uk-UA" sz="2800" b="1" dirty="0" smtClean="0">
                <a:ln w="1905">
                  <a:solidFill>
                    <a:srgbClr val="FF0000"/>
                  </a:solidFill>
                </a:ln>
                <a:solidFill>
                  <a:srgbClr val="CC3300"/>
                </a:solidFill>
                <a:effectLst>
                  <a:glow rad="101600">
                    <a:schemeClr val="accent6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Основні види виробництва </a:t>
            </a:r>
          </a:p>
          <a:p>
            <a:endParaRPr lang="uk-UA" sz="2800" b="1" dirty="0" smtClean="0">
              <a:ln w="1905">
                <a:solidFill>
                  <a:srgbClr val="FF0000"/>
                </a:solidFill>
              </a:ln>
              <a:solidFill>
                <a:srgbClr val="CC3300"/>
              </a:solidFill>
              <a:effectLst>
                <a:glow rad="101600">
                  <a:schemeClr val="accent6">
                    <a:satMod val="175000"/>
                    <a:alpha val="40000"/>
                  </a:schemeClr>
                </a:glow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>
              <a:buFontTx/>
              <a:buChar char="-"/>
            </a:pPr>
            <a:r>
              <a:rPr lang="uk-UA" sz="2800" b="1" dirty="0" smtClean="0">
                <a:ln w="1905">
                  <a:solidFill>
                    <a:srgbClr val="FF0000"/>
                  </a:solidFill>
                </a:ln>
                <a:solidFill>
                  <a:srgbClr val="CC3300"/>
                </a:solidFill>
                <a:effectLst>
                  <a:glow rad="101600">
                    <a:schemeClr val="accent6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Найбільші центри і підприємства</a:t>
            </a:r>
          </a:p>
          <a:p>
            <a:endParaRPr lang="ru-RU" sz="2800" b="1" dirty="0">
              <a:ln w="1905">
                <a:solidFill>
                  <a:srgbClr val="FF0000"/>
                </a:solidFill>
              </a:ln>
              <a:solidFill>
                <a:srgbClr val="CC3300"/>
              </a:solidFill>
              <a:effectLst>
                <a:glow rad="101600">
                  <a:schemeClr val="accent6">
                    <a:satMod val="175000"/>
                    <a:alpha val="40000"/>
                  </a:schemeClr>
                </a:glow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928926" y="1500174"/>
            <a:ext cx="3764172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uk-UA" sz="2800" b="1" i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Я ВВАЖАЮ,ЩО…</a:t>
            </a:r>
          </a:p>
          <a:p>
            <a:pPr>
              <a:lnSpc>
                <a:spcPct val="150000"/>
              </a:lnSpc>
            </a:pPr>
            <a:r>
              <a:rPr lang="uk-UA" sz="2800" b="1" i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ОСКІЛЬКИ…</a:t>
            </a:r>
          </a:p>
          <a:p>
            <a:pPr>
              <a:lnSpc>
                <a:spcPct val="150000"/>
              </a:lnSpc>
            </a:pPr>
            <a:r>
              <a:rPr lang="uk-UA" sz="2800" b="1" i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НАПРИКЛАД…</a:t>
            </a:r>
          </a:p>
          <a:p>
            <a:pPr>
              <a:lnSpc>
                <a:spcPct val="150000"/>
              </a:lnSpc>
            </a:pPr>
            <a:r>
              <a:rPr lang="uk-UA" sz="2800" b="1" i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ОТЖЕ…</a:t>
            </a:r>
            <a:endParaRPr lang="ru-RU" sz="2800" b="1" i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2844" y="1142984"/>
            <a:ext cx="507209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spc="14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onotype Corsiva" pitchFamily="66" charset="0"/>
              </a:rPr>
              <a:t>1. Опрацювати тему 6</a:t>
            </a:r>
          </a:p>
          <a:p>
            <a:r>
              <a:rPr lang="uk-UA" sz="2800" spc="14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onotype Corsiva" pitchFamily="66" charset="0"/>
              </a:rPr>
              <a:t>2. Нанести на контурну карту найбільші центри чорної металургії</a:t>
            </a:r>
          </a:p>
          <a:p>
            <a:r>
              <a:rPr lang="uk-UA" sz="2800" spc="14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onotype Corsiva" pitchFamily="66" charset="0"/>
              </a:rPr>
              <a:t>3. Скласти твір-мініатюру </a:t>
            </a:r>
            <a:r>
              <a:rPr lang="uk-UA" sz="2800" spc="14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onotype Corsiva" pitchFamily="66" charset="0"/>
              </a:rPr>
              <a:t>”Метали</a:t>
            </a:r>
            <a:r>
              <a:rPr lang="uk-UA" sz="2800" spc="14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onotype Corsiva" pitchFamily="66" charset="0"/>
              </a:rPr>
              <a:t> навколо </a:t>
            </a:r>
            <a:r>
              <a:rPr lang="uk-UA" sz="2800" spc="14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onotype Corsiva" pitchFamily="66" charset="0"/>
              </a:rPr>
              <a:t>нас”</a:t>
            </a:r>
            <a:endParaRPr lang="ru-RU" sz="2800" spc="14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Monotype Corsiva" pitchFamily="66" charset="0"/>
            </a:endParaRPr>
          </a:p>
        </p:txBody>
      </p:sp>
    </p:spTree>
  </p:cSld>
  <p:clrMapOvr>
    <a:masterClrMapping/>
  </p:clrMapOvr>
  <p:transition>
    <p:cover dir="l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57290" y="2071678"/>
            <a:ext cx="71438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err="1" smtClean="0">
                <a:solidFill>
                  <a:srgbClr val="FFFF00"/>
                </a:solidFill>
                <a:latin typeface="Arial Black" pitchFamily="34" charset="0"/>
              </a:rPr>
              <a:t>Презентацію</a:t>
            </a:r>
            <a:r>
              <a:rPr lang="ru-RU" sz="2800" b="1" i="1" dirty="0" smtClean="0">
                <a:solidFill>
                  <a:srgbClr val="FFFF00"/>
                </a:solidFill>
                <a:latin typeface="Arial Black" pitchFamily="34" charset="0"/>
              </a:rPr>
              <a:t> </a:t>
            </a:r>
            <a:r>
              <a:rPr lang="ru-RU" sz="2800" b="1" i="1" dirty="0" err="1" smtClean="0">
                <a:solidFill>
                  <a:srgbClr val="FFFF00"/>
                </a:solidFill>
                <a:latin typeface="Arial Black" pitchFamily="34" charset="0"/>
              </a:rPr>
              <a:t>підготувала</a:t>
            </a:r>
            <a:r>
              <a:rPr lang="ru-RU" sz="2800" b="1" i="1" dirty="0" smtClean="0">
                <a:solidFill>
                  <a:srgbClr val="FFFF00"/>
                </a:solidFill>
                <a:latin typeface="Arial Black" pitchFamily="34" charset="0"/>
              </a:rPr>
              <a:t>:</a:t>
            </a:r>
          </a:p>
          <a:p>
            <a:pPr algn="ctr"/>
            <a:r>
              <a:rPr lang="ru-RU" sz="2800" b="1" i="1" dirty="0" err="1" smtClean="0">
                <a:solidFill>
                  <a:srgbClr val="FFFF00"/>
                </a:solidFill>
                <a:latin typeface="Arial Black" pitchFamily="34" charset="0"/>
              </a:rPr>
              <a:t>Гребік</a:t>
            </a:r>
            <a:r>
              <a:rPr lang="ru-RU" sz="2800" b="1" i="1" dirty="0" smtClean="0">
                <a:solidFill>
                  <a:srgbClr val="FFFF00"/>
                </a:solidFill>
                <a:latin typeface="Arial Black" pitchFamily="34" charset="0"/>
              </a:rPr>
              <a:t> Оксана </a:t>
            </a:r>
            <a:r>
              <a:rPr lang="ru-RU" sz="2800" b="1" i="1" dirty="0" err="1" smtClean="0">
                <a:solidFill>
                  <a:srgbClr val="FFFF00"/>
                </a:solidFill>
                <a:latin typeface="Arial Black" pitchFamily="34" charset="0"/>
              </a:rPr>
              <a:t>Володимирівна</a:t>
            </a:r>
            <a:r>
              <a:rPr lang="ru-RU" sz="2800" b="1" i="1" dirty="0" smtClean="0">
                <a:solidFill>
                  <a:srgbClr val="FFFF00"/>
                </a:solidFill>
                <a:latin typeface="Arial Black" pitchFamily="34" charset="0"/>
              </a:rPr>
              <a:t>,</a:t>
            </a:r>
          </a:p>
          <a:p>
            <a:pPr algn="ctr"/>
            <a:r>
              <a:rPr lang="ru-RU" sz="2800" b="1" i="1" dirty="0" err="1" smtClean="0">
                <a:solidFill>
                  <a:srgbClr val="FFFF00"/>
                </a:solidFill>
                <a:latin typeface="Arial Black" pitchFamily="34" charset="0"/>
              </a:rPr>
              <a:t>в</a:t>
            </a:r>
            <a:r>
              <a:rPr lang="ru-RU" sz="2800" b="1" i="1" dirty="0" err="1" smtClean="0">
                <a:solidFill>
                  <a:srgbClr val="FFFF00"/>
                </a:solidFill>
                <a:latin typeface="Arial Black" pitchFamily="34" charset="0"/>
              </a:rPr>
              <a:t>читель</a:t>
            </a:r>
            <a:r>
              <a:rPr lang="ru-RU" sz="2800" b="1" i="1" dirty="0" smtClean="0">
                <a:solidFill>
                  <a:srgbClr val="FFFF00"/>
                </a:solidFill>
                <a:latin typeface="Arial Black" pitchFamily="34" charset="0"/>
              </a:rPr>
              <a:t> </a:t>
            </a:r>
            <a:r>
              <a:rPr lang="ru-RU" sz="2800" b="1" i="1" dirty="0" err="1" smtClean="0">
                <a:solidFill>
                  <a:srgbClr val="FFFF00"/>
                </a:solidFill>
                <a:latin typeface="Arial Black" pitchFamily="34" charset="0"/>
              </a:rPr>
              <a:t>географії</a:t>
            </a:r>
            <a:r>
              <a:rPr lang="ru-RU" sz="2800" b="1" i="1" dirty="0" smtClean="0">
                <a:solidFill>
                  <a:srgbClr val="FFFF00"/>
                </a:solidFill>
                <a:latin typeface="Arial Black" pitchFamily="34" charset="0"/>
              </a:rPr>
              <a:t> ЗОШ І-ІІІ </a:t>
            </a:r>
            <a:r>
              <a:rPr lang="ru-RU" sz="2800" b="1" i="1" dirty="0" err="1" smtClean="0">
                <a:solidFill>
                  <a:srgbClr val="FFFF00"/>
                </a:solidFill>
                <a:latin typeface="Arial Black" pitchFamily="34" charset="0"/>
              </a:rPr>
              <a:t>ступеня</a:t>
            </a:r>
            <a:r>
              <a:rPr lang="ru-RU" sz="2800" b="1" i="1" dirty="0" smtClean="0">
                <a:solidFill>
                  <a:srgbClr val="FFFF00"/>
                </a:solidFill>
                <a:latin typeface="Arial Black" pitchFamily="34" charset="0"/>
              </a:rPr>
              <a:t> №2 </a:t>
            </a:r>
            <a:r>
              <a:rPr lang="ru-RU" sz="2800" b="1" i="1" dirty="0" err="1" smtClean="0">
                <a:solidFill>
                  <a:srgbClr val="FFFF00"/>
                </a:solidFill>
                <a:latin typeface="Arial Black" pitchFamily="34" charset="0"/>
              </a:rPr>
              <a:t>смт</a:t>
            </a:r>
            <a:r>
              <a:rPr lang="ru-RU" sz="2800" b="1" i="1" dirty="0" smtClean="0">
                <a:solidFill>
                  <a:srgbClr val="FFFF00"/>
                </a:solidFill>
                <a:latin typeface="Arial Black" pitchFamily="34" charset="0"/>
              </a:rPr>
              <a:t> Ратне</a:t>
            </a:r>
            <a:endParaRPr lang="ru-RU" sz="2800" b="1" i="1" dirty="0">
              <a:solidFill>
                <a:srgbClr val="FFFF00"/>
              </a:solidFill>
              <a:latin typeface="Arial Black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00232" y="285728"/>
            <a:ext cx="4572032" cy="5847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uk-UA" sz="3200" b="1" spc="50" dirty="0" smtClean="0">
                <a:ln w="11430">
                  <a:solidFill>
                    <a:schemeClr val="accent2">
                      <a:lumMod val="50000"/>
                    </a:schemeClr>
                  </a:solidFill>
                </a:ln>
                <a:solidFill>
                  <a:schemeClr val="accent2">
                    <a:lumMod val="75000"/>
                  </a:schemeClr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План  уроку</a:t>
            </a:r>
            <a:endParaRPr lang="ru-RU" sz="3200" b="1" spc="50" dirty="0">
              <a:ln w="11430">
                <a:solidFill>
                  <a:schemeClr val="accent2">
                    <a:lumMod val="50000"/>
                  </a:schemeClr>
                </a:solidFill>
              </a:ln>
              <a:solidFill>
                <a:schemeClr val="accent2">
                  <a:lumMod val="75000"/>
                </a:schemeClr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14348" y="1357298"/>
            <a:ext cx="842965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dirty="0" smtClean="0"/>
              <a:t>1.Поняття про металургійну промисловість. Значення  чорної металургії  в економіці країни.</a:t>
            </a:r>
          </a:p>
          <a:p>
            <a:endParaRPr lang="uk-UA" sz="2400" dirty="0" smtClean="0"/>
          </a:p>
          <a:p>
            <a:r>
              <a:rPr lang="uk-UA" sz="2400" dirty="0" smtClean="0"/>
              <a:t>2.Галузева структура металургійного виробництва. Фактори розміщення підприємств чорної металургії.</a:t>
            </a:r>
          </a:p>
          <a:p>
            <a:endParaRPr lang="uk-UA" sz="2400" dirty="0" smtClean="0"/>
          </a:p>
          <a:p>
            <a:r>
              <a:rPr lang="uk-UA" sz="2400" dirty="0" smtClean="0"/>
              <a:t>3.Територіальна структура галузі ( промислові райони, найбільші центри).</a:t>
            </a:r>
          </a:p>
          <a:p>
            <a:endParaRPr lang="uk-UA" sz="2400" dirty="0" smtClean="0"/>
          </a:p>
          <a:p>
            <a:r>
              <a:rPr lang="uk-UA" sz="2400" dirty="0" smtClean="0"/>
              <a:t>4.Проблеми і перспективи розвитку чорної металургії.</a:t>
            </a:r>
            <a:endParaRPr lang="ru-RU" sz="2400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2910" y="357166"/>
            <a:ext cx="82868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Виробництво сталі у світі</a:t>
            </a:r>
            <a:endParaRPr lang="ru-RU" sz="2800" b="1" dirty="0">
              <a:solidFill>
                <a:schemeClr val="accent6">
                  <a:lumMod val="7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graphicFrame>
        <p:nvGraphicFramePr>
          <p:cNvPr id="3" name="Таблиця 2"/>
          <p:cNvGraphicFramePr>
            <a:graphicFrameLocks noGrp="1"/>
          </p:cNvGraphicFramePr>
          <p:nvPr/>
        </p:nvGraphicFramePr>
        <p:xfrm>
          <a:off x="857224" y="1428736"/>
          <a:ext cx="7500990" cy="51435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89876"/>
                <a:gridCol w="3211114"/>
              </a:tblGrid>
              <a:tr h="788408">
                <a:tc>
                  <a:txBody>
                    <a:bodyPr/>
                    <a:lstStyle/>
                    <a:p>
                      <a:r>
                        <a:rPr lang="uk-UA" sz="2000" b="0" i="1" dirty="0" smtClean="0"/>
                        <a:t>Країни-виробники</a:t>
                      </a:r>
                      <a:endParaRPr lang="ru-RU" sz="2000" b="0" i="1" dirty="0"/>
                    </a:p>
                  </a:txBody>
                  <a:tcPr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2000" b="0" i="1" dirty="0" smtClean="0"/>
                        <a:t>Кількість сталі, т/рік</a:t>
                      </a:r>
                      <a:endParaRPr lang="ru-RU" sz="2000" b="0" i="1" dirty="0"/>
                    </a:p>
                  </a:txBody>
                  <a:tcPr>
                    <a:solidFill>
                      <a:schemeClr val="bg2">
                        <a:lumMod val="50000"/>
                      </a:schemeClr>
                    </a:solidFill>
                  </a:tcPr>
                </a:tc>
              </a:tr>
              <a:tr h="435513">
                <a:tc>
                  <a:txBody>
                    <a:bodyPr/>
                    <a:lstStyle/>
                    <a:p>
                      <a:r>
                        <a:rPr lang="ru-RU" dirty="0" smtClean="0"/>
                        <a:t>К И Т</a:t>
                      </a:r>
                      <a:r>
                        <a:rPr lang="ru-RU" baseline="0" dirty="0" smtClean="0"/>
                        <a:t> А 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4 8 9 </a:t>
                      </a:r>
                      <a:r>
                        <a:rPr lang="ru-RU" dirty="0" err="1" smtClean="0"/>
                        <a:t>млн</a:t>
                      </a:r>
                      <a:endParaRPr lang="ru-RU" dirty="0"/>
                    </a:p>
                  </a:txBody>
                  <a:tcPr/>
                </a:tc>
              </a:tr>
              <a:tr h="435513">
                <a:tc>
                  <a:txBody>
                    <a:bodyPr/>
                    <a:lstStyle/>
                    <a:p>
                      <a:r>
                        <a:rPr lang="ru-RU" dirty="0" smtClean="0"/>
                        <a:t>Я П О Н І 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  <a:r>
                        <a:rPr lang="ru-RU" baseline="0" dirty="0" smtClean="0"/>
                        <a:t> 2 0 , 2 </a:t>
                      </a:r>
                      <a:r>
                        <a:rPr lang="ru-RU" baseline="0" dirty="0" err="1" smtClean="0"/>
                        <a:t>млн</a:t>
                      </a:r>
                      <a:endParaRPr lang="ru-RU" dirty="0"/>
                    </a:p>
                  </a:txBody>
                  <a:tcPr/>
                </a:tc>
              </a:tr>
              <a:tr h="435513">
                <a:tc>
                  <a:txBody>
                    <a:bodyPr/>
                    <a:lstStyle/>
                    <a:p>
                      <a:r>
                        <a:rPr lang="ru-RU" dirty="0" smtClean="0"/>
                        <a:t>С Ш А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9 7 , 2 </a:t>
                      </a:r>
                      <a:r>
                        <a:rPr lang="ru-RU" dirty="0" err="1" smtClean="0"/>
                        <a:t>млн</a:t>
                      </a:r>
                      <a:endParaRPr lang="ru-RU" dirty="0"/>
                    </a:p>
                  </a:txBody>
                  <a:tcPr/>
                </a:tc>
              </a:tr>
              <a:tr h="435513">
                <a:tc>
                  <a:txBody>
                    <a:bodyPr/>
                    <a:lstStyle/>
                    <a:p>
                      <a:r>
                        <a:rPr lang="ru-RU" dirty="0" smtClean="0"/>
                        <a:t>Р О С І Я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7 2 , 2 </a:t>
                      </a:r>
                      <a:r>
                        <a:rPr lang="ru-RU" dirty="0" err="1" smtClean="0"/>
                        <a:t>млн</a:t>
                      </a:r>
                      <a:endParaRPr lang="ru-RU" dirty="0"/>
                    </a:p>
                  </a:txBody>
                  <a:tcPr/>
                </a:tc>
              </a:tr>
              <a:tr h="435513">
                <a:tc>
                  <a:txBody>
                    <a:bodyPr/>
                    <a:lstStyle/>
                    <a:p>
                      <a:r>
                        <a:rPr lang="ru-RU" dirty="0" smtClean="0"/>
                        <a:t>І Н Д І 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5 3 , 1 </a:t>
                      </a:r>
                      <a:r>
                        <a:rPr lang="ru-RU" dirty="0" err="1" smtClean="0"/>
                        <a:t>млн</a:t>
                      </a:r>
                      <a:endParaRPr lang="ru-RU" dirty="0"/>
                    </a:p>
                  </a:txBody>
                  <a:tcPr/>
                </a:tc>
              </a:tr>
              <a:tr h="435513">
                <a:tc>
                  <a:txBody>
                    <a:bodyPr/>
                    <a:lstStyle/>
                    <a:p>
                      <a:r>
                        <a:rPr lang="ru-RU" dirty="0" smtClean="0"/>
                        <a:t>Р Е С П У Б Л І К А  К О Р Е 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5 1 , 4 </a:t>
                      </a:r>
                      <a:r>
                        <a:rPr lang="ru-RU" dirty="0" err="1" smtClean="0"/>
                        <a:t>млн</a:t>
                      </a:r>
                      <a:endParaRPr lang="ru-RU" dirty="0"/>
                    </a:p>
                  </a:txBody>
                  <a:tcPr/>
                </a:tc>
              </a:tr>
              <a:tr h="435513">
                <a:tc>
                  <a:txBody>
                    <a:bodyPr/>
                    <a:lstStyle/>
                    <a:p>
                      <a:r>
                        <a:rPr lang="ru-RU" dirty="0" smtClean="0"/>
                        <a:t>Н І М Е Ч Ч И Н 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4 8 , 5 </a:t>
                      </a:r>
                      <a:r>
                        <a:rPr lang="ru-RU" dirty="0" err="1" smtClean="0"/>
                        <a:t>млн</a:t>
                      </a:r>
                      <a:endParaRPr lang="ru-RU" dirty="0"/>
                    </a:p>
                  </a:txBody>
                  <a:tcPr/>
                </a:tc>
              </a:tr>
              <a:tr h="435513">
                <a:tc>
                  <a:txBody>
                    <a:bodyPr/>
                    <a:lstStyle/>
                    <a:p>
                      <a:r>
                        <a:rPr lang="ru-RU" b="1" dirty="0" smtClean="0"/>
                        <a:t>У К Р А Ї</a:t>
                      </a:r>
                      <a:r>
                        <a:rPr lang="ru-RU" b="1" baseline="0" dirty="0" smtClean="0"/>
                        <a:t> Н А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4 2 , 8 </a:t>
                      </a:r>
                      <a:r>
                        <a:rPr lang="ru-RU" b="1" dirty="0" err="1" smtClean="0"/>
                        <a:t>млн</a:t>
                      </a:r>
                      <a:endParaRPr lang="ru-RU" b="1" dirty="0"/>
                    </a:p>
                  </a:txBody>
                  <a:tcPr/>
                </a:tc>
              </a:tr>
              <a:tr h="435513">
                <a:tc>
                  <a:txBody>
                    <a:bodyPr/>
                    <a:lstStyle/>
                    <a:p>
                      <a:r>
                        <a:rPr lang="ru-RU" dirty="0" smtClean="0"/>
                        <a:t>Б Р А З И Л І 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3 3 , 8 </a:t>
                      </a:r>
                      <a:r>
                        <a:rPr lang="ru-RU" dirty="0" err="1" smtClean="0"/>
                        <a:t>млн</a:t>
                      </a:r>
                      <a:endParaRPr lang="ru-RU" dirty="0"/>
                    </a:p>
                  </a:txBody>
                  <a:tcPr/>
                </a:tc>
              </a:tr>
              <a:tr h="435513">
                <a:tc>
                  <a:txBody>
                    <a:bodyPr/>
                    <a:lstStyle/>
                    <a:p>
                      <a:r>
                        <a:rPr lang="ru-RU" dirty="0" smtClean="0"/>
                        <a:t>І Т А Л І 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3 2 </a:t>
                      </a:r>
                      <a:r>
                        <a:rPr lang="ru-RU" dirty="0" err="1" smtClean="0"/>
                        <a:t>млн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uk-UA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Проблемне питання</a:t>
            </a:r>
            <a:endParaRPr lang="ru-RU" b="1" i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642910" y="2357430"/>
            <a:ext cx="8229600" cy="4500570"/>
          </a:xfrm>
        </p:spPr>
        <p:txBody>
          <a:bodyPr>
            <a:noAutofit/>
          </a:bodyPr>
          <a:lstStyle/>
          <a:p>
            <a:pPr marL="0" lvl="8" indent="0" algn="just">
              <a:buNone/>
              <a:tabLst>
                <a:tab pos="0" algn="l"/>
                <a:tab pos="88900" algn="l"/>
              </a:tabLst>
            </a:pPr>
            <a:r>
              <a:rPr lang="uk-UA" sz="3600" dirty="0" smtClean="0">
                <a:ln w="2857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Чому Чорна металургія є галуззю спеціалізації України?</a:t>
            </a:r>
            <a:endParaRPr lang="ru-RU" sz="3600" b="1" cap="all" dirty="0">
              <a:ln w="28575" cmpd="sng">
                <a:solidFill>
                  <a:srgbClr val="FFFFFF"/>
                </a:solidFill>
                <a:prstDash val="solid"/>
              </a:ln>
              <a:solidFill>
                <a:schemeClr val="accent2">
                  <a:lumMod val="50000"/>
                </a:schemeClr>
              </a:solidFill>
              <a:effectLst>
                <a:glow rad="101600">
                  <a:schemeClr val="accent2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4" name="Рисунок 3" descr="imag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071934" y="3857628"/>
            <a:ext cx="4286262" cy="21431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perspectiveLef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круглений прямокутник 1"/>
          <p:cNvSpPr/>
          <p:nvPr/>
        </p:nvSpPr>
        <p:spPr>
          <a:xfrm>
            <a:off x="1071538" y="1000108"/>
            <a:ext cx="6572296" cy="914400"/>
          </a:xfrm>
          <a:prstGeom prst="roundRect">
            <a:avLst>
              <a:gd name="adj" fmla="val 0"/>
            </a:avLst>
          </a:prstGeom>
          <a:solidFill>
            <a:schemeClr val="tx2">
              <a:lumMod val="2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800" b="1" dirty="0" smtClean="0"/>
              <a:t>Металургійний комплекс</a:t>
            </a:r>
            <a:endParaRPr lang="ru-RU" sz="2800" b="1" dirty="0"/>
          </a:p>
        </p:txBody>
      </p:sp>
      <p:sp>
        <p:nvSpPr>
          <p:cNvPr id="8" name="Овал 7"/>
          <p:cNvSpPr/>
          <p:nvPr/>
        </p:nvSpPr>
        <p:spPr>
          <a:xfrm>
            <a:off x="5929322" y="3143248"/>
            <a:ext cx="2714644" cy="914400"/>
          </a:xfrm>
          <a:prstGeom prst="ellipse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Кольорова металургія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500034" y="3071810"/>
            <a:ext cx="2500330" cy="914400"/>
          </a:xfrm>
          <a:prstGeom prst="ellipse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Чорна металургія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000100" y="4929198"/>
            <a:ext cx="9286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6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?</a:t>
            </a:r>
            <a:endParaRPr lang="ru-RU" sz="36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857356" y="4929198"/>
            <a:ext cx="7935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6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?</a:t>
            </a:r>
            <a:endParaRPr lang="ru-RU" sz="36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643174" y="4643446"/>
            <a:ext cx="714380" cy="642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6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?</a:t>
            </a:r>
            <a:endParaRPr lang="ru-RU" sz="36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cxnSp>
        <p:nvCxnSpPr>
          <p:cNvPr id="11" name="Пряма зі стрілкою 10"/>
          <p:cNvCxnSpPr>
            <a:endCxn id="10" idx="0"/>
          </p:cNvCxnSpPr>
          <p:nvPr/>
        </p:nvCxnSpPr>
        <p:spPr>
          <a:xfrm rot="5400000">
            <a:off x="1696622" y="1982382"/>
            <a:ext cx="1143006" cy="1035851"/>
          </a:xfrm>
          <a:prstGeom prst="straightConnector1">
            <a:avLst/>
          </a:prstGeom>
          <a:ln w="57150">
            <a:solidFill>
              <a:schemeClr val="tx2">
                <a:lumMod val="1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 зі стрілкою 13"/>
          <p:cNvCxnSpPr/>
          <p:nvPr/>
        </p:nvCxnSpPr>
        <p:spPr>
          <a:xfrm rot="5400000">
            <a:off x="428597" y="4071941"/>
            <a:ext cx="714377" cy="428628"/>
          </a:xfrm>
          <a:prstGeom prst="straightConnector1">
            <a:avLst/>
          </a:prstGeom>
          <a:ln w="57150">
            <a:solidFill>
              <a:schemeClr val="tx2">
                <a:lumMod val="1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 зі стрілкою 15"/>
          <p:cNvCxnSpPr/>
          <p:nvPr/>
        </p:nvCxnSpPr>
        <p:spPr>
          <a:xfrm rot="5400000">
            <a:off x="980313" y="4377481"/>
            <a:ext cx="857256" cy="103302"/>
          </a:xfrm>
          <a:prstGeom prst="straightConnector1">
            <a:avLst/>
          </a:prstGeom>
          <a:ln w="57150">
            <a:solidFill>
              <a:schemeClr val="tx2">
                <a:lumMod val="1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 зі стрілкою 22"/>
          <p:cNvCxnSpPr/>
          <p:nvPr/>
        </p:nvCxnSpPr>
        <p:spPr>
          <a:xfrm rot="16200000" flipH="1">
            <a:off x="1623255" y="4409345"/>
            <a:ext cx="857256" cy="39574"/>
          </a:xfrm>
          <a:prstGeom prst="straightConnector1">
            <a:avLst/>
          </a:prstGeom>
          <a:ln w="57150">
            <a:solidFill>
              <a:schemeClr val="tx2">
                <a:lumMod val="1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 зі стрілкою 26"/>
          <p:cNvCxnSpPr/>
          <p:nvPr/>
        </p:nvCxnSpPr>
        <p:spPr>
          <a:xfrm rot="16200000" flipH="1">
            <a:off x="2357422" y="4143380"/>
            <a:ext cx="857256" cy="285752"/>
          </a:xfrm>
          <a:prstGeom prst="straightConnector1">
            <a:avLst/>
          </a:prstGeom>
          <a:ln w="57150">
            <a:solidFill>
              <a:schemeClr val="tx2">
                <a:lumMod val="1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Прямокутник 29"/>
          <p:cNvSpPr/>
          <p:nvPr/>
        </p:nvSpPr>
        <p:spPr>
          <a:xfrm>
            <a:off x="214282" y="4714884"/>
            <a:ext cx="5715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36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?</a:t>
            </a:r>
            <a:endParaRPr lang="ru-RU" sz="36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cxnSp>
        <p:nvCxnSpPr>
          <p:cNvPr id="33" name="Пряма зі стрілкою 32"/>
          <p:cNvCxnSpPr>
            <a:endCxn id="8" idx="0"/>
          </p:cNvCxnSpPr>
          <p:nvPr/>
        </p:nvCxnSpPr>
        <p:spPr>
          <a:xfrm rot="16200000" flipH="1">
            <a:off x="6340091" y="2196694"/>
            <a:ext cx="1214445" cy="678661"/>
          </a:xfrm>
          <a:prstGeom prst="straightConnector1">
            <a:avLst/>
          </a:prstGeom>
          <a:ln w="57150">
            <a:solidFill>
              <a:schemeClr val="tx2">
                <a:lumMod val="1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1500"/>
                            </p:stCondLst>
                            <p:childTnLst>
                              <p:par>
                                <p:cTn id="123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8" grpId="0" animBg="1"/>
      <p:bldP spid="10" grpId="0" animBg="1"/>
      <p:bldP spid="19" grpId="0"/>
      <p:bldP spid="20" grpId="0"/>
      <p:bldP spid="21" grpId="0"/>
      <p:bldP spid="3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E:\карта 2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8" y="1928802"/>
            <a:ext cx="6858048" cy="4572008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500034" y="214290"/>
            <a:ext cx="821537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uk-UA" dirty="0" smtClean="0"/>
              <a:t>Чи добре забезпечена Україна металургійною сировиною ?</a:t>
            </a:r>
          </a:p>
          <a:p>
            <a:pPr>
              <a:buFontTx/>
              <a:buChar char="-"/>
            </a:pPr>
            <a:r>
              <a:rPr lang="uk-UA" dirty="0" smtClean="0"/>
              <a:t>Назвіть основні родовища цих корисних копалин(за видами).</a:t>
            </a:r>
          </a:p>
          <a:p>
            <a:pPr>
              <a:buFontTx/>
              <a:buChar char="-"/>
            </a:pPr>
            <a:r>
              <a:rPr lang="uk-UA" dirty="0" smtClean="0"/>
              <a:t>Де </a:t>
            </a:r>
            <a:r>
              <a:rPr lang="uk-UA" dirty="0" err="1" smtClean="0"/>
              <a:t>зконцентровані</a:t>
            </a:r>
            <a:r>
              <a:rPr lang="uk-UA" dirty="0" smtClean="0"/>
              <a:t>   основні басейни ? Місця їх залягання ?</a:t>
            </a:r>
          </a:p>
          <a:p>
            <a:pPr>
              <a:buFontTx/>
              <a:buChar char="-"/>
            </a:pPr>
            <a:r>
              <a:rPr lang="uk-UA" dirty="0" smtClean="0"/>
              <a:t>Як розвинута тут транспортна система?</a:t>
            </a:r>
          </a:p>
          <a:p>
            <a:pPr>
              <a:buFontTx/>
              <a:buChar char="-"/>
            </a:pPr>
            <a:endParaRPr lang="uk-UA" dirty="0" smtClean="0"/>
          </a:p>
          <a:p>
            <a:pPr>
              <a:buFontTx/>
              <a:buChar char="-"/>
            </a:pPr>
            <a:endParaRPr lang="ru-RU" dirty="0"/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8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65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5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300"/>
                            </p:stCondLst>
                            <p:childTnLst>
                              <p:par>
                                <p:cTn id="21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tint val="80000"/>
                <a:satMod val="300000"/>
              </a:schemeClr>
            </a:gs>
            <a:gs pos="100000">
              <a:schemeClr val="bg2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 l="24023" t="30030" r="25000" b="33349"/>
          <a:stretch>
            <a:fillRect/>
          </a:stretch>
        </p:blipFill>
        <p:spPr bwMode="auto">
          <a:xfrm>
            <a:off x="428596" y="1714488"/>
            <a:ext cx="8079596" cy="4643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428596" y="571480"/>
            <a:ext cx="8358246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uk-UA" sz="2800" b="1" dirty="0" smtClean="0">
                <a:ln w="50800"/>
              </a:rPr>
              <a:t>Етапи виробництва чорних металів</a:t>
            </a:r>
            <a:endParaRPr lang="ru-RU" sz="2800" b="1" dirty="0">
              <a:ln w="5080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642918"/>
            <a:ext cx="85011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b="1" i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Способи виробництва чавуну і сталі</a:t>
            </a:r>
            <a:endParaRPr lang="ru-RU" sz="2800" b="1" i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cxnSp>
        <p:nvCxnSpPr>
          <p:cNvPr id="4" name="Пряма зі стрілкою 3"/>
          <p:cNvCxnSpPr/>
          <p:nvPr/>
        </p:nvCxnSpPr>
        <p:spPr>
          <a:xfrm rot="5400000">
            <a:off x="428596" y="1857364"/>
            <a:ext cx="1428760" cy="285752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 зі стрілкою 5"/>
          <p:cNvCxnSpPr/>
          <p:nvPr/>
        </p:nvCxnSpPr>
        <p:spPr>
          <a:xfrm rot="5400000">
            <a:off x="1500166" y="2428868"/>
            <a:ext cx="2143140" cy="142876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 зі стрілкою 6"/>
          <p:cNvCxnSpPr/>
          <p:nvPr/>
        </p:nvCxnSpPr>
        <p:spPr>
          <a:xfrm rot="5400000">
            <a:off x="2572133" y="3142851"/>
            <a:ext cx="3286148" cy="794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 зі стрілкою 15"/>
          <p:cNvCxnSpPr/>
          <p:nvPr/>
        </p:nvCxnSpPr>
        <p:spPr>
          <a:xfrm rot="16200000" flipH="1">
            <a:off x="5143504" y="2357430"/>
            <a:ext cx="2071702" cy="214314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 зі стрілкою 17"/>
          <p:cNvCxnSpPr/>
          <p:nvPr/>
        </p:nvCxnSpPr>
        <p:spPr>
          <a:xfrm rot="16200000" flipH="1">
            <a:off x="7001289" y="1929199"/>
            <a:ext cx="1428760" cy="28495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285720" y="3000372"/>
            <a:ext cx="18573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Киснево-</a:t>
            </a:r>
            <a:endParaRPr lang="uk-UA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ctr"/>
            <a:r>
              <a:rPr lang="uk-UA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конверторний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643042" y="3929066"/>
            <a:ext cx="15716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Порошкова металургія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000364" y="4929198"/>
            <a:ext cx="25747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Електроплавильний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5572132" y="3857628"/>
            <a:ext cx="25157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Безкоксове</a:t>
            </a:r>
            <a:endParaRPr lang="uk-UA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r>
              <a:rPr lang="uk-UA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виробництво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858016" y="2928934"/>
            <a:ext cx="21431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Пряме відновлення</a:t>
            </a:r>
          </a:p>
          <a:p>
            <a:pPr algn="ctr"/>
            <a:r>
              <a:rPr lang="uk-UA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заліза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500"/>
                            </p:stCondLst>
                            <p:childTnLst>
                              <p:par>
                                <p:cTn id="51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3500"/>
                            </p:stCondLst>
                            <p:childTnLst>
                              <p:par>
                                <p:cTn id="72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4500"/>
                            </p:stCondLst>
                            <p:childTnLst>
                              <p:par>
                                <p:cTn id="93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3" grpId="0"/>
      <p:bldP spid="34" grpId="0"/>
      <p:bldP spid="35" grpId="0"/>
      <p:bldP spid="36" grpId="0"/>
      <p:bldP spid="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85852" y="357166"/>
            <a:ext cx="6215106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uk-UA" dirty="0" smtClean="0"/>
              <a:t>Металургійні  комбінати повного циклу</a:t>
            </a:r>
            <a:endParaRPr lang="ru-RU" dirty="0"/>
          </a:p>
        </p:txBody>
      </p:sp>
      <p:pic>
        <p:nvPicPr>
          <p:cNvPr id="2050" name="Picture 2" descr="E:\Маріупюзавод Іллічаeb37bf1ab2_9499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38379"/>
            <a:ext cx="8929718" cy="594719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6715140" y="785794"/>
            <a:ext cx="207170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1400" b="1" dirty="0" smtClean="0"/>
              <a:t>Маріупольський </a:t>
            </a:r>
          </a:p>
          <a:p>
            <a:pPr algn="ctr"/>
            <a:r>
              <a:rPr lang="uk-UA" sz="1400" b="1" dirty="0" smtClean="0"/>
              <a:t>металургійний </a:t>
            </a:r>
          </a:p>
          <a:p>
            <a:pPr algn="ctr"/>
            <a:r>
              <a:rPr lang="uk-UA" sz="1400" b="1" dirty="0" smtClean="0"/>
              <a:t>комбінат </a:t>
            </a:r>
            <a:endParaRPr lang="ru-RU" sz="1400" b="1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546</TotalTime>
  <Words>320</Words>
  <Application>Microsoft Office PowerPoint</Application>
  <PresentationFormat>Екран (4:3)</PresentationFormat>
  <Paragraphs>81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16</vt:i4>
      </vt:variant>
    </vt:vector>
  </HeadingPairs>
  <TitlesOfParts>
    <vt:vector size="17" baseType="lpstr">
      <vt:lpstr>Тема Office</vt:lpstr>
      <vt:lpstr>Металургійне виробництво.</vt:lpstr>
      <vt:lpstr>Слайд 2</vt:lpstr>
      <vt:lpstr>Слайд 3</vt:lpstr>
      <vt:lpstr>Проблемне питання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Металургійний комплекс України.</dc:title>
  <dc:creator>Учень</dc:creator>
  <cp:lastModifiedBy>Оксана</cp:lastModifiedBy>
  <cp:revision>48</cp:revision>
  <dcterms:created xsi:type="dcterms:W3CDTF">2012-12-04T10:29:09Z</dcterms:created>
  <dcterms:modified xsi:type="dcterms:W3CDTF">2018-01-16T12:57:09Z</dcterms:modified>
</cp:coreProperties>
</file>