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9" r:id="rId4"/>
    <p:sldId id="258" r:id="rId5"/>
    <p:sldId id="269" r:id="rId6"/>
    <p:sldId id="268" r:id="rId7"/>
    <p:sldId id="267" r:id="rId8"/>
    <p:sldId id="260" r:id="rId9"/>
    <p:sldId id="263" r:id="rId10"/>
    <p:sldId id="264" r:id="rId11"/>
    <p:sldId id="261" r:id="rId12"/>
    <p:sldId id="262" r:id="rId13"/>
    <p:sldId id="265" r:id="rId14"/>
    <p:sldId id="266" r:id="rId15"/>
    <p:sldId id="27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9" r:id="rId24"/>
    <p:sldId id="277" r:id="rId25"/>
    <p:sldId id="280" r:id="rId26"/>
    <p:sldId id="283" r:id="rId27"/>
    <p:sldId id="284" r:id="rId28"/>
    <p:sldId id="286" r:id="rId29"/>
    <p:sldId id="285" r:id="rId30"/>
    <p:sldId id="282" r:id="rId31"/>
    <p:sldId id="281" r:id="rId32"/>
    <p:sldId id="287" r:id="rId33"/>
    <p:sldId id="289" r:id="rId34"/>
    <p:sldId id="290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8" r:id="rId47"/>
    <p:sldId id="307" r:id="rId48"/>
    <p:sldId id="309" r:id="rId49"/>
    <p:sldId id="329" r:id="rId50"/>
    <p:sldId id="330" r:id="rId51"/>
    <p:sldId id="331" r:id="rId52"/>
    <p:sldId id="333" r:id="rId53"/>
    <p:sldId id="332" r:id="rId54"/>
    <p:sldId id="334" r:id="rId55"/>
    <p:sldId id="323" r:id="rId56"/>
    <p:sldId id="335" r:id="rId57"/>
    <p:sldId id="336" r:id="rId58"/>
    <p:sldId id="337" r:id="rId59"/>
    <p:sldId id="316" r:id="rId60"/>
    <p:sldId id="310" r:id="rId61"/>
    <p:sldId id="311" r:id="rId62"/>
    <p:sldId id="312" r:id="rId63"/>
    <p:sldId id="313" r:id="rId64"/>
    <p:sldId id="315" r:id="rId65"/>
    <p:sldId id="328" r:id="rId66"/>
    <p:sldId id="314" r:id="rId67"/>
    <p:sldId id="322" r:id="rId68"/>
    <p:sldId id="338" r:id="rId69"/>
    <p:sldId id="339" r:id="rId70"/>
    <p:sldId id="317" r:id="rId71"/>
    <p:sldId id="318" r:id="rId72"/>
    <p:sldId id="319" r:id="rId73"/>
    <p:sldId id="320" r:id="rId74"/>
    <p:sldId id="321" r:id="rId75"/>
    <p:sldId id="324" r:id="rId76"/>
    <p:sldId id="341" r:id="rId77"/>
    <p:sldId id="342" r:id="rId78"/>
    <p:sldId id="344" r:id="rId79"/>
    <p:sldId id="325" r:id="rId80"/>
    <p:sldId id="340" r:id="rId81"/>
    <p:sldId id="346" r:id="rId82"/>
    <p:sldId id="343" r:id="rId83"/>
    <p:sldId id="345" r:id="rId84"/>
    <p:sldId id="326" r:id="rId85"/>
    <p:sldId id="347" r:id="rId86"/>
    <p:sldId id="348" r:id="rId87"/>
    <p:sldId id="349" r:id="rId88"/>
    <p:sldId id="353" r:id="rId89"/>
    <p:sldId id="350" r:id="rId90"/>
    <p:sldId id="351" r:id="rId91"/>
    <p:sldId id="352" r:id="rId92"/>
    <p:sldId id="354" r:id="rId9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6" d="100"/>
          <a:sy n="76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852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449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257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102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456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443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56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59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600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788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491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636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969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74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28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658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80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1733C-4E85-4402-83BE-47D9F73B8730}" type="datetimeFigureOut">
              <a:rPr lang="uk-UA" smtClean="0"/>
              <a:t>31.01.2018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03B36-1673-4FA9-BB07-1529238574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6379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92" y="540025"/>
            <a:ext cx="6210715" cy="6210715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192696" y="540025"/>
            <a:ext cx="9833111" cy="107342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uk-UA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ПІВНІЧНА</a:t>
            </a:r>
            <a:endParaRPr lang="uk-UA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914937" y="5340627"/>
            <a:ext cx="8388627" cy="1109065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r>
              <a:rPr lang="uk-UA" sz="13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55C6BA"/>
                </a:solidFill>
                <a:effectLst>
                  <a:glow rad="101600">
                    <a:srgbClr val="F67C64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АМЕРИКА</a:t>
            </a:r>
            <a:endParaRPr lang="uk-UA" sz="2400" dirty="0">
              <a:effectLst>
                <a:glow rad="101600">
                  <a:srgbClr val="F67C64">
                    <a:satMod val="175000"/>
                    <a:alpha val="40000"/>
                  </a:srgb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78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275" cy="475753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85793" y="5031145"/>
            <a:ext cx="1180768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</a:t>
            </a:r>
            <a:r>
              <a:rPr lang="uk-UA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-ви Малий </a:t>
            </a:r>
            <a:r>
              <a:rPr lang="uk-UA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Діомід</a:t>
            </a:r>
            <a:r>
              <a:rPr lang="uk-UA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(США) і Великий </a:t>
            </a:r>
            <a:r>
              <a:rPr lang="uk-UA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Діомід</a:t>
            </a:r>
            <a:r>
              <a:rPr lang="uk-UA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(Росія), розділені Беринговою протокою</a:t>
            </a:r>
            <a:endParaRPr lang="uk-UA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85793" y="1855545"/>
            <a:ext cx="4426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</a:rPr>
              <a:t>Малий </a:t>
            </a:r>
            <a:r>
              <a:rPr lang="uk-UA" sz="2800" b="1" i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</a:rPr>
              <a:t>Діомід</a:t>
            </a:r>
            <a:r>
              <a:rPr lang="uk-UA" sz="2800" b="1" i="1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</a:rPr>
              <a:t> (США)</a:t>
            </a:r>
            <a:endParaRPr lang="uk-UA" sz="1200" i="1" dirty="0"/>
          </a:p>
        </p:txBody>
      </p:sp>
      <p:sp>
        <p:nvSpPr>
          <p:cNvPr id="5" name="Прямокутник 4"/>
          <p:cNvSpPr/>
          <p:nvPr/>
        </p:nvSpPr>
        <p:spPr>
          <a:xfrm>
            <a:off x="7739271" y="1855545"/>
            <a:ext cx="4625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</a:rPr>
              <a:t>Великий </a:t>
            </a:r>
            <a:r>
              <a:rPr lang="uk-UA" sz="2800" b="1" i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</a:rPr>
              <a:t>Діомід</a:t>
            </a:r>
            <a:r>
              <a:rPr lang="uk-UA" sz="2800" b="1" i="1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</a:rPr>
              <a:t> (Росія)</a:t>
            </a:r>
            <a:endParaRPr lang="uk-UA" sz="1200" i="1" dirty="0"/>
          </a:p>
        </p:txBody>
      </p:sp>
    </p:spTree>
    <p:extLst>
      <p:ext uri="{BB962C8B-B14F-4D97-AF65-F5344CB8AC3E}">
        <p14:creationId xmlns:p14="http://schemas.microsoft.com/office/powerpoint/2010/main" val="415995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9"/>
          <a:stretch/>
        </p:blipFill>
        <p:spPr>
          <a:xfrm>
            <a:off x="-1" y="1"/>
            <a:ext cx="12192001" cy="6837609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0" y="247110"/>
            <a:ext cx="6666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</a:t>
            </a:r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ори Кордильєри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815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794"/>
          <a:stretch/>
        </p:blipFill>
        <p:spPr>
          <a:xfrm>
            <a:off x="-1" y="-1"/>
            <a:ext cx="12188900" cy="6858001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550505" y="286867"/>
            <a:ext cx="106414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Мак-Кінлі – </a:t>
            </a:r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найвища вершина </a:t>
            </a:r>
            <a:r>
              <a:rPr lang="uk-UA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Кордильєрів</a:t>
            </a:r>
            <a:endParaRPr lang="uk-UA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467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09" y="1245704"/>
            <a:ext cx="6620773" cy="545327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318054" y="191392"/>
            <a:ext cx="10137911" cy="6124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000" b="1" u="sng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Долина Смерті</a:t>
            </a:r>
            <a:r>
              <a:rPr lang="uk-UA" sz="2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— </a:t>
            </a:r>
            <a:r>
              <a:rPr lang="uk-UA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міжгірна западина в американських штатах Каліфорнія і Невада, найнижча западина в </a:t>
            </a:r>
            <a:r>
              <a:rPr lang="uk-UA" sz="2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			                    Північній Америці. </a:t>
            </a:r>
          </a:p>
          <a:p>
            <a:r>
              <a:rPr lang="uk-UA" sz="2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Долина включає в себе                                              більшу </a:t>
            </a:r>
            <a:r>
              <a:rPr lang="uk-UA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частину </a:t>
            </a:r>
            <a:r>
              <a:rPr lang="uk-UA" sz="2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                                                              </a:t>
            </a:r>
            <a:r>
              <a:rPr lang="uk-UA" sz="32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</a:rPr>
              <a:t>Національного парку                                      Долина </a:t>
            </a:r>
            <a:r>
              <a:rPr lang="uk-UA" sz="32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</a:rPr>
              <a:t>Смерті</a:t>
            </a:r>
            <a:r>
              <a:rPr lang="uk-UA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</a:rPr>
              <a:t>.</a:t>
            </a:r>
            <a:r>
              <a:rPr lang="uk-UA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 </a:t>
            </a:r>
            <a:r>
              <a:rPr lang="uk-UA" sz="2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                                                         Тут </a:t>
            </a:r>
            <a:r>
              <a:rPr lang="uk-UA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на поверхні висохлого </a:t>
            </a:r>
            <a:r>
              <a:rPr lang="uk-UA" sz="2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                                          озера </a:t>
            </a:r>
            <a:r>
              <a:rPr lang="uk-UA" sz="28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Рейстрек</a:t>
            </a:r>
            <a:r>
              <a:rPr lang="uk-UA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-Плая </a:t>
            </a:r>
            <a:r>
              <a:rPr lang="uk-UA" sz="2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                                            виявлене </a:t>
            </a:r>
            <a:r>
              <a:rPr lang="uk-UA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цікаве геологічне </a:t>
            </a:r>
            <a:r>
              <a:rPr lang="uk-UA" sz="2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                                         явище</a:t>
            </a:r>
            <a:r>
              <a:rPr lang="uk-UA" sz="28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</a:rPr>
              <a:t> </a:t>
            </a:r>
            <a:r>
              <a:rPr lang="uk-UA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-</a:t>
            </a:r>
            <a:r>
              <a:rPr lang="uk-UA" sz="28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</a:rPr>
              <a:t> </a:t>
            </a:r>
            <a:r>
              <a:rPr lang="uk-UA" sz="28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</a:rPr>
              <a:t>                                                                   </a:t>
            </a:r>
            <a:r>
              <a:rPr lang="uk-UA" sz="32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</a:rPr>
              <a:t>Камені</a:t>
            </a:r>
            <a:r>
              <a:rPr lang="uk-UA" sz="32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</a:rPr>
              <a:t>, що рухаються</a:t>
            </a:r>
            <a:r>
              <a:rPr lang="uk-UA" sz="28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076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4" b="14566"/>
          <a:stretch/>
        </p:blipFill>
        <p:spPr>
          <a:xfrm>
            <a:off x="119270" y="809161"/>
            <a:ext cx="11857797" cy="5843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кутник 1"/>
          <p:cNvSpPr/>
          <p:nvPr/>
        </p:nvSpPr>
        <p:spPr>
          <a:xfrm>
            <a:off x="291548" y="106015"/>
            <a:ext cx="120859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Свою назву Долина Смерті отримала від переселенців, які перетинали її в 1849 році, </a:t>
            </a:r>
            <a:r>
              <a:rPr lang="uk-UA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прагнучи</a:t>
            </a:r>
            <a:r>
              <a:rPr lang="uk-UA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 найкоротшим шляхом досягти золотих </a:t>
            </a:r>
            <a:r>
              <a:rPr lang="uk-UA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копалень</a:t>
            </a:r>
            <a:r>
              <a:rPr lang="uk-UA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Каліфорнії, але</a:t>
            </a:r>
            <a:r>
              <a:rPr lang="ru-RU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після</a:t>
            </a:r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тижнів</a:t>
            </a:r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важкої</a:t>
            </a:r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подорожі</a:t>
            </a:r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 й </a:t>
            </a:r>
            <a:r>
              <a:rPr lang="ru-RU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смерті</a:t>
            </a:r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деяких</a:t>
            </a:r>
            <a:r>
              <a:rPr lang="ru-RU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 з </a:t>
            </a:r>
            <a:r>
              <a:rPr lang="ru-RU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подорожніх</a:t>
            </a:r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 назвали </a:t>
            </a:r>
            <a:r>
              <a:rPr lang="ru-RU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місце</a:t>
            </a:r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 «долиною </a:t>
            </a:r>
            <a:r>
              <a:rPr lang="ru-RU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смерті</a:t>
            </a:r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»</a:t>
            </a:r>
            <a:r>
              <a:rPr lang="uk-UA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. Як </a:t>
            </a:r>
            <a:r>
              <a:rPr lang="uk-UA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не дивно, це одне з найкрасивіших місць в Каліфорнії </a:t>
            </a:r>
            <a:r>
              <a:rPr lang="uk-UA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та</a:t>
            </a:r>
            <a:r>
              <a:rPr lang="uk-UA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, мабуть, і в США.</a:t>
            </a:r>
          </a:p>
        </p:txBody>
      </p:sp>
    </p:spTree>
    <p:extLst>
      <p:ext uri="{BB962C8B-B14F-4D97-AF65-F5344CB8AC3E}">
        <p14:creationId xmlns:p14="http://schemas.microsoft.com/office/powerpoint/2010/main" val="377384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91803" cy="4067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03" y="0"/>
            <a:ext cx="6100197" cy="4069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/>
          <a:stretch/>
        </p:blipFill>
        <p:spPr>
          <a:xfrm>
            <a:off x="6070157" y="3300139"/>
            <a:ext cx="6121843" cy="355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 t="9190"/>
          <a:stretch/>
        </p:blipFill>
        <p:spPr>
          <a:xfrm>
            <a:off x="-19429" y="3300137"/>
            <a:ext cx="6111232" cy="3557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412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71" l="0" r="100000">
                        <a14:foregroundMark x1="18182" y1="25529" x2="24145" y2="19841"/>
                        <a14:foregroundMark x1="23460" y1="22619" x2="29717" y2="29894"/>
                        <a14:foregroundMark x1="24536" y1="34259" x2="29619" y2="28836"/>
                        <a14:foregroundMark x1="17302" y1="26852" x2="18182" y2="38889"/>
                        <a14:foregroundMark x1="18964" y1="37302" x2="23265" y2="23942"/>
                        <a14:foregroundMark x1="40274" y1="30159" x2="52102" y2="26058"/>
                        <a14:foregroundMark x1="42326" y1="24339" x2="49756" y2="19577"/>
                        <a14:foregroundMark x1="46823" y1="33069" x2="52884" y2="29630"/>
                        <a14:foregroundMark x1="75855" y1="30159" x2="82014" y2="28836"/>
                        <a14:foregroundMark x1="21114" y1="35714" x2="25709" y2="41402"/>
                        <a14:foregroundMark x1="43304" y1="33201" x2="48876" y2="40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521" y="0"/>
            <a:ext cx="3326479" cy="2458278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2278" y="564518"/>
            <a:ext cx="1187394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Глинисте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дно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Рейстрек-Плайя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майже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весь час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сухе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, і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нічого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на 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		              </a:t>
            </a:r>
            <a:r>
              <a:rPr lang="ru-RU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ньому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не росте.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Воно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покрито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майже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рівномірним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візерунком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з 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   		           </a:t>
            </a:r>
            <a:r>
              <a:rPr lang="ru-RU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тріщин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що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утворюють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неправильні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шестикутні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осередки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На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дні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		            </a:t>
            </a:r>
            <a:r>
              <a:rPr lang="ru-RU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валяються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камені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. Але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насправді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вони там не лежать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нерухомо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: 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		                часом 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вони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самі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рухаються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залишаючи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за собою на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землі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неглибокі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                                 (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не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більше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пари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сантиметрів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), але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дуже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довгі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(до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декількох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десятків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метрів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) 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борозди. Рух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цих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каменів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ще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ніхто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не </a:t>
            </a:r>
            <a:r>
              <a:rPr lang="ru-RU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бачив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. Але 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в тому,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що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камені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переміщуються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сумнівів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немає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–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борозни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тягнуться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практично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від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кожного з них.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Це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не справа рук людей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чи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тварин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Нікого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за 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такою дивною </a:t>
            </a:r>
            <a:r>
              <a:rPr lang="ru-RU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розвагою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не заставали,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бо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нікому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ці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уламки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не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потрібні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–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людям,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тим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більше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звірам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Деякий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час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існувало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єдине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логічне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припущення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про те,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що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повзати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камені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змушують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надприродні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сили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. В наш час </a:t>
            </a:r>
            <a:r>
              <a:rPr lang="ru-RU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з’явилося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логічне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пояснення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цьому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явищу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Перший фактор –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це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досить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слизька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основа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під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каменем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простіше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кажучи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бруд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. На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користь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цього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аргументу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свідчить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як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мінімум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форма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сліду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Доріжки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які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залишають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за собою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камені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мають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чітку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форму з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рівними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краями, а значить,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спочатку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грунт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був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м’яким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і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тільки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потім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застиг. 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Але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слизька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основа –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це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лише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умова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рухливості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. А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головний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фактор, за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рахунок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якого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починається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рух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, –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це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вітер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який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підштовхує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камені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що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лежать на </a:t>
            </a:r>
            <a:r>
              <a:rPr lang="ru-RU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слизкій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глині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.</a:t>
            </a:r>
            <a:endParaRPr lang="uk-UA" sz="2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3773353" y="0"/>
            <a:ext cx="3409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u="sng" dirty="0" smtClean="0">
                <a:ln w="6600">
                  <a:solidFill>
                    <a:srgbClr val="FC528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C5283"/>
                  </a:outerShdw>
                </a:effectLst>
                <a:latin typeface="Arial Black" panose="020B0A04020102020204" pitchFamily="34" charset="0"/>
              </a:rPr>
              <a:t>ЦЕ ЦІКАВО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0815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8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354581" y="366909"/>
            <a:ext cx="6954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>
                <a:ln w="6600">
                  <a:solidFill>
                    <a:srgbClr val="FC528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C5283"/>
                  </a:outerShdw>
                </a:effectLst>
                <a:latin typeface="Century Schoolbook" panose="02040604050505020304" pitchFamily="18" charset="0"/>
              </a:rPr>
              <a:t>Камені, що рухаються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52648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71" l="0" r="100000">
                        <a14:foregroundMark x1="18182" y1="25529" x2="24145" y2="19841"/>
                        <a14:foregroundMark x1="23460" y1="22619" x2="29717" y2="29894"/>
                        <a14:foregroundMark x1="24536" y1="34259" x2="29619" y2="28836"/>
                        <a14:foregroundMark x1="17302" y1="26852" x2="18182" y2="38889"/>
                        <a14:foregroundMark x1="18964" y1="37302" x2="23265" y2="23942"/>
                        <a14:foregroundMark x1="40274" y1="30159" x2="52102" y2="26058"/>
                        <a14:foregroundMark x1="42326" y1="24339" x2="49756" y2="19577"/>
                        <a14:foregroundMark x1="46823" y1="33069" x2="52884" y2="29630"/>
                        <a14:foregroundMark x1="75855" y1="30159" x2="82014" y2="28836"/>
                        <a14:foregroundMark x1="21114" y1="35714" x2="25709" y2="41402"/>
                        <a14:foregroundMark x1="43304" y1="33201" x2="48876" y2="40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426" y="0"/>
            <a:ext cx="3326479" cy="2458278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78296" y="588616"/>
            <a:ext cx="11701669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На великій ділянці долини, </a:t>
            </a:r>
            <a:r>
              <a:rPr lang="uk-UA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яка була колись </a:t>
            </a:r>
            <a:r>
              <a:rPr lang="uk-UA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дном </a:t>
            </a:r>
            <a:r>
              <a:rPr lang="uk-UA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			       доісторичного озера</a:t>
            </a:r>
            <a:r>
              <a:rPr lang="uk-UA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, можна спостерігати дивну </a:t>
            </a:r>
            <a:r>
              <a:rPr lang="uk-UA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поведінку 			    сольових </a:t>
            </a:r>
            <a:r>
              <a:rPr lang="uk-UA" sz="2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відкладень</a:t>
            </a:r>
            <a:r>
              <a:rPr lang="uk-UA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. Ця </a:t>
            </a:r>
            <a:r>
              <a:rPr lang="uk-UA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ділянка ділиться на дві різні за </a:t>
            </a:r>
            <a:r>
              <a:rPr lang="uk-UA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			 текстурою </a:t>
            </a:r>
            <a:r>
              <a:rPr lang="uk-UA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та </a:t>
            </a:r>
            <a:r>
              <a:rPr lang="uk-UA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формами </a:t>
            </a:r>
            <a:r>
              <a:rPr lang="uk-UA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кристалів солі зони. </a:t>
            </a:r>
            <a:endParaRPr lang="uk-UA" sz="22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  <a:p>
            <a:r>
              <a:rPr lang="uk-UA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У </a:t>
            </a:r>
            <a:r>
              <a:rPr lang="uk-UA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першому випадку сольові кристали ростуть вгору, формуючи химерні загострені нагромадження і лабіринти висотою 30-70см. Вони утворюють цікавий своєю хаотичністю передній план, добре підкреслюваний променями низького сонця в ранкові та вечірні години. Гострі, як ножі що ростуть, кристали в жаркий день видають зловісний, ні на що не схожий </a:t>
            </a:r>
            <a:r>
              <a:rPr lang="uk-UA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тріск. </a:t>
            </a:r>
            <a:r>
              <a:rPr lang="uk-UA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По цій ділянці долини досить складно переміщатися і наявність добротних черевик є необхідною. Це місце, мабуть через його </a:t>
            </a:r>
            <a:r>
              <a:rPr lang="uk-UA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важкопрохідність</a:t>
            </a:r>
            <a:r>
              <a:rPr lang="uk-UA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, якийсь жартівник назвав </a:t>
            </a:r>
            <a:r>
              <a:rPr lang="uk-UA" sz="2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«Гольф Клуб Диявола», </a:t>
            </a:r>
            <a:r>
              <a:rPr lang="uk-UA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назва </a:t>
            </a:r>
            <a:r>
              <a:rPr lang="uk-UA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прижилася.</a:t>
            </a:r>
          </a:p>
          <a:p>
            <a:r>
              <a:rPr lang="uk-UA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Поруч </a:t>
            </a:r>
            <a:r>
              <a:rPr lang="uk-UA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розташована найнижча в Долині місцевість </a:t>
            </a:r>
            <a:r>
              <a:rPr lang="en-US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Badwater (</a:t>
            </a:r>
            <a:r>
              <a:rPr lang="uk-UA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Погана Вода</a:t>
            </a:r>
            <a:r>
              <a:rPr lang="uk-UA" sz="2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)</a:t>
            </a:r>
            <a:r>
              <a:rPr lang="uk-UA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uk-UA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Сіль тут веде себе по-іншому. На абсолютно рівній білій поверхні утворюється рівномірна соляна сітка висотою 4-6см. Сітка ця складається з фігур, що </a:t>
            </a:r>
            <a:r>
              <a:rPr lang="uk-UA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за </a:t>
            </a:r>
            <a:r>
              <a:rPr lang="uk-UA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формою </a:t>
            </a:r>
            <a:r>
              <a:rPr lang="uk-UA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нагадують шестикутники, </a:t>
            </a:r>
            <a:r>
              <a:rPr lang="uk-UA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і величезною павутиною накриває дно Долини, створюючи абсолютно </a:t>
            </a:r>
            <a:r>
              <a:rPr lang="uk-UA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нереальний</a:t>
            </a:r>
            <a:r>
              <a:rPr lang="uk-UA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, неземний пейзаж.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3773353" y="0"/>
            <a:ext cx="3409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u="sng" dirty="0" smtClean="0">
                <a:ln w="6600">
                  <a:solidFill>
                    <a:srgbClr val="FC528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C5283"/>
                  </a:outerShdw>
                </a:effectLst>
                <a:latin typeface="Arial Black" panose="020B0A04020102020204" pitchFamily="34" charset="0"/>
              </a:rPr>
              <a:t>ЦЕ ЦІКАВО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0747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6105"/>
          <a:stretch/>
        </p:blipFill>
        <p:spPr>
          <a:xfrm>
            <a:off x="0" y="0"/>
            <a:ext cx="12199344" cy="6877878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665468" y="313900"/>
            <a:ext cx="6623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ln w="6600">
                  <a:solidFill>
                    <a:srgbClr val="FC528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C5283"/>
                  </a:outerShdw>
                </a:effectLst>
                <a:latin typeface="Century Schoolbook" panose="02040604050505020304" pitchFamily="18" charset="0"/>
              </a:rPr>
              <a:t>«Гольф клуб Диявола»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89533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932520" y="0"/>
            <a:ext cx="6141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Північна Америка</a:t>
            </a:r>
            <a:endParaRPr lang="uk-U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-92767" y="728955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 </a:t>
            </a:r>
            <a:r>
              <a:rPr lang="ru-RU" sz="2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третім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величиною і </a:t>
            </a:r>
            <a:r>
              <a:rPr lang="ru-RU" sz="2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кількістю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континентом </a:t>
            </a:r>
            <a:r>
              <a:rPr lang="ru-RU" sz="2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Євразії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Африки</a:t>
            </a:r>
            <a:endParaRPr lang="uk-UA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0" y="1427431"/>
            <a:ext cx="1209261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півночі омивається Північним Льодовитим океаном, на сході — Атлантичним океаном, на заході — Тихим океаном, на півдні — Карибським морем; також на півдні з'єднується Панамським перешийком з Південною Америкою; </a:t>
            </a:r>
            <a:r>
              <a:rPr lang="ru-RU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Азії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відокремлена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Беринговою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протокою.</a:t>
            </a:r>
            <a:endParaRPr lang="uk-UA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Найвища точка в Кордильєрах (</a:t>
            </a:r>
            <a:r>
              <a:rPr lang="uk-UA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Деналі</a:t>
            </a:r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(інші назва - Мак-Кінлі, 6 194 м), найнижча — в Долині Смерті.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Істотний вплив на природу Північної Америки мають морські течії, що омивають її береги: </a:t>
            </a:r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холодні </a:t>
            </a:r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Лабрадорська й Каліфорнійська течії знижують температуру повітря й кількість опадів на північному сході й південному заході материка. Теплі Аляскинська течія й течія Гольфстрім цілий рік сприяють підвищенню температури й великій кількості опадів на північному заході й південному сході материка</a:t>
            </a:r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Тут протікає одна з найбільших річок земної кулі — Міссісіпі, розташоване найбільше за площею прісноводне озеро Землі — Верхнє (є частиною Великих озер – найбільшої прісноводної озерної системи світу). Озера Ері і Онтаріо сполучені між собою річкою Ніагарою, на якій розташований всесвітньо відомий Ніагарський водоспад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Північноамериканські льодовики поступаються за площею тільки льодовикам Антарктиди.</a:t>
            </a:r>
          </a:p>
        </p:txBody>
      </p:sp>
    </p:spTree>
    <p:extLst>
      <p:ext uri="{BB962C8B-B14F-4D97-AF65-F5344CB8AC3E}">
        <p14:creationId xmlns:p14="http://schemas.microsoft.com/office/powerpoint/2010/main" val="131259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6747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5157956" y="578945"/>
            <a:ext cx="7028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ln w="6600">
                  <a:solidFill>
                    <a:srgbClr val="FC528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C5283"/>
                  </a:outerShdw>
                </a:effectLst>
                <a:latin typeface="Century Schoolbook" panose="02040604050505020304" pitchFamily="18" charset="0"/>
              </a:rPr>
              <a:t>Badwater (</a:t>
            </a:r>
            <a:r>
              <a:rPr lang="uk-UA" sz="3600" b="1" i="1" dirty="0">
                <a:ln w="6600">
                  <a:solidFill>
                    <a:srgbClr val="FC528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C5283"/>
                  </a:outerShdw>
                </a:effectLst>
                <a:latin typeface="Century Schoolbook" panose="02040604050505020304" pitchFamily="18" charset="0"/>
              </a:rPr>
              <a:t>Погана Вода)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404870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>
          <a:xfrm>
            <a:off x="0" y="0"/>
            <a:ext cx="10177670" cy="6882401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0528300" y="486545"/>
            <a:ext cx="1279938" cy="59093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</a:t>
            </a:r>
          </a:p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</a:t>
            </a:r>
            <a:endParaRPr lang="uk-UA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</a:t>
            </a:r>
            <a:endParaRPr lang="uk-UA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</a:t>
            </a:r>
            <a:endParaRPr lang="uk-UA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й</a:t>
            </a:r>
            <a:endParaRPr lang="uk-UA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</a:t>
            </a:r>
            <a:endParaRPr lang="uk-UA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</a:t>
            </a:r>
            <a:endParaRPr lang="uk-UA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279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2948608" y="0"/>
            <a:ext cx="6294783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Водойми</a:t>
            </a:r>
            <a:endParaRPr lang="uk-UA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5526157" y="4798369"/>
            <a:ext cx="7434468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4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р. Міссісіпі</a:t>
            </a:r>
          </a:p>
          <a:p>
            <a:r>
              <a:rPr lang="uk-UA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</a:t>
            </a:r>
            <a:r>
              <a:rPr lang="uk-UA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айбільша річка материка Північна Америка</a:t>
            </a:r>
            <a:endParaRPr lang="uk-UA" sz="36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605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6"/>
          <a:stretch/>
        </p:blipFill>
        <p:spPr>
          <a:xfrm>
            <a:off x="-1" y="0"/>
            <a:ext cx="12192001" cy="6860826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35422" y="5275448"/>
            <a:ext cx="1192115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4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  <a:r>
              <a:rPr lang="uk-UA" sz="44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 Колумбія</a:t>
            </a:r>
          </a:p>
          <a:p>
            <a:r>
              <a:rPr lang="uk-UA" sz="3600" b="1" i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найповноводніша</a:t>
            </a:r>
            <a:r>
              <a:rPr lang="uk-UA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річка басейну Тихого океану</a:t>
            </a:r>
            <a:endParaRPr lang="uk-UA" sz="36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948608" y="0"/>
            <a:ext cx="6294783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Водойми</a:t>
            </a:r>
            <a:endParaRPr lang="uk-UA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55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3"/>
          <a:stretch/>
        </p:blipFill>
        <p:spPr>
          <a:xfrm>
            <a:off x="-1" y="1"/>
            <a:ext cx="12192001" cy="685362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270846" y="4864630"/>
            <a:ext cx="11921154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4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  <a:r>
              <a:rPr lang="uk-UA" sz="44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 Маккензі</a:t>
            </a:r>
          </a:p>
          <a:p>
            <a:r>
              <a:rPr lang="uk-UA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</a:t>
            </a:r>
            <a:r>
              <a:rPr lang="uk-UA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айбільша річка басейну Північно Льодовитого океану та Канади</a:t>
            </a:r>
            <a:endParaRPr lang="uk-UA" sz="36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948608" y="0"/>
            <a:ext cx="6294783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Водойми</a:t>
            </a:r>
            <a:endParaRPr lang="uk-UA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83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7"/>
          <a:stretch/>
        </p:blipFill>
        <p:spPr>
          <a:xfrm>
            <a:off x="0" y="-13873"/>
            <a:ext cx="12192000" cy="6871873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270846" y="4864630"/>
            <a:ext cx="11921154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4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Велике невільниче озеро</a:t>
            </a:r>
          </a:p>
          <a:p>
            <a:r>
              <a:rPr lang="uk-UA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найглибше озеро материка Північна Америка,  	    з нього бере початок р. </a:t>
            </a:r>
            <a:r>
              <a:rPr lang="uk-UA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</a:t>
            </a:r>
            <a:r>
              <a:rPr lang="uk-UA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аккензі</a:t>
            </a:r>
            <a:endParaRPr lang="uk-UA" sz="36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948608" y="0"/>
            <a:ext cx="6294783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Водойми</a:t>
            </a:r>
            <a:endParaRPr lang="uk-UA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62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2948608" y="0"/>
            <a:ext cx="6294783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Водойми</a:t>
            </a:r>
            <a:endParaRPr lang="uk-UA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235226" y="923330"/>
            <a:ext cx="2478156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Верхнє</a:t>
            </a:r>
            <a:endParaRPr lang="uk-UA" sz="2800" b="1" dirty="0"/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9243391" y="5552055"/>
            <a:ext cx="2478156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Ері</a:t>
            </a:r>
            <a:endParaRPr lang="uk-UA" sz="2800" b="1" dirty="0"/>
          </a:p>
        </p:txBody>
      </p:sp>
      <p:sp>
        <p:nvSpPr>
          <p:cNvPr id="8" name="Округлений прямокутник 7"/>
          <p:cNvSpPr/>
          <p:nvPr/>
        </p:nvSpPr>
        <p:spPr>
          <a:xfrm>
            <a:off x="9445486" y="2676937"/>
            <a:ext cx="2478156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Онтаріо</a:t>
            </a:r>
            <a:endParaRPr lang="uk-UA" sz="2800" b="1" dirty="0"/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5526157" y="4942758"/>
            <a:ext cx="229262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Гурон</a:t>
            </a:r>
            <a:endParaRPr lang="uk-UA" sz="2800" b="1" dirty="0"/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1709530" y="5416825"/>
            <a:ext cx="2478156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Мічиган</a:t>
            </a:r>
            <a:endParaRPr lang="uk-UA" sz="2800" b="1" dirty="0"/>
          </a:p>
        </p:txBody>
      </p:sp>
      <p:sp>
        <p:nvSpPr>
          <p:cNvPr id="11" name="Прямокутник 10"/>
          <p:cNvSpPr/>
          <p:nvPr/>
        </p:nvSpPr>
        <p:spPr>
          <a:xfrm>
            <a:off x="5661991" y="726082"/>
            <a:ext cx="6530009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Великі озера</a:t>
            </a:r>
          </a:p>
          <a:p>
            <a:pPr algn="ctr"/>
            <a:r>
              <a:rPr lang="uk-UA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</a:t>
            </a:r>
            <a:r>
              <a:rPr lang="uk-UA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айбільша прісноводна </a:t>
            </a:r>
          </a:p>
          <a:p>
            <a:pPr algn="ctr"/>
            <a:r>
              <a:rPr lang="uk-UA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озерна система світу</a:t>
            </a:r>
            <a:endParaRPr lang="uk-UA" sz="36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0793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00"/>
          <a:stretch/>
        </p:blipFill>
        <p:spPr>
          <a:xfrm>
            <a:off x="0" y="0"/>
            <a:ext cx="12192000" cy="685861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376863" y="5142925"/>
            <a:ext cx="1181513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4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озеро Верхнє</a:t>
            </a:r>
          </a:p>
          <a:p>
            <a:r>
              <a:rPr lang="ru-RU" sz="36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найбільше</a:t>
            </a: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за </a:t>
            </a:r>
            <a:r>
              <a:rPr lang="ru-RU" sz="36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площею</a:t>
            </a: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36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прісноводне</a:t>
            </a: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озеро </a:t>
            </a:r>
            <a:r>
              <a:rPr lang="ru-RU" sz="3600" b="1" i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Землі</a:t>
            </a:r>
            <a:endParaRPr lang="uk-UA" sz="36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948608" y="0"/>
            <a:ext cx="6294783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Водойми</a:t>
            </a:r>
            <a:endParaRPr lang="uk-UA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910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1" b="8599"/>
          <a:stretch/>
        </p:blipFill>
        <p:spPr>
          <a:xfrm>
            <a:off x="0" y="0"/>
            <a:ext cx="12190118" cy="685800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455131" y="1524530"/>
            <a:ext cx="498695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4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  <a:r>
              <a:rPr lang="uk-UA" sz="44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зеро Мічиган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2948608" y="0"/>
            <a:ext cx="6294783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Водойми</a:t>
            </a:r>
            <a:endParaRPr lang="uk-UA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400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89"/>
          <a:stretch/>
        </p:blipFill>
        <p:spPr>
          <a:xfrm>
            <a:off x="0" y="0"/>
            <a:ext cx="12173964" cy="685800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6697046" y="1638830"/>
            <a:ext cx="456785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4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  <a:r>
              <a:rPr lang="uk-UA" sz="44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зеро Гурон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2948608" y="0"/>
            <a:ext cx="6294783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Водойми</a:t>
            </a:r>
            <a:endParaRPr lang="uk-UA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615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14" y="0"/>
            <a:ext cx="5905500" cy="6858000"/>
          </a:xfrm>
          <a:prstGeom prst="rect">
            <a:avLst/>
          </a:prstGeom>
        </p:spPr>
      </p:pic>
      <p:cxnSp>
        <p:nvCxnSpPr>
          <p:cNvPr id="5" name="Пряма зі стрілкою 4"/>
          <p:cNvCxnSpPr/>
          <p:nvPr/>
        </p:nvCxnSpPr>
        <p:spPr>
          <a:xfrm>
            <a:off x="2153478" y="457200"/>
            <a:ext cx="1728614" cy="3975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Округлений прямокутник 8"/>
          <p:cNvSpPr/>
          <p:nvPr/>
        </p:nvSpPr>
        <p:spPr>
          <a:xfrm>
            <a:off x="132522" y="168965"/>
            <a:ext cx="2478156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м</a:t>
            </a:r>
            <a:r>
              <a:rPr lang="uk-UA" dirty="0" smtClean="0"/>
              <a:t>ис Принца Уельського</a:t>
            </a:r>
            <a:endParaRPr lang="uk-UA" dirty="0"/>
          </a:p>
        </p:txBody>
      </p:sp>
      <p:cxnSp>
        <p:nvCxnSpPr>
          <p:cNvPr id="10" name="Пряма зі стрілкою 9"/>
          <p:cNvCxnSpPr/>
          <p:nvPr/>
        </p:nvCxnSpPr>
        <p:spPr>
          <a:xfrm flipH="1" flipV="1">
            <a:off x="8024390" y="2481469"/>
            <a:ext cx="1166060" cy="63279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Пряма зі стрілкою 10"/>
          <p:cNvCxnSpPr>
            <a:stCxn id="14" idx="1"/>
            <a:endCxn id="19" idx="6"/>
          </p:cNvCxnSpPr>
          <p:nvPr/>
        </p:nvCxnSpPr>
        <p:spPr>
          <a:xfrm flipH="1">
            <a:off x="6195589" y="1290430"/>
            <a:ext cx="2730646" cy="18387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 зі стрілкою 11"/>
          <p:cNvCxnSpPr>
            <a:stCxn id="15" idx="3"/>
            <a:endCxn id="27" idx="3"/>
          </p:cNvCxnSpPr>
          <p:nvPr/>
        </p:nvCxnSpPr>
        <p:spPr>
          <a:xfrm>
            <a:off x="4936434" y="6241773"/>
            <a:ext cx="2427596" cy="47626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Округлений прямокутник 12"/>
          <p:cNvSpPr/>
          <p:nvPr/>
        </p:nvSpPr>
        <p:spPr>
          <a:xfrm>
            <a:off x="8926235" y="2909679"/>
            <a:ext cx="2478156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м</a:t>
            </a:r>
            <a:r>
              <a:rPr lang="uk-UA" dirty="0" smtClean="0"/>
              <a:t>ис Сент-Чарльз</a:t>
            </a:r>
            <a:endParaRPr lang="uk-UA" dirty="0"/>
          </a:p>
        </p:txBody>
      </p:sp>
      <p:sp>
        <p:nvSpPr>
          <p:cNvPr id="14" name="Округлений прямокутник 13"/>
          <p:cNvSpPr/>
          <p:nvPr/>
        </p:nvSpPr>
        <p:spPr>
          <a:xfrm>
            <a:off x="8926235" y="952499"/>
            <a:ext cx="2478156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м</a:t>
            </a:r>
            <a:r>
              <a:rPr lang="uk-UA" dirty="0" smtClean="0"/>
              <a:t>ис </a:t>
            </a:r>
            <a:r>
              <a:rPr lang="uk-UA" dirty="0" err="1" smtClean="0"/>
              <a:t>Мерчисон</a:t>
            </a:r>
            <a:endParaRPr lang="uk-UA" dirty="0"/>
          </a:p>
        </p:txBody>
      </p:sp>
      <p:sp>
        <p:nvSpPr>
          <p:cNvPr id="15" name="Округлений прямокутник 14"/>
          <p:cNvSpPr/>
          <p:nvPr/>
        </p:nvSpPr>
        <p:spPr>
          <a:xfrm>
            <a:off x="2458278" y="5903842"/>
            <a:ext cx="2478156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м</a:t>
            </a:r>
            <a:r>
              <a:rPr lang="uk-UA" dirty="0" smtClean="0"/>
              <a:t>ис </a:t>
            </a:r>
            <a:r>
              <a:rPr lang="uk-UA" dirty="0" err="1" smtClean="0"/>
              <a:t>Мар’ято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9" name="Овал 18"/>
          <p:cNvSpPr/>
          <p:nvPr/>
        </p:nvSpPr>
        <p:spPr>
          <a:xfrm>
            <a:off x="6101632" y="1426265"/>
            <a:ext cx="93957" cy="9607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Овал 24"/>
          <p:cNvSpPr/>
          <p:nvPr/>
        </p:nvSpPr>
        <p:spPr>
          <a:xfrm>
            <a:off x="3882092" y="423230"/>
            <a:ext cx="93957" cy="9607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/>
          <p:cNvSpPr/>
          <p:nvPr/>
        </p:nvSpPr>
        <p:spPr>
          <a:xfrm>
            <a:off x="7930432" y="2433430"/>
            <a:ext cx="93957" cy="9607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Овал 26"/>
          <p:cNvSpPr/>
          <p:nvPr/>
        </p:nvSpPr>
        <p:spPr>
          <a:xfrm>
            <a:off x="7350270" y="6636026"/>
            <a:ext cx="93957" cy="9607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 32"/>
          <p:cNvSpPr/>
          <p:nvPr/>
        </p:nvSpPr>
        <p:spPr>
          <a:xfrm>
            <a:off x="132522" y="2231731"/>
            <a:ext cx="4214191" cy="258532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Крайні </a:t>
            </a:r>
          </a:p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</a:t>
            </a:r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очки</a:t>
            </a:r>
          </a:p>
          <a:p>
            <a:pPr algn="ctr"/>
            <a:r>
              <a:rPr lang="uk-U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материка</a:t>
            </a:r>
            <a:endParaRPr lang="uk-U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059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3"/>
          <a:stretch/>
        </p:blipFill>
        <p:spPr>
          <a:xfrm>
            <a:off x="-1" y="-12700"/>
            <a:ext cx="12192001" cy="687070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296246" y="5436130"/>
            <a:ext cx="436465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4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  <a:r>
              <a:rPr lang="uk-UA" sz="44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зеро Ері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2948608" y="0"/>
            <a:ext cx="6294783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Водойми</a:t>
            </a:r>
            <a:endParaRPr lang="uk-UA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477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321646" y="5601230"/>
            <a:ext cx="487265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4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озеро Онтаріо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2948608" y="0"/>
            <a:ext cx="6294783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Водойми</a:t>
            </a:r>
            <a:endParaRPr lang="uk-UA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033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8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2948608" y="0"/>
            <a:ext cx="6294783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Водойми</a:t>
            </a:r>
            <a:endParaRPr lang="uk-UA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342899" y="4647625"/>
            <a:ext cx="1219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i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сполучає</a:t>
            </a:r>
            <a:r>
              <a:rPr lang="ru-RU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озера </a:t>
            </a:r>
            <a:r>
              <a:rPr lang="ru-RU" sz="3600" b="1" i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Ері</a:t>
            </a:r>
            <a:r>
              <a:rPr lang="ru-RU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та </a:t>
            </a:r>
            <a:r>
              <a:rPr lang="ru-RU" sz="3600" b="1" i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Онтаріо</a:t>
            </a: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ru-RU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 </a:t>
            </a:r>
            <a:r>
              <a:rPr lang="ru-RU" sz="3600" b="1" i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ній</a:t>
            </a:r>
            <a:r>
              <a:rPr lang="ru-RU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36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розташований</a:t>
            </a: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36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всесвітньо</a:t>
            </a: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36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відомий</a:t>
            </a: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36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Ніагарський</a:t>
            </a: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3600" b="1" i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водоспад</a:t>
            </a:r>
            <a:endParaRPr lang="uk-UA" sz="36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433283" y="1118851"/>
            <a:ext cx="29434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4400" b="1" u="sng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5C6BA"/>
                  </a:outerShdw>
                </a:effectLst>
              </a:rPr>
              <a:t>р. Ніагара</a:t>
            </a:r>
          </a:p>
        </p:txBody>
      </p:sp>
    </p:spTree>
    <p:extLst>
      <p:ext uri="{BB962C8B-B14F-4D97-AF65-F5344CB8AC3E}">
        <p14:creationId xmlns:p14="http://schemas.microsoft.com/office/powerpoint/2010/main" val="23154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308946" y="923330"/>
            <a:ext cx="700625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4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Ніагарський водоспад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2948608" y="0"/>
            <a:ext cx="6294783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Водойми</a:t>
            </a:r>
            <a:endParaRPr lang="uk-UA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298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0"/>
          <a:stretch/>
        </p:blipFill>
        <p:spPr>
          <a:xfrm>
            <a:off x="-3926" y="-6790"/>
            <a:ext cx="12195926" cy="686479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81113" y="-679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7510201" y="5416010"/>
            <a:ext cx="46817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Мохи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8575813" y="-679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ТУНДРА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53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705600" y="553031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Лишайники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ТУНДРА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99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705600" y="553031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Осока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ТУНДРА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4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481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628900" y="5428710"/>
            <a:ext cx="95631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Повзучий верес, злаки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ТУНДРА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40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-660400" y="5400161"/>
            <a:ext cx="79121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Карликова береза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ТУНДРА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136" y="3316892"/>
            <a:ext cx="4653788" cy="33995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8142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705600" y="553031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Білий ведмідь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ТУНДРА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85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3" b="4204"/>
          <a:stretch/>
        </p:blipFill>
        <p:spPr>
          <a:xfrm>
            <a:off x="0" y="-12367"/>
            <a:ext cx="12192001" cy="6870367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948608" y="0"/>
            <a:ext cx="6294783" cy="9233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Крайні точки</a:t>
            </a:r>
            <a:endParaRPr lang="uk-UA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194569" y="1074509"/>
            <a:ext cx="4937257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36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північна</a:t>
            </a:r>
          </a:p>
          <a:p>
            <a:r>
              <a:rPr lang="uk-UA" sz="4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мис </a:t>
            </a:r>
            <a:r>
              <a:rPr lang="uk-UA" sz="4400" b="1" i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Мерчисон</a:t>
            </a:r>
            <a:endParaRPr lang="uk-UA" sz="4400" b="1" i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uk-UA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(Канада)</a:t>
            </a:r>
            <a:endParaRPr lang="uk-UA" sz="36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902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" b="3148"/>
          <a:stretch/>
        </p:blipFill>
        <p:spPr>
          <a:xfrm>
            <a:off x="0" y="-14547"/>
            <a:ext cx="12192000" cy="6872547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79150" y="5797010"/>
            <a:ext cx="63119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Північний олень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ТУНДРА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43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-190500" y="93997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Олень-</a:t>
            </a:r>
            <a:r>
              <a:rPr lang="uk-UA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карібу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ТУНДРА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66448" y="5294259"/>
            <a:ext cx="1202555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відомі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своїм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умінням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плавати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і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заходити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далеко на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південь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вони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харчуються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лишайниками і є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важливими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для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виживання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8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ескімосів</a:t>
            </a:r>
            <a:endParaRPr lang="uk-UA" sz="28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371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3" b="75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-342900" y="5626270"/>
            <a:ext cx="64389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Цуга</a:t>
            </a:r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канадська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486" y="883447"/>
            <a:ext cx="5326438" cy="399287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267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b="1059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69900" y="1923510"/>
            <a:ext cx="43765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Ялиця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16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>
          <a:xfrm>
            <a:off x="179150" y="0"/>
            <a:ext cx="5397500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830650" y="5578348"/>
            <a:ext cx="63613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Веймутова</a:t>
            </a:r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сосна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350" y="874235"/>
            <a:ext cx="6096000" cy="44577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3962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-1" y="0"/>
            <a:ext cx="9915181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744024" y="562627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Дугласія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24" y="1570463"/>
            <a:ext cx="5778500" cy="43338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4131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"/>
          <a:stretch/>
        </p:blipFill>
        <p:spPr>
          <a:xfrm>
            <a:off x="179150" y="0"/>
            <a:ext cx="5233737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705600" y="5530310"/>
            <a:ext cx="41529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Секвоя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87" y="983709"/>
            <a:ext cx="6471377" cy="42387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6988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096000" y="125041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Секвоя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7069572" y="2009625"/>
            <a:ext cx="45128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</a:t>
            </a:r>
            <a:r>
              <a:rPr lang="ru-RU" sz="36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ерево - </a:t>
            </a:r>
            <a:r>
              <a:rPr lang="ru-RU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гігант</a:t>
            </a:r>
            <a:endParaRPr lang="uk-UA" sz="36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92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00" y="1771650"/>
            <a:ext cx="7815500" cy="5086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9300" cy="683895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830650" y="793492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Секвоя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19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2"/>
          <a:stretch/>
        </p:blipFill>
        <p:spPr>
          <a:xfrm>
            <a:off x="1528" y="0"/>
            <a:ext cx="12190471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705600" y="562627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Куниця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45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b="763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948608" y="0"/>
            <a:ext cx="6294783" cy="9233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Крайні точки</a:t>
            </a:r>
            <a:endParaRPr lang="uk-UA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385108" y="4665848"/>
            <a:ext cx="4937257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36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південна</a:t>
            </a:r>
          </a:p>
          <a:p>
            <a:r>
              <a:rPr lang="uk-UA" sz="4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мис </a:t>
            </a:r>
            <a:r>
              <a:rPr lang="uk-UA" sz="4400" b="1" i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Мар’ято</a:t>
            </a:r>
            <a:endParaRPr lang="uk-UA" sz="4400" b="1" i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uk-UA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(Панама)</a:t>
            </a:r>
            <a:endParaRPr lang="uk-UA" sz="36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875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600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8253037" y="5035010"/>
            <a:ext cx="39389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Ласка 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97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r="10000" b="7319"/>
          <a:stretch/>
        </p:blipFill>
        <p:spPr>
          <a:xfrm>
            <a:off x="5829299" y="646331"/>
            <a:ext cx="6378529" cy="48544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0"/>
          <a:stretch/>
        </p:blipFill>
        <p:spPr>
          <a:xfrm>
            <a:off x="0" y="646331"/>
            <a:ext cx="5829300" cy="6218174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275363" y="561921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Ондатра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-1" y="788263"/>
            <a:ext cx="45974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Норка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99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835400" y="5626270"/>
            <a:ext cx="8559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Канадський бобер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92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20450" y="5626270"/>
            <a:ext cx="8153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Американський лось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53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7480300" y="5390610"/>
            <a:ext cx="47117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Вовки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190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/>
          <a:stretch/>
        </p:blipFill>
        <p:spPr>
          <a:xfrm>
            <a:off x="0" y="0"/>
            <a:ext cx="12192000" cy="6857746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705600" y="553031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Лисиці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7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7"/>
          <a:stretch/>
        </p:blipFill>
        <p:spPr>
          <a:xfrm>
            <a:off x="179150" y="0"/>
            <a:ext cx="7137400" cy="6859834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7634049" y="1269688"/>
            <a:ext cx="238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Рись 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95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485050" y="5492210"/>
            <a:ext cx="67069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Бурий ведмідь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84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486400" y="5517610"/>
            <a:ext cx="670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Чорний ведмідь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1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88"/>
            <a:ext cx="8312697" cy="55417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76" y="3108829"/>
            <a:ext cx="5658924" cy="3850829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7569200" y="1031817"/>
            <a:ext cx="4622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Росомаха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ТАЙГА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73226" y="5758910"/>
            <a:ext cx="80065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32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х</a:t>
            </a:r>
            <a:r>
              <a:rPr lang="uk-UA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ижий ссавець родини куницевих</a:t>
            </a:r>
            <a:endParaRPr lang="uk-UA" sz="32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238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948608" y="0"/>
            <a:ext cx="6294783" cy="9233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Крайні точки</a:t>
            </a:r>
            <a:endParaRPr lang="uk-UA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31090" y="1140745"/>
            <a:ext cx="493725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36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західна</a:t>
            </a:r>
          </a:p>
          <a:p>
            <a:r>
              <a:rPr lang="uk-UA" sz="4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мис Принца Уельського</a:t>
            </a:r>
          </a:p>
          <a:p>
            <a:r>
              <a:rPr lang="uk-UA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(Аляска)</a:t>
            </a:r>
            <a:endParaRPr lang="uk-UA" sz="36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878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31300" cy="6832511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103424" y="93291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Дуб білий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883" y="2518368"/>
            <a:ext cx="5559041" cy="41692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1368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4444"/>
          <a:stretch/>
        </p:blipFill>
        <p:spPr>
          <a:xfrm>
            <a:off x="-1" y="-13829"/>
            <a:ext cx="6923111" cy="6871829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705600" y="553031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Дуб чорний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63" y="872245"/>
            <a:ext cx="5870161" cy="44026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6875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"/>
          <a:stretch/>
        </p:blipFill>
        <p:spPr>
          <a:xfrm>
            <a:off x="-62696" y="0"/>
            <a:ext cx="5498262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405576" y="5626270"/>
            <a:ext cx="97864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Дуб канадський червоний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924780"/>
            <a:ext cx="6446324" cy="42975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4869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8340955" y="5321470"/>
            <a:ext cx="39008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Ясен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74" y="860435"/>
            <a:ext cx="5312450" cy="33392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4057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5"/>
          <a:stretch/>
        </p:blipFill>
        <p:spPr>
          <a:xfrm>
            <a:off x="0" y="0"/>
            <a:ext cx="4800600" cy="68599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29" y="523461"/>
            <a:ext cx="5938621" cy="39364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863600" y="5722474"/>
            <a:ext cx="6680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Бук американський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6"/>
          <a:stretch/>
        </p:blipFill>
        <p:spPr>
          <a:xfrm>
            <a:off x="6910852" y="3168843"/>
            <a:ext cx="5098072" cy="36290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6206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50" y="847497"/>
            <a:ext cx="6305550" cy="58093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79150" y="5395437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Клен цукровий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4376500" y="6010502"/>
            <a:ext cx="52197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</a:t>
            </a:r>
            <a:r>
              <a:rPr lang="ru-RU" sz="36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имвол </a:t>
            </a:r>
            <a:r>
              <a:rPr lang="ru-RU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Канади</a:t>
            </a:r>
            <a:endParaRPr lang="uk-UA" sz="36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236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1"/>
          <a:stretch/>
        </p:blipFill>
        <p:spPr>
          <a:xfrm>
            <a:off x="1349" y="0"/>
            <a:ext cx="9722551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-609600" y="5515558"/>
            <a:ext cx="80277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Тюльпанове дерево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124" y="2627507"/>
            <a:ext cx="5384800" cy="40386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3313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3946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479800" y="5626270"/>
            <a:ext cx="87241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Сумчастий щур опосум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79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r="17062"/>
          <a:stretch/>
        </p:blipFill>
        <p:spPr>
          <a:xfrm>
            <a:off x="0" y="646331"/>
            <a:ext cx="6409025" cy="6211669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882396" y="792393"/>
            <a:ext cx="81661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Поркупайн</a:t>
            </a:r>
            <a:endParaRPr lang="uk-UA" sz="48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uk-UA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дикобраз, який живе на деревах</a:t>
            </a:r>
            <a:endParaRPr lang="uk-UA" sz="32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946" y="2540000"/>
            <a:ext cx="6477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0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-2" y="5351693"/>
            <a:ext cx="50038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Скунс</a:t>
            </a:r>
            <a:endParaRPr lang="uk-UA" sz="48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61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948608" y="0"/>
            <a:ext cx="6294783" cy="9233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Крайні точки</a:t>
            </a:r>
            <a:endParaRPr lang="uk-UA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774762" y="2490281"/>
            <a:ext cx="5417237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36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східна</a:t>
            </a:r>
          </a:p>
          <a:p>
            <a:r>
              <a:rPr lang="uk-UA" sz="4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мис Сент-Чарльз</a:t>
            </a:r>
          </a:p>
          <a:p>
            <a:r>
              <a:rPr lang="uk-UA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(Канада)</a:t>
            </a:r>
            <a:endParaRPr lang="uk-UA" sz="36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346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80153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705600" y="553031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Каштан 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ЛІСОСТЕП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570" y="867092"/>
            <a:ext cx="5957354" cy="44719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3953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8"/>
          <a:stretch/>
        </p:blipFill>
        <p:spPr>
          <a:xfrm>
            <a:off x="0" y="0"/>
            <a:ext cx="8612546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869346" y="5361584"/>
            <a:ext cx="613957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Чорний горіх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ЛІСОСТЕП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74" y="790575"/>
            <a:ext cx="6762750" cy="41338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3975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955148" y="5623510"/>
            <a:ext cx="70537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Платан західний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ЛІСОСТЕП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r="15656"/>
          <a:stretch/>
        </p:blipFill>
        <p:spPr>
          <a:xfrm>
            <a:off x="5138224" y="771548"/>
            <a:ext cx="6870700" cy="47882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9551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6" b="11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705600" y="553031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Ковила 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ЛІСОСТЕП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0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" b="5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108700" y="5530310"/>
            <a:ext cx="60833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Бізова</a:t>
            </a:r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трава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ЛІСОСТЕП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6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651000" y="5720810"/>
            <a:ext cx="9728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Бізон американський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-14766"/>
            <a:ext cx="3435074" cy="675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ЛІСОСТЕП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31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8"/>
          <a:stretch/>
        </p:blipFill>
        <p:spPr>
          <a:xfrm flipH="1">
            <a:off x="-1" y="15606"/>
            <a:ext cx="12192000" cy="6857999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09599" y="551761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Антилопа-вилоріг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13589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ПРЕРІЇ (СТЕПИ)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35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7" b="7934"/>
          <a:stretch/>
        </p:blipFill>
        <p:spPr>
          <a:xfrm>
            <a:off x="0" y="646331"/>
            <a:ext cx="9916386" cy="6211669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505200" y="5581110"/>
            <a:ext cx="8686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Койот (степовий вовк)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13589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ПРЕРІЇ (СТЕПИ)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01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8128000" y="1618710"/>
            <a:ext cx="406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Пума 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13589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ПРЕРІЇ (СТЕПИ)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2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17500" y="1580610"/>
            <a:ext cx="43765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Агава 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8573850" y="0"/>
            <a:ext cx="3435074" cy="13589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ПУСТЕЛІ ТА НАПІВПУСТЕЛІ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00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7" b="550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696" y="1325217"/>
            <a:ext cx="6640262" cy="5360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Прямокутник 4"/>
          <p:cNvSpPr/>
          <p:nvPr/>
        </p:nvSpPr>
        <p:spPr>
          <a:xfrm>
            <a:off x="0" y="247110"/>
            <a:ext cx="6666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Панамський канал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468985" y="3220639"/>
            <a:ext cx="666692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Панамський перешийок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620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75" y="646331"/>
            <a:ext cx="8282225" cy="62116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"/>
          <a:stretch/>
        </p:blipFill>
        <p:spPr>
          <a:xfrm>
            <a:off x="0" y="646330"/>
            <a:ext cx="5130800" cy="6211669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705600" y="577161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Терен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13589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ПУСТЕЛІ ТА НАПІВПУСТЕЛІ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424537" y="5771610"/>
            <a:ext cx="30607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Юка 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59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75" y="646331"/>
            <a:ext cx="8282225" cy="62116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"/>
          <a:stretch/>
        </p:blipFill>
        <p:spPr>
          <a:xfrm>
            <a:off x="0" y="646330"/>
            <a:ext cx="5130800" cy="6211669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705600" y="577161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Терен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13589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ПУСТЕЛІ ТА НАПІВПУСТЕЛІ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424537" y="5771610"/>
            <a:ext cx="30607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Юка 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652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2946400"/>
            <a:ext cx="6705599" cy="3911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6903299" cy="44831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79150" y="5578217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Гримучі змії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8573850" y="0"/>
            <a:ext cx="3435074" cy="13589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ПУСТЕЛІ ТА НАПІВПУСТЕЛІ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83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r="12311" b="24340"/>
          <a:stretch/>
        </p:blipFill>
        <p:spPr>
          <a:xfrm>
            <a:off x="4428309" y="655351"/>
            <a:ext cx="7763691" cy="62026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4898571" cy="6211669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63731" y="5611503"/>
            <a:ext cx="396457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Ховрах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7748451" y="1863833"/>
            <a:ext cx="3733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Хом’як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Округлений прямокутник 7"/>
          <p:cNvSpPr/>
          <p:nvPr/>
        </p:nvSpPr>
        <p:spPr>
          <a:xfrm>
            <a:off x="8573850" y="0"/>
            <a:ext cx="3435074" cy="13589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ПУСТЕЛІ ТА НАПІВПУСТЕЛІ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4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9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606800" y="5581110"/>
            <a:ext cx="84021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Папороть деревовидна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12409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ПІВДЕННА ЧАСТИНА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380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6858000" cy="6848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1250495"/>
            <a:ext cx="4296042" cy="54091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840692" y="5619210"/>
            <a:ext cx="68875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Дуби вічнозелені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12409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ПІВДЕННА ЧАСТИНА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68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201092"/>
            <a:ext cx="4465124" cy="538507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934362" y="5615287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Кипарис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12409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ПІВДЕННА ЧАСТИНА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1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0" y="-20666"/>
            <a:ext cx="5232400" cy="6878666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059894" y="5717181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Сосна </a:t>
            </a:r>
            <a:r>
              <a:rPr lang="uk-UA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монтецума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12409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ПІВДЕННА ЧАСТИНА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1240971"/>
            <a:ext cx="5604018" cy="44762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9073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>
          <a:xfrm>
            <a:off x="-43100" y="0"/>
            <a:ext cx="12235100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877650" y="5057925"/>
            <a:ext cx="96125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Тропічні ліси з </a:t>
            </a:r>
          </a:p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мангровими </a:t>
            </a:r>
            <a:r>
              <a:rPr lang="uk-UA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заростями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12409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ВОЛОГІ ТРОПІКИ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29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522524" y="5708110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Алігатор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12409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ВОЛОГІ ТРОПІКИ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6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 b="140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3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5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594100" y="5720810"/>
            <a:ext cx="85979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Алігаторова</a:t>
            </a:r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черепаха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12409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ВОЛОГІ ТРОПІКИ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13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0" y="0"/>
            <a:ext cx="103030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621100" y="5705625"/>
            <a:ext cx="59055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Жаба – бик 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12409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ВОЛОГІ ТРОПІКИ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73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185" r="124" b="8519"/>
          <a:stretch/>
        </p:blipFill>
        <p:spPr>
          <a:xfrm>
            <a:off x="1910019" y="596900"/>
            <a:ext cx="10281981" cy="6261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99" b="24913"/>
          <a:stretch/>
        </p:blipFill>
        <p:spPr>
          <a:xfrm>
            <a:off x="0" y="444500"/>
            <a:ext cx="4927600" cy="29591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9150" y="0"/>
            <a:ext cx="83947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Рослинний та тваринний світ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0" y="5705625"/>
            <a:ext cx="65863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Рожеві </a:t>
            </a:r>
            <a:r>
              <a:rPr lang="uk-UA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колпиці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73850" y="0"/>
            <a:ext cx="3435074" cy="12409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ВОЛОГІ ТРОПІКИ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02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ін">
  <a:themeElements>
    <a:clrScheme name="Берлін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Берлі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і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3791</TotalTime>
  <Words>949</Words>
  <Application>Microsoft Office PowerPoint</Application>
  <PresentationFormat>Широкий екран</PresentationFormat>
  <Paragraphs>282</Paragraphs>
  <Slides>92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92</vt:i4>
      </vt:variant>
    </vt:vector>
  </HeadingPairs>
  <TitlesOfParts>
    <vt:vector size="99" baseType="lpstr">
      <vt:lpstr>Arial</vt:lpstr>
      <vt:lpstr>Arial Black</vt:lpstr>
      <vt:lpstr>Bookman Old Style</vt:lpstr>
      <vt:lpstr>Cambria</vt:lpstr>
      <vt:lpstr>Century Schoolbook</vt:lpstr>
      <vt:lpstr>Trebuchet MS</vt:lpstr>
      <vt:lpstr>Берлін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RePack by Diakov</dc:creator>
  <cp:lastModifiedBy>RePack by Diakov</cp:lastModifiedBy>
  <cp:revision>109</cp:revision>
  <dcterms:created xsi:type="dcterms:W3CDTF">2018-01-21T17:18:21Z</dcterms:created>
  <dcterms:modified xsi:type="dcterms:W3CDTF">2018-01-31T18:56:58Z</dcterms:modified>
</cp:coreProperties>
</file>