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57" r:id="rId4"/>
    <p:sldId id="258" r:id="rId5"/>
    <p:sldId id="260" r:id="rId6"/>
    <p:sldId id="264" r:id="rId7"/>
    <p:sldId id="262" r:id="rId8"/>
    <p:sldId id="261" r:id="rId9"/>
    <p:sldId id="268" r:id="rId10"/>
    <p:sldId id="263" r:id="rId11"/>
    <p:sldId id="265" r:id="rId12"/>
    <p:sldId id="266" r:id="rId13"/>
    <p:sldId id="267" r:id="rId14"/>
    <p:sldId id="272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13" autoAdjust="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564904"/>
            <a:ext cx="7117180" cy="1800200"/>
          </a:xfrm>
        </p:spPr>
        <p:txBody>
          <a:bodyPr/>
          <a:lstStyle/>
          <a:p>
            <a:pPr algn="ctr"/>
            <a:r>
              <a:rPr lang="uk-UA" dirty="0" smtClean="0"/>
              <a:t>Розкладання білого світла на кольори. Утворення кольорів.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7117180" cy="913656"/>
          </a:xfrm>
        </p:spPr>
        <p:txBody>
          <a:bodyPr>
            <a:normAutofit/>
          </a:bodyPr>
          <a:lstStyle/>
          <a:p>
            <a:r>
              <a:rPr lang="uk-UA" sz="4000" dirty="0" smtClean="0"/>
              <a:t>Тема уроку: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227071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Три основні спектральні кольори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06574"/>
            <a:ext cx="8280920" cy="5051425"/>
          </a:xfrm>
        </p:spPr>
      </p:pic>
    </p:spTree>
    <p:extLst>
      <p:ext uri="{BB962C8B-B14F-4D97-AF65-F5344CB8AC3E}">
        <p14:creationId xmlns:p14="http://schemas.microsoft.com/office/powerpoint/2010/main" val="376637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621" y="0"/>
            <a:ext cx="4536503" cy="1735608"/>
          </a:xfrm>
        </p:spPr>
        <p:txBody>
          <a:bodyPr>
            <a:noAutofit/>
          </a:bodyPr>
          <a:lstStyle/>
          <a:p>
            <a:r>
              <a:rPr lang="uk-UA" sz="4400" dirty="0" smtClean="0"/>
              <a:t>Спектральний аналіз - </a:t>
            </a:r>
            <a:endParaRPr lang="uk-UA" sz="4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0" y="1628800"/>
            <a:ext cx="3297954" cy="2530200"/>
          </a:xfrm>
        </p:spPr>
        <p:txBody>
          <a:bodyPr>
            <a:no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Метод визначення хімічного складу речовини за її спектром. Для отримання та дослідження спектрів використовують спектральні апарати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5" r="19295"/>
          <a:stretch>
            <a:fillRect/>
          </a:stretch>
        </p:blipFill>
        <p:spPr>
          <a:xfrm>
            <a:off x="2483768" y="692696"/>
            <a:ext cx="6660232" cy="5616624"/>
          </a:xfrm>
        </p:spPr>
      </p:pic>
    </p:spTree>
    <p:extLst>
      <p:ext uri="{BB962C8B-B14F-4D97-AF65-F5344CB8AC3E}">
        <p14:creationId xmlns:p14="http://schemas.microsoft.com/office/powerpoint/2010/main" val="392644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1267543"/>
          </a:xfrm>
        </p:spPr>
        <p:txBody>
          <a:bodyPr/>
          <a:lstStyle/>
          <a:p>
            <a:r>
              <a:rPr lang="uk-UA" sz="4800" dirty="0" smtClean="0"/>
              <a:t>Спектри інших елементів</a:t>
            </a:r>
            <a:endParaRPr lang="uk-UA" sz="4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1916832"/>
            <a:ext cx="7734300" cy="477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07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Значення спектрального аналізу в житті людини:</a:t>
            </a:r>
            <a:endParaRPr lang="uk-UA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+mj-lt"/>
              <a:buAutoNum type="arabicPeriod"/>
            </a:pPr>
            <a:r>
              <a:rPr lang="uk-UA" sz="2400" dirty="0" smtClean="0">
                <a:latin typeface="Times New Roman"/>
                <a:ea typeface="Times New Roman"/>
              </a:rPr>
              <a:t>Відкрито </a:t>
            </a:r>
            <a:r>
              <a:rPr lang="uk-UA" sz="2400" dirty="0">
                <a:latin typeface="Times New Roman"/>
                <a:ea typeface="Times New Roman"/>
              </a:rPr>
              <a:t>багато нових </a:t>
            </a:r>
            <a:r>
              <a:rPr lang="uk-UA" sz="2400" dirty="0" smtClean="0">
                <a:latin typeface="Times New Roman"/>
                <a:ea typeface="Times New Roman"/>
              </a:rPr>
              <a:t>хімічних елементів: </a:t>
            </a:r>
            <a:r>
              <a:rPr lang="uk-UA" sz="2400" dirty="0">
                <a:latin typeface="Times New Roman"/>
                <a:ea typeface="Times New Roman"/>
              </a:rPr>
              <a:t>рубідій, цезій та </a:t>
            </a:r>
            <a:r>
              <a:rPr lang="uk-UA" sz="2400" dirty="0" err="1" smtClean="0">
                <a:latin typeface="Times New Roman"/>
                <a:ea typeface="Times New Roman"/>
              </a:rPr>
              <a:t>ін</a:t>
            </a:r>
            <a:endParaRPr lang="uk-UA" sz="2400" dirty="0" smtClean="0">
              <a:latin typeface="Times New Roman"/>
              <a:ea typeface="Times New Roman"/>
            </a:endParaRPr>
          </a:p>
          <a:p>
            <a:pPr>
              <a:buFont typeface="+mj-lt"/>
              <a:buAutoNum type="arabicPeriod"/>
            </a:pPr>
            <a:r>
              <a:rPr lang="uk-UA" sz="2400" dirty="0" smtClean="0">
                <a:latin typeface="Times New Roman"/>
                <a:ea typeface="Times New Roman"/>
              </a:rPr>
              <a:t>Дізналися </a:t>
            </a:r>
            <a:r>
              <a:rPr lang="uk-UA" sz="2400" dirty="0">
                <a:latin typeface="Times New Roman"/>
                <a:ea typeface="Times New Roman"/>
              </a:rPr>
              <a:t>хімічний склад Сонця і </a:t>
            </a:r>
            <a:r>
              <a:rPr lang="uk-UA" sz="2400" dirty="0" smtClean="0">
                <a:latin typeface="Times New Roman"/>
                <a:ea typeface="Times New Roman"/>
              </a:rPr>
              <a:t>зірок</a:t>
            </a:r>
          </a:p>
          <a:p>
            <a:pPr>
              <a:buFont typeface="+mj-lt"/>
              <a:buAutoNum type="arabicPeriod"/>
            </a:pPr>
            <a:r>
              <a:rPr lang="uk-UA" sz="2400" dirty="0" smtClean="0">
                <a:latin typeface="Times New Roman"/>
                <a:ea typeface="Times New Roman"/>
              </a:rPr>
              <a:t>Є </a:t>
            </a:r>
            <a:r>
              <a:rPr lang="uk-UA" sz="2400" dirty="0">
                <a:latin typeface="Times New Roman"/>
                <a:ea typeface="Times New Roman"/>
              </a:rPr>
              <a:t>основним методом контролю складу речовини в металургії, машинобудуванні, атомній </a:t>
            </a:r>
            <a:r>
              <a:rPr lang="uk-UA" sz="2400" dirty="0" smtClean="0">
                <a:latin typeface="Times New Roman"/>
                <a:ea typeface="Times New Roman"/>
              </a:rPr>
              <a:t>індустрії</a:t>
            </a:r>
          </a:p>
          <a:p>
            <a:pPr>
              <a:buFont typeface="+mj-lt"/>
              <a:buAutoNum type="arabicPeriod"/>
            </a:pPr>
            <a:r>
              <a:rPr lang="uk-UA" sz="2400" dirty="0" smtClean="0">
                <a:latin typeface="Times New Roman"/>
                <a:ea typeface="Times New Roman"/>
              </a:rPr>
              <a:t>Застосовують </a:t>
            </a:r>
            <a:r>
              <a:rPr lang="uk-UA" sz="2400" dirty="0">
                <a:latin typeface="Times New Roman"/>
                <a:ea typeface="Times New Roman"/>
              </a:rPr>
              <a:t>у криміналістиці, для розслідування доказів, знайдених на місці </a:t>
            </a:r>
            <a:r>
              <a:rPr lang="uk-UA" sz="2400" dirty="0" smtClean="0">
                <a:latin typeface="Times New Roman"/>
                <a:ea typeface="Times New Roman"/>
              </a:rPr>
              <a:t>злочину</a:t>
            </a:r>
          </a:p>
          <a:p>
            <a:pPr>
              <a:buFont typeface="+mj-lt"/>
              <a:buAutoNum type="arabicPeriod"/>
            </a:pPr>
            <a:r>
              <a:rPr lang="uk-UA" sz="2400" dirty="0" smtClean="0">
                <a:solidFill>
                  <a:prstClr val="white"/>
                </a:solidFill>
                <a:latin typeface="Times New Roman"/>
                <a:ea typeface="Times New Roman"/>
              </a:rPr>
              <a:t>Використовують </a:t>
            </a:r>
            <a:r>
              <a:rPr lang="uk-UA" sz="2400" dirty="0">
                <a:solidFill>
                  <a:prstClr val="white"/>
                </a:solidFill>
                <a:latin typeface="Times New Roman"/>
                <a:ea typeface="Times New Roman"/>
              </a:rPr>
              <a:t>в медицині: </a:t>
            </a:r>
            <a:r>
              <a:rPr lang="uk-UA" sz="2400" dirty="0">
                <a:solidFill>
                  <a:prstClr val="white"/>
                </a:solidFill>
                <a:latin typeface="Times New Roman"/>
                <a:ea typeface="Times New Roman"/>
                <a:cs typeface="Times New Roman"/>
              </a:rPr>
              <a:t>для діагностування, </a:t>
            </a:r>
            <a:r>
              <a:rPr lang="uk-UA" sz="2400" dirty="0" smtClean="0">
                <a:solidFill>
                  <a:prstClr val="white"/>
                </a:solidFill>
                <a:latin typeface="Times New Roman"/>
                <a:ea typeface="Times New Roman"/>
                <a:cs typeface="Times New Roman"/>
              </a:rPr>
              <a:t>щоб </a:t>
            </a:r>
            <a:r>
              <a:rPr lang="uk-UA" sz="2400" dirty="0">
                <a:solidFill>
                  <a:prstClr val="white"/>
                </a:solidFill>
                <a:latin typeface="Times New Roman"/>
                <a:ea typeface="Times New Roman"/>
                <a:cs typeface="Times New Roman"/>
              </a:rPr>
              <a:t>визначати чужорідні речовини в організмі людини.</a:t>
            </a:r>
          </a:p>
          <a:p>
            <a:pPr>
              <a:buFont typeface="+mj-lt"/>
              <a:buAutoNum type="arabicPeriod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1390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Контрольні запитання:</a:t>
            </a:r>
            <a:endParaRPr lang="uk-UA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uk-UA" dirty="0" smtClean="0"/>
              <a:t>Як можна спостерігати явище дисперсії світла?</a:t>
            </a:r>
          </a:p>
          <a:p>
            <a:pPr>
              <a:buFont typeface="+mj-lt"/>
              <a:buAutoNum type="arabicPeriod"/>
            </a:pPr>
            <a:r>
              <a:rPr lang="uk-UA" dirty="0" smtClean="0"/>
              <a:t>Чому Ньютон зробив зі свого досліду висновок, що біле світло є складним?</a:t>
            </a:r>
          </a:p>
          <a:p>
            <a:pPr>
              <a:buFont typeface="+mj-lt"/>
              <a:buAutoNum type="arabicPeriod"/>
            </a:pPr>
            <a:r>
              <a:rPr lang="uk-UA" dirty="0" smtClean="0"/>
              <a:t>Чи спостерігається дисперсія світла під час проходження через вакуум?</a:t>
            </a:r>
          </a:p>
          <a:p>
            <a:pPr>
              <a:buFont typeface="+mj-lt"/>
              <a:buAutoNum type="arabicPeriod"/>
            </a:pPr>
            <a:r>
              <a:rPr lang="uk-UA" dirty="0" smtClean="0"/>
              <a:t>Чи потрібен людині спектральний аналіз?</a:t>
            </a:r>
          </a:p>
          <a:p>
            <a:pPr>
              <a:buFont typeface="+mj-lt"/>
              <a:buAutoNum type="arabicPeriod"/>
            </a:pPr>
            <a:r>
              <a:rPr lang="uk-UA" dirty="0" smtClean="0"/>
              <a:t>Чому навколишній світ ми бачимо різнокольоровим?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41950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Вправа «Зіпсований телефон»)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uk-UA" dirty="0" smtClean="0"/>
              <a:t>Клас ділиться на групи по 5-6 чоловік</a:t>
            </a:r>
          </a:p>
          <a:p>
            <a:pPr>
              <a:buFont typeface="+mj-lt"/>
              <a:buAutoNum type="arabicPeriod"/>
            </a:pPr>
            <a:r>
              <a:rPr lang="ru-RU" dirty="0" err="1"/>
              <a:t>Діти</a:t>
            </a:r>
            <a:r>
              <a:rPr lang="ru-RU" dirty="0"/>
              <a:t> </a:t>
            </a:r>
            <a:r>
              <a:rPr lang="ru-RU" dirty="0" err="1"/>
              <a:t>однієї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 на </a:t>
            </a:r>
            <a:r>
              <a:rPr lang="ru-RU" dirty="0" err="1"/>
              <a:t>папірці</a:t>
            </a:r>
            <a:r>
              <a:rPr lang="ru-RU" dirty="0"/>
              <a:t> </a:t>
            </a:r>
            <a:r>
              <a:rPr lang="ru-RU" dirty="0" err="1"/>
              <a:t>записують</a:t>
            </a:r>
            <a:r>
              <a:rPr lang="ru-RU" dirty="0"/>
              <a:t> </a:t>
            </a:r>
            <a:r>
              <a:rPr lang="ru-RU" dirty="0" smtClean="0"/>
              <a:t>слово,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стосується</a:t>
            </a:r>
            <a:r>
              <a:rPr lang="ru-RU" dirty="0"/>
              <a:t> </a:t>
            </a:r>
            <a:r>
              <a:rPr lang="ru-RU" dirty="0" err="1" smtClean="0"/>
              <a:t>нової</a:t>
            </a:r>
            <a:r>
              <a:rPr lang="ru-RU" dirty="0" smtClean="0"/>
              <a:t> теми</a:t>
            </a:r>
          </a:p>
          <a:p>
            <a:pPr>
              <a:buFont typeface="+mj-lt"/>
              <a:buAutoNum type="arabicPeriod"/>
            </a:pPr>
            <a:r>
              <a:rPr lang="ru-RU" dirty="0" err="1" smtClean="0"/>
              <a:t>Далі</a:t>
            </a:r>
            <a:r>
              <a:rPr lang="ru-RU" dirty="0" smtClean="0"/>
              <a:t> </a:t>
            </a:r>
            <a:r>
              <a:rPr lang="ru-RU" dirty="0" err="1" smtClean="0"/>
              <a:t>передають</a:t>
            </a:r>
            <a:r>
              <a:rPr lang="ru-RU" dirty="0" smtClean="0"/>
              <a:t> </a:t>
            </a:r>
            <a:r>
              <a:rPr lang="ru-RU" dirty="0" err="1" smtClean="0"/>
              <a:t>листочок</a:t>
            </a:r>
            <a:r>
              <a:rPr lang="ru-RU" dirty="0" smtClean="0"/>
              <a:t> за </a:t>
            </a:r>
            <a:r>
              <a:rPr lang="ru-RU" dirty="0" err="1" smtClean="0"/>
              <a:t>годинниковою</a:t>
            </a:r>
            <a:r>
              <a:rPr lang="ru-RU" dirty="0" smtClean="0"/>
              <a:t> </a:t>
            </a:r>
            <a:r>
              <a:rPr lang="ru-RU" dirty="0" err="1" smtClean="0"/>
              <a:t>стрілкою</a:t>
            </a:r>
            <a:r>
              <a:rPr lang="ru-RU" dirty="0" smtClean="0"/>
              <a:t> </a:t>
            </a:r>
            <a:r>
              <a:rPr lang="ru-RU" dirty="0" err="1" smtClean="0"/>
              <a:t>іншій</a:t>
            </a:r>
            <a:r>
              <a:rPr lang="ru-RU" dirty="0" smtClean="0"/>
              <a:t> </a:t>
            </a:r>
            <a:r>
              <a:rPr lang="ru-RU" dirty="0" err="1" smtClean="0"/>
              <a:t>групі</a:t>
            </a:r>
            <a:r>
              <a:rPr lang="ru-RU" dirty="0" smtClean="0"/>
              <a:t>, так </a:t>
            </a:r>
            <a:r>
              <a:rPr lang="ru-RU" dirty="0" err="1" smtClean="0"/>
              <a:t>робимо</a:t>
            </a:r>
            <a:r>
              <a:rPr lang="ru-RU" dirty="0" smtClean="0"/>
              <a:t> </a:t>
            </a:r>
            <a:r>
              <a:rPr lang="ru-RU" dirty="0" err="1" smtClean="0"/>
              <a:t>доти</a:t>
            </a:r>
            <a:r>
              <a:rPr lang="ru-RU" dirty="0" smtClean="0"/>
              <a:t> </a:t>
            </a:r>
            <a:r>
              <a:rPr lang="ru-RU" dirty="0" err="1" smtClean="0"/>
              <a:t>поки</a:t>
            </a:r>
            <a:r>
              <a:rPr lang="ru-RU" dirty="0" smtClean="0"/>
              <a:t> </a:t>
            </a:r>
            <a:r>
              <a:rPr lang="ru-RU" dirty="0" err="1" smtClean="0"/>
              <a:t>кожна</a:t>
            </a:r>
            <a:r>
              <a:rPr lang="ru-RU" dirty="0" smtClean="0"/>
              <a:t> </a:t>
            </a:r>
            <a:r>
              <a:rPr lang="ru-RU" dirty="0" err="1" smtClean="0"/>
              <a:t>група</a:t>
            </a:r>
            <a:r>
              <a:rPr lang="ru-RU" dirty="0" smtClean="0"/>
              <a:t> не </a:t>
            </a:r>
            <a:r>
              <a:rPr lang="ru-RU" dirty="0" err="1" smtClean="0"/>
              <a:t>напише</a:t>
            </a:r>
            <a:r>
              <a:rPr lang="ru-RU" dirty="0" smtClean="0"/>
              <a:t> </a:t>
            </a:r>
            <a:r>
              <a:rPr lang="ru-RU" dirty="0" err="1" smtClean="0"/>
              <a:t>своє</a:t>
            </a:r>
            <a:r>
              <a:rPr lang="ru-RU" dirty="0" smtClean="0"/>
              <a:t> слово і </a:t>
            </a:r>
            <a:r>
              <a:rPr lang="ru-RU" dirty="0" err="1" smtClean="0"/>
              <a:t>листочок</a:t>
            </a:r>
            <a:r>
              <a:rPr lang="ru-RU" dirty="0" smtClean="0"/>
              <a:t> </a:t>
            </a:r>
            <a:r>
              <a:rPr lang="ru-RU" dirty="0" err="1" smtClean="0"/>
              <a:t>повертається</a:t>
            </a:r>
            <a:r>
              <a:rPr lang="ru-RU" dirty="0" smtClean="0"/>
              <a:t> до </a:t>
            </a:r>
            <a:r>
              <a:rPr lang="ru-RU" dirty="0" err="1" smtClean="0"/>
              <a:t>власників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dirty="0" err="1" smtClean="0"/>
              <a:t>Потім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набору </a:t>
            </a:r>
            <a:r>
              <a:rPr lang="ru-RU" dirty="0" err="1" smtClean="0"/>
              <a:t>слів</a:t>
            </a:r>
            <a:r>
              <a:rPr lang="ru-RU" dirty="0" smtClean="0"/>
              <a:t> </a:t>
            </a:r>
            <a:r>
              <a:rPr lang="ru-RU" dirty="0" err="1" smtClean="0"/>
              <a:t>протягом</a:t>
            </a:r>
            <a:r>
              <a:rPr lang="ru-RU" dirty="0" smtClean="0"/>
              <a:t> 3-4 </a:t>
            </a:r>
            <a:r>
              <a:rPr lang="ru-RU" dirty="0" err="1" smtClean="0"/>
              <a:t>хв</a:t>
            </a:r>
            <a:r>
              <a:rPr lang="ru-RU" dirty="0" smtClean="0"/>
              <a:t>. треба </a:t>
            </a:r>
            <a:r>
              <a:rPr lang="ru-RU" dirty="0" err="1" smtClean="0"/>
              <a:t>скласти</a:t>
            </a:r>
            <a:r>
              <a:rPr lang="ru-RU" dirty="0" smtClean="0"/>
              <a:t> </a:t>
            </a:r>
            <a:r>
              <a:rPr lang="ru-RU" dirty="0" err="1" smtClean="0"/>
              <a:t>речення</a:t>
            </a:r>
            <a:r>
              <a:rPr lang="ru-RU" dirty="0" smtClean="0"/>
              <a:t> і </a:t>
            </a:r>
            <a:r>
              <a:rPr lang="ru-RU" dirty="0" err="1" smtClean="0"/>
              <a:t>оголосити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/>
              <a:t> </a:t>
            </a:r>
            <a:r>
              <a:rPr lang="ru-RU" dirty="0" err="1" smtClean="0"/>
              <a:t>варіанти</a:t>
            </a:r>
            <a:r>
              <a:rPr lang="ru-RU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9039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завдання:</a:t>
            </a:r>
            <a:endParaRPr lang="uk-UA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1412776"/>
            <a:ext cx="7125112" cy="2592288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uk-UA" sz="2400" dirty="0" smtClean="0"/>
              <a:t>§13 (читати)</a:t>
            </a:r>
          </a:p>
          <a:p>
            <a:pPr>
              <a:buFont typeface="+mj-lt"/>
              <a:buAutoNum type="arabicPeriod"/>
            </a:pPr>
            <a:r>
              <a:rPr lang="uk-UA" sz="2400" dirty="0" smtClean="0"/>
              <a:t>Розділитися на групи і підготувати повідомлення на тему «Значення спектрального аналізу в житті людини»</a:t>
            </a:r>
            <a:endParaRPr lang="uk-UA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573016"/>
            <a:ext cx="7128792" cy="328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15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уроку: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сформувати знання про явище дисперсії світла;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ознайомитися </a:t>
            </a:r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зі спектральним складом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світла; </a:t>
            </a:r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звернути увагу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практичне використан­ня цього навчального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матеріалу; </a:t>
            </a:r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розвивати пізнавальні інтереси </a:t>
            </a:r>
            <a:r>
              <a:rPr lang="uk-UA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uk-UA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цікавість; виховувати цілеспрямованість, творче ставлення до роботи на уроці.</a:t>
            </a:r>
            <a:endParaRPr lang="uk-UA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778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Епіграф уроку: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«…Він відкрив, що біле світло – це чудова суміш кольорів»</a:t>
            </a:r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852936"/>
            <a:ext cx="57150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05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Яке явище ви бачите на малюнках? Давайте спробуємо пояснити його.</a:t>
            </a:r>
            <a:endParaRPr lang="uk-UA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4032448" cy="38164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502329"/>
            <a:ext cx="4464496" cy="4320480"/>
          </a:xfrm>
        </p:spPr>
      </p:pic>
    </p:spTree>
    <p:extLst>
      <p:ext uri="{BB962C8B-B14F-4D97-AF65-F5344CB8AC3E}">
        <p14:creationId xmlns:p14="http://schemas.microsoft.com/office/powerpoint/2010/main" val="24438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88640"/>
            <a:ext cx="7992888" cy="1656184"/>
          </a:xfrm>
        </p:spPr>
        <p:txBody>
          <a:bodyPr/>
          <a:lstStyle/>
          <a:p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Наукове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пояснення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веселки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вперше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дав Рене Декарт в 1637 р. Декарт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обґрунтовував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пояснення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на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підставі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законів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заломлення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і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віддзеркалення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сонячного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світла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в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краплях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падаючого</a:t>
            </a:r>
            <a:r>
              <a:rPr lang="ru-RU" sz="1800" dirty="0">
                <a:solidFill>
                  <a:prstClr val="white"/>
                </a:solidFill>
                <a:ea typeface="+mn-ea"/>
                <a:cs typeface="+mn-cs"/>
              </a:rPr>
              <a:t> </a:t>
            </a:r>
            <a:r>
              <a:rPr lang="ru-RU" sz="1800" dirty="0" err="1">
                <a:solidFill>
                  <a:prstClr val="white"/>
                </a:solidFill>
                <a:ea typeface="+mn-ea"/>
                <a:cs typeface="+mn-cs"/>
              </a:rPr>
              <a:t>дощу</a:t>
            </a:r>
            <a:endParaRPr lang="uk-UA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8136904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8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Як запам’ятати послідовність кольорів веселки.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1844824"/>
            <a:ext cx="5256961" cy="48449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43556"/>
            <a:ext cx="5311819" cy="48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71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Вперше розклав світло на кольори </a:t>
            </a:r>
            <a:r>
              <a:rPr lang="uk-UA" dirty="0" err="1" smtClean="0"/>
              <a:t>Ісаак</a:t>
            </a:r>
            <a:r>
              <a:rPr lang="uk-UA" dirty="0" smtClean="0"/>
              <a:t> Ньютон в 1672р</a:t>
            </a: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06574"/>
            <a:ext cx="9036496" cy="5051425"/>
          </a:xfrm>
        </p:spPr>
      </p:pic>
    </p:spTree>
    <p:extLst>
      <p:ext uri="{BB962C8B-B14F-4D97-AF65-F5344CB8AC3E}">
        <p14:creationId xmlns:p14="http://schemas.microsoft.com/office/powerpoint/2010/main" val="27442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/>
              <a:t>Дисперсія світла </a:t>
            </a:r>
            <a:r>
              <a:rPr lang="uk-UA" dirty="0" smtClean="0"/>
              <a:t>– явище розкладання світла у спектр.</a:t>
            </a:r>
            <a:endParaRPr lang="uk-UA" dirty="0"/>
          </a:p>
        </p:txBody>
      </p:sp>
      <p:pic>
        <p:nvPicPr>
          <p:cNvPr id="3" name="Дисперсія світла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9552" y="1628800"/>
            <a:ext cx="842493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39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2740" y="-30242"/>
            <a:ext cx="7125113" cy="1010970"/>
          </a:xfrm>
        </p:spPr>
        <p:txBody>
          <a:bodyPr/>
          <a:lstStyle/>
          <a:p>
            <a:r>
              <a:rPr lang="uk-UA" sz="3600" dirty="0" smtClean="0"/>
              <a:t>Чому світ різнокольоровий?</a:t>
            </a:r>
            <a:endParaRPr lang="uk-UA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2" y="1124744"/>
            <a:ext cx="4424201" cy="288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618" y="3861048"/>
            <a:ext cx="4703217" cy="2996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5064"/>
            <a:ext cx="4426618" cy="28836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503" y="692697"/>
            <a:ext cx="4687497" cy="3456384"/>
          </a:xfrm>
          <a:prstGeom prst="rect">
            <a:avLst/>
          </a:prstGeom>
        </p:spPr>
      </p:pic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405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185</TotalTime>
  <Words>362</Words>
  <Application>Microsoft Office PowerPoint</Application>
  <PresentationFormat>Экран (4:3)</PresentationFormat>
  <Paragraphs>46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Summer</vt:lpstr>
      <vt:lpstr>Розкладання білого світла на кольори. Утворення кольорів.</vt:lpstr>
      <vt:lpstr>Мета уроку:</vt:lpstr>
      <vt:lpstr>Епіграф уроку:</vt:lpstr>
      <vt:lpstr>Яке явище ви бачите на малюнках? Давайте спробуємо пояснити його.</vt:lpstr>
      <vt:lpstr>Наукове пояснення веселки вперше дав Рене Декарт в 1637 р. Декарт обґрунтовував пояснення на підставі законів заломлення і віддзеркалення сонячного світла в краплях падаючого дощу</vt:lpstr>
      <vt:lpstr>Як запам’ятати послідовність кольорів веселки.</vt:lpstr>
      <vt:lpstr>Вперше розклав світло на кольори Ісаак Ньютон в 1672р</vt:lpstr>
      <vt:lpstr>Дисперсія світла – явище розкладання світла у спектр.</vt:lpstr>
      <vt:lpstr>Чому світ різнокольоровий?</vt:lpstr>
      <vt:lpstr>Три основні спектральні кольори</vt:lpstr>
      <vt:lpstr>Спектральний аналіз - </vt:lpstr>
      <vt:lpstr>Спектри інших елементів</vt:lpstr>
      <vt:lpstr>Значення спектрального аналізу в житті людини:</vt:lpstr>
      <vt:lpstr>Контрольні запитання:</vt:lpstr>
      <vt:lpstr>Вправа «Зіпсований телефон»)</vt:lpstr>
      <vt:lpstr>Домашнє завдання: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RePack by Diakov</cp:lastModifiedBy>
  <cp:revision>17</cp:revision>
  <dcterms:created xsi:type="dcterms:W3CDTF">2017-11-08T19:44:12Z</dcterms:created>
  <dcterms:modified xsi:type="dcterms:W3CDTF">2018-02-18T16:38:34Z</dcterms:modified>
</cp:coreProperties>
</file>