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58" r:id="rId5"/>
    <p:sldId id="277" r:id="rId6"/>
    <p:sldId id="270" r:id="rId7"/>
    <p:sldId id="265" r:id="rId8"/>
    <p:sldId id="263" r:id="rId9"/>
    <p:sldId id="271" r:id="rId10"/>
    <p:sldId id="267" r:id="rId11"/>
    <p:sldId id="278" r:id="rId12"/>
    <p:sldId id="272" r:id="rId13"/>
    <p:sldId id="260" r:id="rId14"/>
    <p:sldId id="262" r:id="rId15"/>
    <p:sldId id="264" r:id="rId16"/>
    <p:sldId id="273" r:id="rId17"/>
    <p:sldId id="261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97133" autoAdjust="0"/>
  </p:normalViewPr>
  <p:slideViewPr>
    <p:cSldViewPr>
      <p:cViewPr varScale="1">
        <p:scale>
          <a:sx n="71" d="100"/>
          <a:sy n="71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9C6842-0243-443B-821B-8BAF4BDAC9FA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73A4E58-9B83-4AB1-AB73-B38909EBF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F%D1%80%D0%BE%D0%B4%D1%83%D0%BA%D1%86%D1%96%D1%8F" TargetMode="External"/><Relationship Id="rId2" Type="http://schemas.openxmlformats.org/officeDocument/2006/relationships/hyperlink" Target="https://uk.wikipedia.org/wiki/%D0%A4%D1%96%D0%B7%D0%B8%D1%87%D0%BD%D0%B0_%D0%BE%D1%81%D0%BE%D0%B1%D0%B0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uk.wikipedia.org/wiki/%D0%9F%D0%BE%D1%82%D1%80%D0%B5%D0%B1%D0%B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Інтегрований урок з</a:t>
            </a:r>
            <a:br>
              <a:rPr lang="uk-UA" dirty="0" smtClean="0"/>
            </a:br>
            <a:r>
              <a:rPr lang="uk-UA" dirty="0" smtClean="0"/>
              <a:t>математики і Я у світі</a:t>
            </a:r>
            <a:br>
              <a:rPr lang="uk-UA" dirty="0" smtClean="0"/>
            </a:br>
            <a:r>
              <a:rPr lang="uk-UA" dirty="0" smtClean="0"/>
              <a:t>у 3 класі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1944216"/>
          </a:xfrm>
        </p:spPr>
        <p:txBody>
          <a:bodyPr>
            <a:normAutofit/>
          </a:bodyPr>
          <a:lstStyle/>
          <a:p>
            <a:pPr algn="l"/>
            <a:r>
              <a:rPr lang="uk-UA" sz="2400" dirty="0" smtClean="0"/>
              <a:t>вчителя початкових класів </a:t>
            </a:r>
            <a:r>
              <a:rPr lang="uk-UA" sz="2400" dirty="0" err="1" smtClean="0"/>
              <a:t>Калиновецької</a:t>
            </a:r>
            <a:r>
              <a:rPr lang="uk-UA" sz="2400" dirty="0" smtClean="0"/>
              <a:t> філії </a:t>
            </a:r>
          </a:p>
          <a:p>
            <a:pPr algn="l"/>
            <a:r>
              <a:rPr lang="uk-UA" sz="2400" dirty="0" err="1" smtClean="0"/>
              <a:t>КЗ</a:t>
            </a:r>
            <a:r>
              <a:rPr lang="uk-UA" sz="2400" dirty="0" smtClean="0"/>
              <a:t> </a:t>
            </a:r>
            <a:r>
              <a:rPr lang="uk-UA" sz="2400" dirty="0" err="1" smtClean="0"/>
              <a:t>“Золочівська</a:t>
            </a:r>
            <a:r>
              <a:rPr lang="uk-UA" sz="2400" dirty="0" smtClean="0"/>
              <a:t> ЗОШ І-ІІІ ст. № 2”</a:t>
            </a:r>
          </a:p>
          <a:p>
            <a:pPr algn="l"/>
            <a:r>
              <a:rPr lang="uk-UA" sz="2400" dirty="0" smtClean="0"/>
              <a:t>Данилко Світлани Іванівни</a:t>
            </a:r>
            <a:endParaRPr lang="ru-RU" sz="2400" dirty="0"/>
          </a:p>
        </p:txBody>
      </p:sp>
      <p:pic>
        <p:nvPicPr>
          <p:cNvPr id="5" name="Picture 6" descr="C:\Users\User\Desktop\фото\УСПІХ\734039-8f53ddc9c9751a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77072"/>
            <a:ext cx="298782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340768"/>
            <a:ext cx="7772400" cy="1440160"/>
          </a:xfrm>
        </p:spPr>
        <p:txBody>
          <a:bodyPr>
            <a:normAutofit/>
          </a:bodyPr>
          <a:lstStyle/>
          <a:p>
            <a:r>
              <a:rPr lang="uk-UA" sz="8800" dirty="0" smtClean="0">
                <a:solidFill>
                  <a:schemeClr val="accent6">
                    <a:lumMod val="50000"/>
                  </a:schemeClr>
                </a:solidFill>
              </a:rPr>
              <a:t>ГАСЛО УРОКУ</a:t>
            </a:r>
            <a:endParaRPr lang="ru-RU" sz="8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996952"/>
            <a:ext cx="7772400" cy="1872208"/>
          </a:xfrm>
        </p:spPr>
        <p:txBody>
          <a:bodyPr>
            <a:noAutofit/>
          </a:bodyPr>
          <a:lstStyle/>
          <a:p>
            <a:endParaRPr lang="uk-UA" sz="6000" dirty="0" smtClean="0">
              <a:solidFill>
                <a:srgbClr val="FF0000"/>
              </a:solidFill>
            </a:endParaRPr>
          </a:p>
          <a:p>
            <a:endParaRPr lang="uk-UA" sz="6000" dirty="0" smtClean="0">
              <a:solidFill>
                <a:srgbClr val="FF0000"/>
              </a:solidFill>
            </a:endParaRPr>
          </a:p>
          <a:p>
            <a:r>
              <a:rPr lang="uk-UA" sz="6000" dirty="0" err="1" smtClean="0">
                <a:solidFill>
                  <a:srgbClr val="FF0000"/>
                </a:solidFill>
              </a:rPr>
              <a:t>“Не</a:t>
            </a:r>
            <a:r>
              <a:rPr lang="uk-UA" sz="6000" dirty="0" smtClean="0">
                <a:solidFill>
                  <a:srgbClr val="FF0000"/>
                </a:solidFill>
              </a:rPr>
              <a:t> кажи не вмію, </a:t>
            </a:r>
          </a:p>
          <a:p>
            <a:r>
              <a:rPr lang="uk-UA" sz="6000" dirty="0" smtClean="0">
                <a:solidFill>
                  <a:srgbClr val="FF0000"/>
                </a:solidFill>
              </a:rPr>
              <a:t>а кажи навчусь!”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vi-VN" sz="2000" b="1" dirty="0" smtClean="0"/>
              <a:t>Суперма́ркет</a:t>
            </a:r>
            <a:r>
              <a:rPr lang="vi-VN" sz="2000" dirty="0" smtClean="0"/>
              <a:t> — великий універсальний магазин самообслуговування, що пропонує у продаж бакалійні та домогосподарські товари (таким чином поєднуючи у собі функції універмагу та універсаму). </a:t>
            </a:r>
            <a:r>
              <a:rPr lang="uk-UA" sz="2000" dirty="0" smtClean="0"/>
              <a:t>                                   	</a:t>
            </a:r>
            <a:r>
              <a:rPr lang="ru-RU" sz="2400" dirty="0" smtClean="0"/>
              <a:t>Основною метою супермаркету </a:t>
            </a:r>
            <a:r>
              <a:rPr lang="ru-RU" sz="2400" dirty="0" err="1" smtClean="0"/>
              <a:t>є</a:t>
            </a:r>
            <a:r>
              <a:rPr lang="ru-RU" sz="2400" dirty="0" smtClean="0"/>
              <a:t> </a:t>
            </a:r>
            <a:r>
              <a:rPr lang="ru-RU" sz="2400" dirty="0" err="1" smtClean="0"/>
              <a:t>задоволення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особистих</a:t>
            </a:r>
            <a:r>
              <a:rPr lang="ru-RU" sz="2400" dirty="0" smtClean="0"/>
              <a:t> потреб </a:t>
            </a:r>
            <a:r>
              <a:rPr lang="ru-RU" sz="2400" dirty="0" err="1" smtClean="0"/>
              <a:t>споживача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err="1" smtClean="0"/>
              <a:t>Споживач</a:t>
            </a:r>
            <a:r>
              <a:rPr lang="ru-RU" sz="2000" b="1" dirty="0" smtClean="0"/>
              <a:t> – </a:t>
            </a:r>
            <a:r>
              <a:rPr lang="ru-RU" sz="2000" b="1" dirty="0" err="1" smtClean="0"/>
              <a:t>це</a:t>
            </a:r>
            <a:r>
              <a:rPr lang="ru-RU" sz="2000" dirty="0" smtClean="0"/>
              <a:t> </a:t>
            </a:r>
            <a:r>
              <a:rPr lang="ru-RU" sz="2000" dirty="0" err="1" smtClean="0"/>
              <a:t>окрема</a:t>
            </a:r>
            <a:r>
              <a:rPr lang="ru-RU" sz="2000" dirty="0" smtClean="0"/>
              <a:t> особа, </a:t>
            </a:r>
            <a:r>
              <a:rPr lang="ru-RU" sz="2000" dirty="0" err="1" smtClean="0"/>
              <a:t>підприємство</a:t>
            </a:r>
            <a:r>
              <a:rPr lang="ru-RU" sz="2000" dirty="0" smtClean="0"/>
              <a:t> </a:t>
            </a:r>
            <a:r>
              <a:rPr lang="ru-RU" sz="2000" dirty="0" err="1" smtClean="0"/>
              <a:t>або</a:t>
            </a:r>
            <a:r>
              <a:rPr lang="ru-RU" sz="2000" dirty="0" smtClean="0"/>
              <a:t> </a:t>
            </a:r>
            <a:r>
              <a:rPr lang="ru-RU" sz="2000" dirty="0" err="1" smtClean="0"/>
              <a:t>навіть</a:t>
            </a:r>
            <a:r>
              <a:rPr lang="ru-RU" sz="2000" dirty="0" smtClean="0"/>
              <a:t> держава, яка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ru-RU" sz="2000" dirty="0" err="1" smtClean="0"/>
              <a:t>матеріальні</a:t>
            </a:r>
            <a:r>
              <a:rPr lang="ru-RU" sz="2000" dirty="0" smtClean="0"/>
              <a:t> та </a:t>
            </a:r>
            <a:r>
              <a:rPr lang="ru-RU" sz="2000" dirty="0" err="1" smtClean="0"/>
              <a:t>духовні</a:t>
            </a:r>
            <a:r>
              <a:rPr lang="ru-RU" sz="2000" dirty="0" smtClean="0"/>
              <a:t> потреби, а </a:t>
            </a:r>
            <a:r>
              <a:rPr lang="ru-RU" sz="2000" dirty="0" err="1" smtClean="0"/>
              <a:t>також</a:t>
            </a:r>
            <a:r>
              <a:rPr lang="ru-RU" sz="2000" dirty="0" smtClean="0"/>
              <a:t> </a:t>
            </a:r>
            <a:r>
              <a:rPr lang="ru-RU" sz="2000" dirty="0" err="1" smtClean="0"/>
              <a:t>можливості</a:t>
            </a:r>
            <a:r>
              <a:rPr lang="ru-RU" sz="2000" dirty="0" smtClean="0"/>
              <a:t> для </a:t>
            </a:r>
            <a:r>
              <a:rPr lang="ru-RU" sz="2000" dirty="0" err="1" smtClean="0"/>
              <a:t>їх</a:t>
            </a:r>
            <a:r>
              <a:rPr lang="ru-RU" sz="2000" dirty="0" smtClean="0"/>
              <a:t> </a:t>
            </a:r>
            <a:r>
              <a:rPr lang="ru-RU" sz="2000" dirty="0" err="1" smtClean="0"/>
              <a:t>задоволення</a:t>
            </a:r>
            <a:r>
              <a:rPr lang="ru-RU" sz="2000" dirty="0" smtClean="0"/>
              <a:t> (</a:t>
            </a:r>
            <a:r>
              <a:rPr lang="ru-RU" sz="2000" dirty="0" err="1" smtClean="0"/>
              <a:t>тобто</a:t>
            </a:r>
            <a:r>
              <a:rPr lang="ru-RU" sz="2000" dirty="0" smtClean="0"/>
              <a:t> </a:t>
            </a:r>
            <a:r>
              <a:rPr lang="ru-RU" sz="2000" dirty="0" err="1" smtClean="0"/>
              <a:t>засоби</a:t>
            </a:r>
            <a:r>
              <a:rPr lang="ru-RU" sz="2000" dirty="0" smtClean="0"/>
              <a:t> </a:t>
            </a:r>
            <a:r>
              <a:rPr lang="ru-RU" sz="2000" dirty="0" err="1" smtClean="0"/>
              <a:t>для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придбання</a:t>
            </a:r>
            <a:r>
              <a:rPr lang="ru-RU" sz="2000" dirty="0" smtClean="0"/>
              <a:t> </a:t>
            </a:r>
            <a:r>
              <a:rPr lang="ru-RU" sz="2000" dirty="0" err="1" smtClean="0"/>
              <a:t>товарів</a:t>
            </a:r>
            <a:r>
              <a:rPr lang="ru-RU" sz="2000" dirty="0" smtClean="0"/>
              <a:t> та </a:t>
            </a:r>
            <a:r>
              <a:rPr lang="ru-RU" sz="2000" dirty="0" err="1" smtClean="0"/>
              <a:t>послуг</a:t>
            </a:r>
            <a:r>
              <a:rPr lang="ru-RU" sz="2000" dirty="0" smtClean="0"/>
              <a:t>).</a:t>
            </a:r>
          </a:p>
          <a:p>
            <a:r>
              <a:rPr lang="ru-RU" sz="2000" b="1" dirty="0" err="1" smtClean="0"/>
              <a:t>Спожива́ч</a:t>
            </a:r>
            <a:r>
              <a:rPr lang="ru-RU" sz="2000" dirty="0" smtClean="0"/>
              <a:t> — </a:t>
            </a:r>
            <a:r>
              <a:rPr lang="ru-RU" sz="2000" dirty="0" err="1" smtClean="0">
                <a:hlinkClick r:id="rId2" tooltip="Фізична особа"/>
              </a:rPr>
              <a:t>фізична</a:t>
            </a:r>
            <a:r>
              <a:rPr lang="ru-RU" sz="2000" dirty="0" smtClean="0">
                <a:hlinkClick r:id="rId2" tooltip="Фізична особа"/>
              </a:rPr>
              <a:t> особа</a:t>
            </a:r>
            <a:r>
              <a:rPr lang="ru-RU" sz="2000" dirty="0" smtClean="0"/>
              <a:t>, яка </a:t>
            </a:r>
            <a:r>
              <a:rPr lang="ru-RU" sz="2000" dirty="0" err="1" smtClean="0"/>
              <a:t>купує</a:t>
            </a:r>
            <a:r>
              <a:rPr lang="ru-RU" sz="2000" dirty="0" smtClean="0"/>
              <a:t>, </a:t>
            </a:r>
            <a:r>
              <a:rPr lang="ru-RU" sz="2000" dirty="0" err="1" smtClean="0"/>
              <a:t>замовляє</a:t>
            </a:r>
            <a:r>
              <a:rPr lang="ru-RU" sz="2000" dirty="0" smtClean="0"/>
              <a:t>, </a:t>
            </a:r>
            <a:r>
              <a:rPr lang="ru-RU" sz="2000" dirty="0" err="1" smtClean="0"/>
              <a:t>використовує</a:t>
            </a:r>
            <a:r>
              <a:rPr lang="ru-RU" sz="2000" dirty="0" smtClean="0"/>
              <a:t>, </a:t>
            </a:r>
            <a:r>
              <a:rPr lang="ru-RU" sz="2000" dirty="0" err="1" smtClean="0"/>
              <a:t>або</a:t>
            </a:r>
            <a:r>
              <a:rPr lang="ru-RU" sz="2000" dirty="0" smtClean="0"/>
              <a:t> </a:t>
            </a:r>
            <a:r>
              <a:rPr lang="ru-RU" sz="2000" dirty="0" err="1" smtClean="0"/>
              <a:t>має</a:t>
            </a:r>
            <a:r>
              <a:rPr lang="ru-RU" sz="2000" dirty="0" smtClean="0"/>
              <a:t> </a:t>
            </a:r>
            <a:r>
              <a:rPr lang="ru-RU" sz="2000" dirty="0" err="1" smtClean="0"/>
              <a:t>намір</a:t>
            </a:r>
            <a:r>
              <a:rPr lang="ru-RU" sz="2000" dirty="0" smtClean="0"/>
              <a:t> </a:t>
            </a:r>
            <a:r>
              <a:rPr lang="ru-RU" sz="2000" dirty="0" err="1" smtClean="0"/>
              <a:t>придбати</a:t>
            </a:r>
            <a:r>
              <a:rPr lang="ru-RU" sz="2000" dirty="0" smtClean="0"/>
              <a:t> </a:t>
            </a:r>
            <a:r>
              <a:rPr lang="ru-RU" sz="2000" dirty="0" err="1" smtClean="0"/>
              <a:t>чи</a:t>
            </a:r>
            <a:r>
              <a:rPr lang="ru-RU" sz="2000" dirty="0" smtClean="0"/>
              <a:t> </a:t>
            </a:r>
            <a:r>
              <a:rPr lang="ru-RU" sz="2000" dirty="0" err="1" smtClean="0"/>
              <a:t>замовити</a:t>
            </a:r>
            <a:r>
              <a:rPr lang="ru-RU" sz="2000" dirty="0" smtClean="0"/>
              <a:t> </a:t>
            </a:r>
            <a:r>
              <a:rPr lang="ru-RU" sz="2000" dirty="0" err="1" smtClean="0">
                <a:hlinkClick r:id="rId3" tooltip="Продукція"/>
              </a:rPr>
              <a:t>продукцію</a:t>
            </a:r>
            <a:r>
              <a:rPr lang="ru-RU" sz="2000" dirty="0" smtClean="0"/>
              <a:t> для </a:t>
            </a:r>
            <a:r>
              <a:rPr lang="ru-RU" sz="2000" dirty="0" err="1" smtClean="0"/>
              <a:t>особистих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4" tooltip="Потреба"/>
              </a:rPr>
              <a:t>потреб</a:t>
            </a:r>
            <a:r>
              <a:rPr lang="ru-RU" sz="2000" dirty="0" smtClean="0"/>
              <a:t>.                       </a:t>
            </a:r>
            <a:r>
              <a:rPr lang="ru-RU" sz="2000" dirty="0" err="1" smtClean="0"/>
              <a:t>Всі</a:t>
            </a:r>
            <a:r>
              <a:rPr lang="ru-RU" sz="2000" dirty="0" smtClean="0"/>
              <a:t> ми </a:t>
            </a:r>
            <a:r>
              <a:rPr lang="ru-RU" sz="2000" dirty="0" err="1" smtClean="0"/>
              <a:t>є</a:t>
            </a:r>
            <a:r>
              <a:rPr lang="ru-RU" sz="2000" dirty="0" smtClean="0"/>
              <a:t>  </a:t>
            </a:r>
            <a:r>
              <a:rPr lang="ru-RU" sz="2000" b="1" dirty="0" err="1" smtClean="0"/>
              <a:t>споживачами</a:t>
            </a:r>
            <a:r>
              <a:rPr lang="ru-RU" sz="2000" dirty="0" smtClean="0"/>
              <a:t>! 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роботи в групах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268760"/>
            <a:ext cx="65527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uk-UA" sz="3200" dirty="0" smtClean="0"/>
              <a:t>1. </a:t>
            </a:r>
            <a:r>
              <a:rPr lang="ru-RU" sz="3200" dirty="0" smtClean="0"/>
              <a:t> Не </a:t>
            </a:r>
            <a:r>
              <a:rPr lang="ru-RU" sz="3200" dirty="0" err="1" smtClean="0"/>
              <a:t>говорити</a:t>
            </a:r>
            <a:r>
              <a:rPr lang="ru-RU" sz="3200" dirty="0" smtClean="0"/>
              <a:t> </a:t>
            </a:r>
            <a:r>
              <a:rPr lang="ru-RU" sz="3200" dirty="0" err="1" smtClean="0"/>
              <a:t>всім</a:t>
            </a:r>
            <a:r>
              <a:rPr lang="ru-RU" sz="3200" dirty="0" smtClean="0"/>
              <a:t> </a:t>
            </a:r>
            <a:r>
              <a:rPr lang="ru-RU" sz="3200" dirty="0" err="1" smtClean="0"/>
              <a:t>одночасно</a:t>
            </a:r>
            <a:r>
              <a:rPr lang="ru-RU" sz="3200" dirty="0" smtClean="0"/>
              <a:t>.</a:t>
            </a:r>
            <a:r>
              <a:rPr lang="uk-UA" sz="3200" dirty="0" smtClean="0"/>
              <a:t>.</a:t>
            </a:r>
          </a:p>
          <a:p>
            <a:pPr>
              <a:buNone/>
            </a:pPr>
            <a:r>
              <a:rPr lang="uk-UA" sz="3200" dirty="0" smtClean="0"/>
              <a:t>2. Бути активними та позитивними.</a:t>
            </a:r>
          </a:p>
          <a:p>
            <a:pPr>
              <a:buNone/>
            </a:pPr>
            <a:r>
              <a:rPr lang="uk-UA" sz="3200" dirty="0" smtClean="0"/>
              <a:t>3. Працювати на результат.</a:t>
            </a:r>
          </a:p>
          <a:p>
            <a:pPr>
              <a:buNone/>
            </a:pPr>
            <a:r>
              <a:rPr lang="uk-UA" sz="3200" dirty="0" smtClean="0"/>
              <a:t>4.</a:t>
            </a:r>
            <a:r>
              <a:rPr lang="ru-RU" sz="3200" dirty="0" smtClean="0"/>
              <a:t> </a:t>
            </a:r>
            <a:r>
              <a:rPr lang="ru-RU" sz="3200" dirty="0" err="1" smtClean="0"/>
              <a:t>Марно</a:t>
            </a:r>
            <a:r>
              <a:rPr lang="ru-RU" sz="3200" dirty="0" smtClean="0"/>
              <a:t> не </a:t>
            </a:r>
            <a:r>
              <a:rPr lang="ru-RU" sz="3200" dirty="0" err="1" smtClean="0"/>
              <a:t>сперечатися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uk-UA" sz="3200" dirty="0" smtClean="0"/>
              <a:t>5.</a:t>
            </a:r>
            <a:r>
              <a:rPr lang="ru-RU" sz="3200" dirty="0" smtClean="0"/>
              <a:t> </a:t>
            </a:r>
            <a:r>
              <a:rPr lang="ru-RU" sz="3200" dirty="0" err="1" smtClean="0"/>
              <a:t>Уважно</a:t>
            </a:r>
            <a:r>
              <a:rPr lang="ru-RU" sz="3200" dirty="0" smtClean="0"/>
              <a:t> </a:t>
            </a:r>
            <a:r>
              <a:rPr lang="ru-RU" sz="3200" dirty="0" err="1" smtClean="0"/>
              <a:t>читати</a:t>
            </a:r>
            <a:r>
              <a:rPr lang="ru-RU" sz="3200" dirty="0" smtClean="0"/>
              <a:t> </a:t>
            </a:r>
            <a:r>
              <a:rPr lang="ru-RU" sz="3200" dirty="0" err="1" smtClean="0"/>
              <a:t>завдання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uk-UA" sz="3200" dirty="0" smtClean="0"/>
              <a:t>6.</a:t>
            </a:r>
            <a:r>
              <a:rPr lang="ru-RU" sz="3200" dirty="0" smtClean="0"/>
              <a:t> </a:t>
            </a:r>
            <a:r>
              <a:rPr lang="ru-RU" sz="3200" dirty="0" err="1" smtClean="0"/>
              <a:t>Заслуховувати</a:t>
            </a:r>
            <a:r>
              <a:rPr lang="ru-RU" sz="3200" dirty="0" smtClean="0"/>
              <a:t> думки кожного члена </a:t>
            </a:r>
            <a:r>
              <a:rPr lang="ru-RU" sz="3200" dirty="0" err="1" smtClean="0"/>
              <a:t>групи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uk-UA" sz="3200" dirty="0" smtClean="0"/>
              <a:t>7.</a:t>
            </a:r>
            <a:r>
              <a:rPr lang="ru-RU" sz="3200" dirty="0" smtClean="0"/>
              <a:t> </a:t>
            </a:r>
            <a:r>
              <a:rPr lang="uk-UA" sz="3200" dirty="0" smtClean="0"/>
              <a:t>Дотримуватись регламенту.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ik\Desktop\Діти в колі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СУПЕРМАРКЕТ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Содержимое 5" descr="u-living-supermarket-entrance-202881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68759"/>
            <a:ext cx="7858822" cy="4800577"/>
          </a:xfrm>
        </p:spPr>
      </p:pic>
      <p:pic>
        <p:nvPicPr>
          <p:cNvPr id="4098" name="Picture 2" descr="C:\Users\Svetik\Desktop\Супермаркет\shopping-trolley-silver-person-illustration_csp176728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3210339" cy="35283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61555" y="2967335"/>
            <a:ext cx="4420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Текст надписи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ЗАДАЧА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4248472" cy="834107"/>
          </a:xfrm>
        </p:spPr>
        <p:txBody>
          <a:bodyPr>
            <a:noAutofit/>
          </a:bodyPr>
          <a:lstStyle/>
          <a:p>
            <a:r>
              <a:rPr lang="uk-UA" sz="1800" dirty="0" smtClean="0"/>
              <a:t>1 десяток жовтих яєць коштує - 30  грн. </a:t>
            </a:r>
            <a:endParaRPr lang="ru-RU" sz="1800" dirty="0" smtClean="0"/>
          </a:p>
          <a:p>
            <a:r>
              <a:rPr lang="uk-UA" sz="1800" dirty="0" smtClean="0"/>
              <a:t>1 десяток білих яєць коштує - 40  грн. 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/>
              <a:t>       Завдання для покупців          </a:t>
            </a:r>
          </a:p>
          <a:p>
            <a:r>
              <a:rPr lang="uk-UA" dirty="0" smtClean="0"/>
              <a:t>               (СПОЖИВАЧІВ)</a:t>
            </a:r>
            <a:endParaRPr lang="ru-RU" dirty="0"/>
          </a:p>
        </p:txBody>
      </p:sp>
      <p:pic>
        <p:nvPicPr>
          <p:cNvPr id="9" name="Содержимое 8" descr="яйця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4248472" cy="3672408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r>
              <a:rPr lang="uk-UA" sz="7200" dirty="0" smtClean="0">
                <a:solidFill>
                  <a:srgbClr val="00B0F0"/>
                </a:solidFill>
              </a:rPr>
              <a:t>І КОМАНДА</a:t>
            </a:r>
          </a:p>
          <a:p>
            <a:pPr>
              <a:buNone/>
            </a:pP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2 десятки білих яєць.	     ?, грн.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3 десятки жовтих  яєць</a:t>
            </a: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7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uk-UA" sz="72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uk-UA" sz="7200" dirty="0" smtClean="0">
                <a:solidFill>
                  <a:srgbClr val="00B0F0"/>
                </a:solidFill>
              </a:rPr>
              <a:t> </a:t>
            </a:r>
            <a:r>
              <a:rPr lang="uk-UA" sz="7200" dirty="0" smtClean="0">
                <a:solidFill>
                  <a:srgbClr val="0070C0"/>
                </a:solidFill>
              </a:rPr>
              <a:t>ІІ КОМАНДА</a:t>
            </a:r>
          </a:p>
          <a:p>
            <a:pPr>
              <a:buNone/>
            </a:pP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3 десятки білих яєць,	      ?, грн.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2 десятки жовтих яєць</a:t>
            </a:r>
            <a:r>
              <a:rPr lang="uk-UA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7200" dirty="0" smtClean="0"/>
              <a:t>         </a:t>
            </a:r>
          </a:p>
          <a:p>
            <a:pPr>
              <a:buNone/>
            </a:pPr>
            <a:endParaRPr lang="uk-UA" sz="7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Підрахуйте, скільки грошей ви витратите  і скільки штук яєць купите.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3600" dirty="0" smtClean="0">
              <a:solidFill>
                <a:srgbClr val="0070C0"/>
              </a:solidFill>
            </a:endParaRPr>
          </a:p>
          <a:p>
            <a:endParaRPr lang="ru-RU" sz="3600" dirty="0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7164288" y="2636912"/>
            <a:ext cx="360040" cy="7200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7236296" y="4077072"/>
            <a:ext cx="360040" cy="8640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РИБНИЙ ВІДДІЛ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C:\Users\Svetik\Desktop\Відкр. урок\Супермаркет\судак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4104456" cy="147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244280" cy="4896544"/>
          </a:xfrm>
        </p:spPr>
        <p:txBody>
          <a:bodyPr>
            <a:normAutofit lnSpcReduction="10000"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  </a:t>
            </a:r>
            <a:r>
              <a:rPr lang="uk-UA" sz="3200" dirty="0" smtClean="0"/>
              <a:t>Судак </a:t>
            </a:r>
          </a:p>
          <a:p>
            <a:pPr>
              <a:buNone/>
            </a:pPr>
            <a:r>
              <a:rPr lang="uk-UA" sz="3200" dirty="0" smtClean="0"/>
              <a:t>   2 кг - 100 </a:t>
            </a:r>
            <a:r>
              <a:rPr lang="uk-UA" sz="3200" dirty="0" err="1" smtClean="0"/>
              <a:t>грн</a:t>
            </a:r>
            <a:r>
              <a:rPr lang="uk-UA" sz="3200" dirty="0" smtClean="0"/>
              <a:t>/кг</a:t>
            </a:r>
          </a:p>
          <a:p>
            <a:pPr>
              <a:buNone/>
            </a:pPr>
            <a:r>
              <a:rPr lang="uk-UA" sz="3200" dirty="0" smtClean="0">
                <a:solidFill>
                  <a:srgbClr val="0070C0"/>
                </a:solidFill>
              </a:rPr>
              <a:t>        </a:t>
            </a:r>
          </a:p>
          <a:p>
            <a:r>
              <a:rPr lang="uk-UA" sz="3200" dirty="0" smtClean="0">
                <a:solidFill>
                  <a:srgbClr val="0070C0"/>
                </a:solidFill>
              </a:rPr>
              <a:t> </a:t>
            </a:r>
            <a:r>
              <a:rPr lang="uk-UA" sz="3200" dirty="0" smtClean="0"/>
              <a:t>Лосось</a:t>
            </a:r>
          </a:p>
          <a:p>
            <a:pPr>
              <a:buNone/>
            </a:pPr>
            <a:r>
              <a:rPr lang="uk-UA" sz="3200" dirty="0" smtClean="0"/>
              <a:t>  2 кг - 200 </a:t>
            </a:r>
            <a:r>
              <a:rPr lang="uk-UA" sz="3200" dirty="0" err="1" smtClean="0"/>
              <a:t>грн</a:t>
            </a:r>
            <a:r>
              <a:rPr lang="uk-UA" sz="3200" dirty="0" smtClean="0"/>
              <a:t>/кг</a:t>
            </a:r>
          </a:p>
          <a:p>
            <a:pPr>
              <a:buNone/>
            </a:pPr>
            <a:r>
              <a:rPr lang="uk-UA" sz="2400" u="sng" dirty="0" smtClean="0">
                <a:solidFill>
                  <a:srgbClr val="0070C0"/>
                </a:solidFill>
              </a:rPr>
              <a:t>Запитання</a:t>
            </a:r>
          </a:p>
          <a:p>
            <a:r>
              <a:rPr lang="uk-UA" sz="2400" dirty="0" smtClean="0"/>
              <a:t>Скільки грошей заплатили за всю  рибу?</a:t>
            </a:r>
            <a:endParaRPr lang="ru-RU" sz="2400" dirty="0" smtClean="0"/>
          </a:p>
          <a:p>
            <a:r>
              <a:rPr lang="uk-UA" sz="2400" dirty="0" smtClean="0"/>
              <a:t>У скільки разів лосось дорожчий ніж судак</a:t>
            </a:r>
            <a:r>
              <a:rPr lang="uk-UA" sz="2600" dirty="0" smtClean="0"/>
              <a:t>?</a:t>
            </a:r>
            <a:endParaRPr lang="ru-RU" sz="2600" dirty="0" smtClean="0"/>
          </a:p>
          <a:p>
            <a:pPr>
              <a:buNone/>
            </a:pP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C:\Users\Svetik\Desktop\Відкр. урок\Супермаркет\лосось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40324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авая фигурная скобка 6"/>
          <p:cNvSpPr/>
          <p:nvPr/>
        </p:nvSpPr>
        <p:spPr>
          <a:xfrm>
            <a:off x="7668344" y="1700808"/>
            <a:ext cx="1224136" cy="2664296"/>
          </a:xfrm>
          <a:prstGeom prst="rightBrace">
            <a:avLst>
              <a:gd name="adj1" fmla="val 8333"/>
              <a:gd name="adj2" fmla="val 491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dirty="0" smtClean="0"/>
              <a:t>Задача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26768" cy="4691063"/>
          </a:xfrm>
        </p:spPr>
        <p:txBody>
          <a:bodyPr/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Уявіть, що у вас є такі купюри….</a:t>
            </a:r>
          </a:p>
          <a:p>
            <a:endParaRPr lang="uk-UA" sz="2000" dirty="0" smtClean="0"/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Чи можемо ми за ці гроші купити: </a:t>
            </a: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2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 коробки печива по 100 </a:t>
            </a:r>
            <a:r>
              <a:rPr lang="uk-UA" sz="2000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2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</a:p>
          <a:p>
            <a:r>
              <a:rPr lang="uk-UA" sz="2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2 коробки цукерок по 200 </a:t>
            </a:r>
            <a:r>
              <a:rPr lang="uk-UA" sz="2000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20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Поясніть свою відповідь…</a:t>
            </a:r>
          </a:p>
          <a:p>
            <a:endParaRPr lang="uk-UA" sz="2000" dirty="0" smtClean="0"/>
          </a:p>
        </p:txBody>
      </p:sp>
      <p:pic>
        <p:nvPicPr>
          <p:cNvPr id="5" name="Содержимое 4" descr="100_гривень,_2015_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772816"/>
            <a:ext cx="4032448" cy="1754429"/>
          </a:xfrm>
        </p:spPr>
      </p:pic>
      <p:pic>
        <p:nvPicPr>
          <p:cNvPr id="6" name="Рисунок 5" descr="200_hryvnia_2007_fro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573016"/>
            <a:ext cx="4130794" cy="1728192"/>
          </a:xfrm>
          <a:prstGeom prst="rect">
            <a:avLst/>
          </a:prstGeom>
        </p:spPr>
      </p:pic>
      <p:pic>
        <p:nvPicPr>
          <p:cNvPr id="7" name="Рисунок 6" descr="300px-20-Hryvnia-2003-fro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84731" y="1963253"/>
            <a:ext cx="45719" cy="45719"/>
          </a:xfrm>
          <a:prstGeom prst="rect">
            <a:avLst/>
          </a:prstGeom>
        </p:spPr>
      </p:pic>
      <p:pic>
        <p:nvPicPr>
          <p:cNvPr id="8" name="Рисунок 7" descr="Без названи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260648"/>
            <a:ext cx="3960440" cy="1409460"/>
          </a:xfrm>
          <a:prstGeom prst="rect">
            <a:avLst/>
          </a:prstGeom>
        </p:spPr>
      </p:pic>
      <p:pic>
        <p:nvPicPr>
          <p:cNvPr id="9" name="Рисунок 8" descr="Без названи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5229200"/>
            <a:ext cx="3960440" cy="1409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       САМООЦІНКА</a:t>
            </a:r>
            <a:endParaRPr lang="ru-RU" dirty="0"/>
          </a:p>
        </p:txBody>
      </p:sp>
      <p:pic>
        <p:nvPicPr>
          <p:cNvPr id="4" name="Содержимое 3" descr="cQFpu5p-Hm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74096" cy="4104456"/>
          </a:xfrm>
        </p:spPr>
      </p:pic>
      <p:pic>
        <p:nvPicPr>
          <p:cNvPr id="29699" name="Picture 3" descr="C:\Users\Svetik\Desktop\Открытки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02451">
            <a:off x="7105650" y="1340768"/>
            <a:ext cx="2038350" cy="2247900"/>
          </a:xfrm>
          <a:prstGeom prst="rect">
            <a:avLst/>
          </a:prstGeom>
          <a:noFill/>
        </p:spPr>
      </p:pic>
      <p:pic>
        <p:nvPicPr>
          <p:cNvPr id="29701" name="Picture 5" descr="Картинки по запросу смайл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50036">
            <a:off x="4427984" y="2708920"/>
            <a:ext cx="4286250" cy="3998218"/>
          </a:xfrm>
          <a:prstGeom prst="rect">
            <a:avLst/>
          </a:prstGeom>
          <a:noFill/>
        </p:spPr>
      </p:pic>
      <p:pic>
        <p:nvPicPr>
          <p:cNvPr id="29703" name="Picture 7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32083">
            <a:off x="0" y="4149080"/>
            <a:ext cx="2952328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додому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№ 627</a:t>
            </a:r>
          </a:p>
          <a:p>
            <a:r>
              <a:rPr lang="uk-UA" dirty="0" smtClean="0"/>
              <a:t>№ 628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>
                <a:solidFill>
                  <a:srgbClr val="FF0000"/>
                </a:solidFill>
              </a:rPr>
              <a:t>                                                        </a:t>
            </a:r>
            <a:r>
              <a:rPr lang="uk-UA" dirty="0" smtClean="0">
                <a:solidFill>
                  <a:srgbClr val="C00000"/>
                </a:solidFill>
              </a:rPr>
              <a:t>* Математика</a:t>
            </a:r>
          </a:p>
          <a:p>
            <a:pPr algn="r">
              <a:buNone/>
            </a:pPr>
            <a:r>
              <a:rPr lang="uk-UA" dirty="0" smtClean="0"/>
              <a:t>  </a:t>
            </a:r>
          </a:p>
          <a:p>
            <a:pPr algn="r">
              <a:buNone/>
            </a:pPr>
            <a:r>
              <a:rPr lang="uk-UA" dirty="0" smtClean="0">
                <a:solidFill>
                  <a:srgbClr val="FF0000"/>
                </a:solidFill>
              </a:rPr>
              <a:t>Тема</a:t>
            </a:r>
            <a:r>
              <a:rPr lang="uk-UA" dirty="0" smtClean="0"/>
              <a:t>. Множення круглого числа на одноцифрове виду 40*2, 400*2.              Складені задачі на 2-3 дії.</a:t>
            </a:r>
          </a:p>
          <a:p>
            <a:pPr>
              <a:buFont typeface="Arial" charset="0"/>
              <a:buChar char="•"/>
            </a:pPr>
            <a:r>
              <a:rPr lang="uk-UA" dirty="0" smtClean="0">
                <a:solidFill>
                  <a:srgbClr val="FF0000"/>
                </a:solidFill>
              </a:rPr>
              <a:t>Я у світі</a:t>
            </a:r>
          </a:p>
          <a:p>
            <a:pPr>
              <a:buNone/>
            </a:pPr>
            <a:r>
              <a:rPr lang="uk-UA" dirty="0" smtClean="0">
                <a:solidFill>
                  <a:srgbClr val="00B050"/>
                </a:solidFill>
              </a:rPr>
              <a:t>    </a:t>
            </a:r>
            <a:r>
              <a:rPr lang="uk-UA" dirty="0" smtClean="0">
                <a:solidFill>
                  <a:srgbClr val="FF0000"/>
                </a:solidFill>
              </a:rPr>
              <a:t>Тема. </a:t>
            </a:r>
            <a:r>
              <a:rPr lang="uk-UA" dirty="0" smtClean="0"/>
              <a:t>Ми-споживачі.                                          Рольова гра </a:t>
            </a:r>
            <a:r>
              <a:rPr lang="uk-UA" dirty="0" err="1" smtClean="0"/>
              <a:t>“Супермаркет”</a:t>
            </a:r>
            <a:r>
              <a:rPr lang="uk-UA" dirty="0" smtClean="0"/>
              <a:t>.</a:t>
            </a:r>
            <a:endParaRPr lang="uk-UA" dirty="0" smtClean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Svetik\Desktop\Супермаркет\depositphotos_36299421-stock-illustration-vector-illustration-of-empty-supermar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293096"/>
            <a:ext cx="2786583" cy="2160240"/>
          </a:xfrm>
          <a:prstGeom prst="rect">
            <a:avLst/>
          </a:prstGeom>
          <a:noFill/>
        </p:spPr>
      </p:pic>
      <p:pic>
        <p:nvPicPr>
          <p:cNvPr id="5" name="Picture 5" descr="C:\Users\User\Desktop\фото\УСПІХ\2766_88ee21b01cf05ee80c8205635875dcb4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9208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892480" cy="4104456"/>
          </a:xfrm>
        </p:spPr>
      </p:pic>
      <p:sp>
        <p:nvSpPr>
          <p:cNvPr id="5" name="Прямоугольник 4"/>
          <p:cNvSpPr/>
          <p:nvPr/>
        </p:nvSpPr>
        <p:spPr>
          <a:xfrm>
            <a:off x="1331640" y="4221088"/>
            <a:ext cx="676875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Дякую всім за прекрасну роботу на уроці, за співпрацю, позитивний настрій!!! Ви у мене найкращі!!!</a:t>
            </a:r>
            <a:br>
              <a:rPr lang="uk-UA" sz="3200" dirty="0" smtClean="0"/>
            </a:br>
            <a:r>
              <a:rPr lang="uk-UA" sz="3200" dirty="0" smtClean="0"/>
              <a:t>Гарного вам дня!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Вже дзвінок нам дав сигнал, </a:t>
            </a:r>
            <a:br>
              <a:rPr lang="uk-UA" dirty="0" smtClean="0"/>
            </a:br>
            <a:r>
              <a:rPr lang="uk-UA" dirty="0" smtClean="0"/>
              <a:t>Працювати час настав.</a:t>
            </a:r>
            <a:br>
              <a:rPr lang="uk-UA" dirty="0" smtClean="0"/>
            </a:br>
            <a:r>
              <a:rPr lang="uk-UA" dirty="0" err="1" smtClean="0"/>
              <a:t>Будем</a:t>
            </a:r>
            <a:r>
              <a:rPr lang="uk-UA" dirty="0" smtClean="0"/>
              <a:t> вчитися старанно,</a:t>
            </a:r>
            <a:br>
              <a:rPr lang="uk-UA" dirty="0" smtClean="0"/>
            </a:br>
            <a:r>
              <a:rPr lang="uk-UA" dirty="0" smtClean="0"/>
              <a:t>Щоб урок пройшов не марно.</a:t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  <p:pic>
        <p:nvPicPr>
          <p:cNvPr id="4" name="Содержимое 3" descr="dzvnok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996952"/>
            <a:ext cx="5715000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ВІТАННЯ В КОЛІ ДРУЗІВ</a:t>
            </a:r>
            <a:endParaRPr lang="ru-RU" dirty="0"/>
          </a:p>
        </p:txBody>
      </p:sp>
      <p:pic>
        <p:nvPicPr>
          <p:cNvPr id="4" name="Содержимое 3" descr="diverse-kids-circle-children-holding-hands-474562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7344816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sz="3200" dirty="0" smtClean="0"/>
              <a:t>Створення ситуації  успіху </a:t>
            </a:r>
            <a:endParaRPr lang="ru-RU" sz="3200" dirty="0"/>
          </a:p>
        </p:txBody>
      </p:sp>
      <p:pic>
        <p:nvPicPr>
          <p:cNvPr id="4" name="Picture 5" descr="C:\Users\User\Desktop\фото\УСПІХ\53202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76800" y="2348880"/>
            <a:ext cx="426720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User\Desktop\фото\УСПІХ\5831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7" y="0"/>
            <a:ext cx="2267743" cy="164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2204864"/>
            <a:ext cx="5544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uk-UA" altLang="ru-RU" sz="2400" b="1" i="1" dirty="0" smtClean="0"/>
              <a:t>- 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“Ви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зможете…!”</a:t>
            </a:r>
          </a:p>
          <a:p>
            <a:pPr>
              <a:buFontTx/>
              <a:buChar char="-"/>
              <a:defRPr/>
            </a:pPr>
            <a:r>
              <a:rPr lang="uk-UA" altLang="ru-RU" sz="2800" b="1" i="1" dirty="0" err="1" smtClean="0">
                <a:solidFill>
                  <a:srgbClr val="C00000"/>
                </a:solidFill>
              </a:rPr>
              <a:t>“Ваші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можливості не обмежені…!”</a:t>
            </a:r>
          </a:p>
          <a:p>
            <a:pPr>
              <a:buFontTx/>
              <a:buChar char="-"/>
              <a:defRPr/>
            </a:pPr>
            <a:r>
              <a:rPr lang="uk-UA" altLang="ru-RU" sz="2800" b="1" i="1" dirty="0" smtClean="0">
                <a:solidFill>
                  <a:srgbClr val="C00000"/>
                </a:solidFill>
              </a:rPr>
              <a:t> 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“Ви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легко зрозумієте…!”</a:t>
            </a:r>
          </a:p>
          <a:p>
            <a:pPr>
              <a:buFontTx/>
              <a:buChar char="-"/>
              <a:defRPr/>
            </a:pPr>
            <a:r>
              <a:rPr lang="uk-UA" altLang="ru-RU" sz="2800" b="1" i="1" dirty="0" smtClean="0">
                <a:solidFill>
                  <a:srgbClr val="C00000"/>
                </a:solidFill>
              </a:rPr>
              <a:t> “ Починайте! У вас все 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обов</a:t>
            </a:r>
            <a:r>
              <a:rPr lang="en-US" altLang="ru-RU" sz="2800" b="1" i="1" dirty="0" smtClean="0">
                <a:solidFill>
                  <a:srgbClr val="C00000"/>
                </a:solidFill>
              </a:rPr>
              <a:t>’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язково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вийде…!”</a:t>
            </a:r>
          </a:p>
          <a:p>
            <a:pPr>
              <a:buFontTx/>
              <a:buChar char="-"/>
              <a:defRPr/>
            </a:pPr>
            <a:r>
              <a:rPr lang="uk-UA" altLang="ru-RU" sz="2800" b="1" i="1" dirty="0" smtClean="0">
                <a:solidFill>
                  <a:srgbClr val="C00000"/>
                </a:solidFill>
              </a:rPr>
              <a:t> 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“Ви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здібні!”</a:t>
            </a:r>
          </a:p>
          <a:p>
            <a:pPr>
              <a:buFontTx/>
              <a:buChar char="-"/>
              <a:defRPr/>
            </a:pPr>
            <a:r>
              <a:rPr lang="uk-UA" altLang="ru-RU" sz="2800" b="1" i="1" dirty="0" smtClean="0">
                <a:solidFill>
                  <a:srgbClr val="C00000"/>
                </a:solidFill>
              </a:rPr>
              <a:t> </a:t>
            </a:r>
            <a:r>
              <a:rPr lang="uk-UA" altLang="ru-RU" sz="2800" b="1" i="1" dirty="0" err="1" smtClean="0">
                <a:solidFill>
                  <a:srgbClr val="C00000"/>
                </a:solidFill>
              </a:rPr>
              <a:t>“Це</a:t>
            </a:r>
            <a:r>
              <a:rPr lang="uk-UA" altLang="ru-RU" sz="2800" b="1" i="1" dirty="0" smtClean="0">
                <a:solidFill>
                  <a:srgbClr val="C00000"/>
                </a:solidFill>
              </a:rPr>
              <a:t> дуже важливо,</a:t>
            </a:r>
          </a:p>
          <a:p>
            <a:pPr>
              <a:defRPr/>
            </a:pPr>
            <a:r>
              <a:rPr lang="uk-UA" altLang="ru-RU" sz="2800" b="1" i="1" dirty="0" smtClean="0">
                <a:solidFill>
                  <a:srgbClr val="C00000"/>
                </a:solidFill>
              </a:rPr>
              <a:t>    і у вас буде успіх!” </a:t>
            </a:r>
            <a:endParaRPr lang="ru-RU" alt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Перевірка</a:t>
            </a:r>
            <a:r>
              <a:rPr lang="ru-RU" dirty="0" smtClean="0"/>
              <a:t> </a:t>
            </a:r>
            <a:r>
              <a:rPr lang="ru-RU" dirty="0" err="1" smtClean="0"/>
              <a:t>домашнього</a:t>
            </a:r>
            <a:r>
              <a:rPr lang="ru-RU" dirty="0" smtClean="0"/>
              <a:t> </a:t>
            </a:r>
            <a:r>
              <a:rPr lang="ru-RU" dirty="0" err="1" smtClean="0"/>
              <a:t>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.</a:t>
            </a:r>
          </a:p>
          <a:p>
            <a:pPr>
              <a:buNone/>
            </a:pPr>
            <a:r>
              <a:rPr lang="uk-UA" dirty="0" smtClean="0"/>
              <a:t>   № 616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__ + 40 = 160 - 40      </a:t>
            </a:r>
            <a:r>
              <a:rPr lang="uk-UA" dirty="0" smtClean="0">
                <a:solidFill>
                  <a:srgbClr val="FFC000"/>
                </a:solidFill>
              </a:rPr>
              <a:t>(80)                         </a:t>
            </a:r>
            <a:r>
              <a:rPr lang="uk-UA" dirty="0" smtClean="0"/>
              <a:t>16 + ___ &lt; 2•10  </a:t>
            </a:r>
            <a:r>
              <a:rPr lang="uk-UA" dirty="0" smtClean="0">
                <a:solidFill>
                  <a:srgbClr val="FFC000"/>
                </a:solidFill>
              </a:rPr>
              <a:t>(1,2,3)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uk-UA" dirty="0" smtClean="0"/>
              <a:t>           __ • (14+28) = 420        </a:t>
            </a:r>
            <a:r>
              <a:rPr lang="uk-UA" dirty="0" smtClean="0">
                <a:solidFill>
                  <a:srgbClr val="FFC000"/>
                </a:solidFill>
              </a:rPr>
              <a:t>(10)                    </a:t>
            </a:r>
            <a:r>
              <a:rPr lang="uk-UA" dirty="0" smtClean="0"/>
              <a:t>___ • 10 &lt; 10 • 4 </a:t>
            </a:r>
            <a:r>
              <a:rPr lang="uk-UA" dirty="0" smtClean="0">
                <a:solidFill>
                  <a:srgbClr val="FFC000"/>
                </a:solidFill>
              </a:rPr>
              <a:t>(1,2,3)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№ 617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Смородини -   90 кг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Вишень  -?, на 380 кг &gt;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Малини  -       ?,       на  420  кг    &lt;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1). 380+90=470 (кг)- вишень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2). 470+90=560 (кг)- вишень і смородини разом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3). 560-420=140 (кг)- малини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Відповідь: 140 кілограмів.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283968" y="3789040"/>
            <a:ext cx="216024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10800000">
            <a:off x="3419872" y="4005064"/>
            <a:ext cx="432048" cy="288032"/>
          </a:xfrm>
          <a:prstGeom prst="bentConnector3">
            <a:avLst>
              <a:gd name="adj1" fmla="val -43372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/>
          <p:nvPr/>
        </p:nvCxnSpPr>
        <p:spPr>
          <a:xfrm rot="16200000" flipH="1">
            <a:off x="4499992" y="4365104"/>
            <a:ext cx="432048" cy="288032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204864"/>
            <a:ext cx="7772400" cy="2952328"/>
          </a:xfrm>
        </p:spPr>
        <p:txBody>
          <a:bodyPr>
            <a:normAutofit fontScale="90000"/>
          </a:bodyPr>
          <a:lstStyle/>
          <a:p>
            <a:pPr algn="l"/>
            <a:r>
              <a:rPr lang="uk-UA" dirty="0" smtClean="0">
                <a:solidFill>
                  <a:srgbClr val="FF0000"/>
                </a:solidFill>
              </a:rPr>
              <a:t>Тема уроку</a:t>
            </a:r>
            <a:r>
              <a:rPr lang="uk-UA" dirty="0" smtClean="0"/>
              <a:t>.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Множення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 одноцифрове число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виду </a:t>
            </a:r>
            <a:br>
              <a:rPr lang="uk-UA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40•2, 400•2.   Ми споживачі .                  Гра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“Супермаркет”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4664"/>
            <a:ext cx="6400800" cy="288032"/>
          </a:xfrm>
        </p:spPr>
        <p:txBody>
          <a:bodyPr>
            <a:noAutofit/>
          </a:bodyPr>
          <a:lstStyle/>
          <a:p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Svetik\Desktop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916832"/>
            <a:ext cx="24117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????????????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>10</a:t>
            </a:r>
          </a:p>
          <a:p>
            <a:r>
              <a:rPr lang="uk-UA" sz="3600" dirty="0" smtClean="0"/>
              <a:t>         30                          </a:t>
            </a:r>
          </a:p>
          <a:p>
            <a:r>
              <a:rPr lang="uk-UA" sz="3600" dirty="0" smtClean="0"/>
              <a:t>40</a:t>
            </a:r>
          </a:p>
          <a:p>
            <a:r>
              <a:rPr lang="uk-UA" sz="3600" dirty="0" smtClean="0"/>
              <a:t>         60</a:t>
            </a:r>
          </a:p>
          <a:p>
            <a:r>
              <a:rPr lang="uk-UA" sz="3600" dirty="0" smtClean="0"/>
              <a:t>80</a:t>
            </a:r>
          </a:p>
          <a:p>
            <a:r>
              <a:rPr lang="uk-UA" sz="3600" dirty="0" smtClean="0"/>
              <a:t>        90</a:t>
            </a:r>
          </a:p>
          <a:p>
            <a:r>
              <a:rPr lang="uk-UA" sz="4000" dirty="0" smtClean="0"/>
              <a:t>(……..)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200</a:t>
            </a:r>
          </a:p>
          <a:p>
            <a:r>
              <a:rPr lang="uk-UA" sz="3600" dirty="0" smtClean="0"/>
              <a:t>           300</a:t>
            </a:r>
          </a:p>
          <a:p>
            <a:r>
              <a:rPr lang="uk-UA" sz="3600" dirty="0" smtClean="0"/>
              <a:t>100</a:t>
            </a:r>
          </a:p>
          <a:p>
            <a:r>
              <a:rPr lang="uk-UA" sz="3600" dirty="0" smtClean="0"/>
              <a:t>           500</a:t>
            </a:r>
          </a:p>
          <a:p>
            <a:r>
              <a:rPr lang="uk-UA" sz="3600" dirty="0" smtClean="0"/>
              <a:t>700</a:t>
            </a:r>
          </a:p>
          <a:p>
            <a:r>
              <a:rPr lang="uk-UA" sz="3600" dirty="0" smtClean="0"/>
              <a:t>(…….)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Інтерактивна вправа </a:t>
            </a:r>
            <a:r>
              <a:rPr lang="uk-UA" dirty="0" err="1" smtClean="0"/>
              <a:t>“Мікрофон”</a:t>
            </a:r>
            <a:endParaRPr lang="ru-RU" dirty="0"/>
          </a:p>
        </p:txBody>
      </p:sp>
      <p:pic>
        <p:nvPicPr>
          <p:cNvPr id="4" name="Содержимое 3" descr="mikrof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4000" cy="46805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638</TotalTime>
  <Words>400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Метро</vt:lpstr>
      <vt:lpstr>Інтегрований урок з математики і Я у світі у 3 класі </vt:lpstr>
      <vt:lpstr>Слайд 2</vt:lpstr>
      <vt:lpstr>Вже дзвінок нам дав сигнал,  Працювати час настав. Будем вчитися старанно, Щоб урок пройшов не марно.  </vt:lpstr>
      <vt:lpstr>ВІТАННЯ В КОЛІ ДРУЗІВ</vt:lpstr>
      <vt:lpstr>Створення ситуації  успіху </vt:lpstr>
      <vt:lpstr> Перевірка домашнього завдання</vt:lpstr>
      <vt:lpstr>Тема уроку. Множення   на одноцифрове число виду  40•2, 400•2.   Ми споживачі .                  Гра “Супермаркет”. </vt:lpstr>
      <vt:lpstr>????????????</vt:lpstr>
      <vt:lpstr>Інтерактивна вправа “Мікрофон”</vt:lpstr>
      <vt:lpstr>ГАСЛО УРОКУ</vt:lpstr>
      <vt:lpstr>Слайд 11</vt:lpstr>
      <vt:lpstr>Правила роботи в групах </vt:lpstr>
      <vt:lpstr>Слайд 13</vt:lpstr>
      <vt:lpstr>СУПЕРМАРКЕТ</vt:lpstr>
      <vt:lpstr>ЗАДАЧА</vt:lpstr>
      <vt:lpstr>РИБНИЙ ВІДДІЛ</vt:lpstr>
      <vt:lpstr>Задача</vt:lpstr>
      <vt:lpstr>             САМООЦІНКА</vt:lpstr>
      <vt:lpstr>Завдання додому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Інтегрований урок з математики і Я у світі</dc:title>
  <dc:creator>Svetik</dc:creator>
  <cp:lastModifiedBy>Svetik</cp:lastModifiedBy>
  <cp:revision>60</cp:revision>
  <dcterms:created xsi:type="dcterms:W3CDTF">2018-01-14T19:25:12Z</dcterms:created>
  <dcterms:modified xsi:type="dcterms:W3CDTF">2018-01-22T19:10:29Z</dcterms:modified>
</cp:coreProperties>
</file>