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1" r:id="rId6"/>
    <p:sldId id="272" r:id="rId7"/>
    <p:sldId id="259" r:id="rId8"/>
    <p:sldId id="260" r:id="rId9"/>
    <p:sldId id="261" r:id="rId10"/>
    <p:sldId id="277" r:id="rId11"/>
    <p:sldId id="281" r:id="rId12"/>
    <p:sldId id="278" r:id="rId13"/>
    <p:sldId id="279" r:id="rId14"/>
    <p:sldId id="263" r:id="rId15"/>
    <p:sldId id="280" r:id="rId16"/>
    <p:sldId id="264" r:id="rId17"/>
    <p:sldId id="265" r:id="rId18"/>
    <p:sldId id="284" r:id="rId19"/>
    <p:sldId id="283" r:id="rId20"/>
    <p:sldId id="266" r:id="rId21"/>
    <p:sldId id="285" r:id="rId22"/>
    <p:sldId id="286" r:id="rId23"/>
    <p:sldId id="268" r:id="rId24"/>
    <p:sldId id="267" r:id="rId25"/>
    <p:sldId id="288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/>
              <a:t>04.02.2018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732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/>
              <a:t>04.02.2018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56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/>
              <a:t>04.02.2018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811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/>
              <a:t>04.02.2018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625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/>
              <a:t>04.02.2018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33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/>
              <a:t>04.02.2018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03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/>
              <a:t>04.02.2018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13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/>
              <a:t>04.02.2018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37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/>
              <a:t>04.02.2018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996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/>
              <a:t>04.02.2018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78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9A24-00DE-4040-926A-4C2822C72C47}" type="datetimeFigureOut">
              <a:rPr lang="uk-UA" smtClean="0"/>
              <a:t>04.02.2018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3EC5-B31C-42AB-849D-BB2C2A7ED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188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59A24-00DE-4040-926A-4C2822C72C47}" type="datetimeFigureOut">
              <a:rPr lang="uk-UA" smtClean="0"/>
              <a:t>04.02.2018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3EC5-B31C-42AB-849D-BB2C2A7EDE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0169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116" y="1646176"/>
            <a:ext cx="118384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ВПРОВАДЖЕННЯ ІНТЕРАКТИВНИХ ТЕХНОЛОГІЙ </a:t>
            </a:r>
            <a:br>
              <a:rPr lang="uk-UA" sz="32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НАВЧАННЯ В ПОЧАТКОВІЙ ШКОЛІ</a:t>
            </a:r>
            <a:endParaRPr lang="uk-UA" sz="3200" b="1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1310" y="4276351"/>
            <a:ext cx="5145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Підготувала вчитель початкових класів</a:t>
            </a:r>
            <a:br>
              <a:rPr lang="uk-UA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Озерова Олена Миколаївна</a:t>
            </a:r>
            <a:endParaRPr lang="uk-UA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371" y="6357257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Селидове</a:t>
            </a:r>
            <a:r>
              <a:rPr lang="uk-UA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2018</a:t>
            </a:r>
            <a:endParaRPr lang="uk-UA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7" y="2774492"/>
            <a:ext cx="3597504" cy="38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4948" y="493485"/>
            <a:ext cx="10537372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ІНТЕРАКТИВНИЙ ПРИЙОМ </a:t>
            </a:r>
            <a: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"МІКРОФОН</a:t>
            </a:r>
            <a:r>
              <a:rPr lang="uk-UA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"</a:t>
            </a:r>
            <a: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endParaRPr lang="uk-UA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endParaRPr lang="uk-UA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Правила 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проведення «Мікрофону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»: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uk-UA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говорити 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має право тільки той учень, у кого   мікрофон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uk-UA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відповіді 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не коментують і не оцінюють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uk-UA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коли 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хтось висловлюється, інші мають </a:t>
            </a:r>
            <a:endParaRPr lang="uk-UA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дотримуватися 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тиші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.</a:t>
            </a:r>
          </a:p>
          <a:p>
            <a:endParaRPr lang="ru-RU" sz="28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ru-RU" sz="28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endParaRPr lang="uk-UA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endParaRPr lang="uk-UA" sz="28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49" y="3314132"/>
            <a:ext cx="2849602" cy="35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4948" y="493485"/>
            <a:ext cx="105373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ІНТЕРАКТИВНИЙ ПРИЙОМ </a:t>
            </a:r>
            <a: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"МІКРОФОН</a:t>
            </a:r>
            <a:r>
              <a:rPr lang="uk-UA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"</a:t>
            </a:r>
            <a:endParaRPr lang="uk-UA" sz="32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endParaRPr lang="uk-UA" sz="28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endParaRPr lang="uk-UA" sz="2800" dirty="0"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987">
            <a:off x="714770" y="1800751"/>
            <a:ext cx="2385623" cy="3110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833">
            <a:off x="3667403" y="3023433"/>
            <a:ext cx="2208453" cy="2978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833">
            <a:off x="6498455" y="2016344"/>
            <a:ext cx="2150396" cy="2900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091">
            <a:off x="9295780" y="3173123"/>
            <a:ext cx="2263664" cy="3053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7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6823" y="595085"/>
            <a:ext cx="11263084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ІНТЕРАКТИВНИЙ ПРИЙОМ 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"НЕЗАКІНЧЕНІ РЕЧЕННЯ"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Цей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прийом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часто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поєднується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з «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Мікрофоном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», </a:t>
            </a:r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що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дає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можливість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ґрунтовніше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працювати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над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умінням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висловлення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власних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ідей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,  </a:t>
            </a:r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порівнювати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їх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з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іншими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. </a:t>
            </a:r>
            <a:endPara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        Робота 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за такою методикою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дає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змогу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endPara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у</a:t>
            </a:r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чням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вільніше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висловлюватися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щодо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endPara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з</a:t>
            </a:r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апропонованих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тем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,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відпрацьовувати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endPara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вміння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говорити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коротко, але 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по </a:t>
            </a:r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суті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й </a:t>
            </a:r>
          </a:p>
          <a:p>
            <a:pPr algn="just"/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переконливо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.</a:t>
            </a:r>
          </a:p>
          <a:p>
            <a:endParaRPr lang="ru-RU" sz="28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ru-RU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421" y="3199564"/>
            <a:ext cx="2222978" cy="35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142" y="783771"/>
            <a:ext cx="113937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ІНТЕРАКТИВНИЙ ПРИЙОМ 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"НЕЗАКІНЧЕНІ РЕЧЕННЯ"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ru-RU" sz="28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ru-RU" sz="28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r>
              <a:rPr lang="ru-RU" sz="28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35" y="3168770"/>
            <a:ext cx="2449917" cy="3304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45" y="3076964"/>
            <a:ext cx="2449917" cy="3304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94" y="1811613"/>
            <a:ext cx="2398282" cy="3234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75" y="1770447"/>
            <a:ext cx="2396840" cy="3232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5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0839" y="729480"/>
            <a:ext cx="1051032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ІНТЕРАКТИВНИЙ ПРИЙОМ 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"МОЗКОВИЙ ШТУРМ"</a:t>
            </a:r>
            <a:b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endParaRPr lang="uk-UA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Широко 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використовується для  вирішення   конкретної проблеми,  спонукає учнів проявляти уяву та творчість, дає можливість їм вільно висловлювати свої думки.</a:t>
            </a:r>
          </a:p>
          <a:p>
            <a:pPr algn="just"/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Мета 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«мозкового штурму»  в тому, щоб зібрати якомога більше ідей щодо 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проблеми</a:t>
            </a:r>
          </a:p>
          <a:p>
            <a:pPr algn="just"/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від 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усіх учнів протягом   певного   часу.</a:t>
            </a:r>
          </a:p>
          <a:p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          </a:t>
            </a:r>
            <a: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87" y="4143103"/>
            <a:ext cx="2262414" cy="27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44" y="2801256"/>
            <a:ext cx="86940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Georgia" panose="02040502050405020303" pitchFamily="18" charset="0"/>
              </a:rPr>
              <a:t>                            </a:t>
            </a:r>
            <a:endParaRPr lang="uk-UA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Намагатися 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висунути якомога більше ідей щодо вирішення проблеми.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Не 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відкидати ніякої ідеї тільки тому, що вона суперечить загальній думці.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Не 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можна критикувати висловлювання інших та давати оцінку запропонованим ідеям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.</a:t>
            </a:r>
          </a:p>
          <a:p>
            <a: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17" y="2967335"/>
            <a:ext cx="2909369" cy="31464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6884" y="791604"/>
            <a:ext cx="11658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ІНТЕРАКТИВНИЙ </a:t>
            </a:r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ПРИЙОМ  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"МОЗКОВИЙ ШТУРМ"</a:t>
            </a:r>
            <a:r>
              <a:rPr lang="uk-UA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uk-UA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endParaRPr lang="uk-UA" sz="32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uk-UA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      Правила 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поведінки під час «Мозкового штурму»: </a:t>
            </a:r>
          </a:p>
        </p:txBody>
      </p:sp>
    </p:spTree>
    <p:extLst>
      <p:ext uri="{BB962C8B-B14F-4D97-AF65-F5344CB8AC3E}">
        <p14:creationId xmlns:p14="http://schemas.microsoft.com/office/powerpoint/2010/main" val="22174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319" y="435428"/>
            <a:ext cx="107986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ІНТЕРАКТИВНІ ТЕХНОЛОГІЇ КООПЕРАТИВНО - ГРУПОВОГО НАВЧАННЯ</a:t>
            </a:r>
            <a:r>
              <a:rPr lang="uk-UA" sz="2400" i="1" dirty="0">
                <a:solidFill>
                  <a:schemeClr val="bg1"/>
                </a:solidFill>
              </a:rPr>
              <a:t/>
            </a:r>
            <a:br>
              <a:rPr lang="uk-UA" sz="2400" i="1" dirty="0">
                <a:solidFill>
                  <a:schemeClr val="bg1"/>
                </a:solidFill>
              </a:rPr>
            </a:br>
            <a:r>
              <a:rPr lang="uk-UA" sz="2400" i="1" dirty="0">
                <a:solidFill>
                  <a:schemeClr val="bg1"/>
                </a:solidFill>
              </a:rPr>
              <a:t> </a:t>
            </a:r>
            <a:endParaRPr lang="uk-UA" sz="2400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це</a:t>
            </a:r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модель </a:t>
            </a:r>
            <a:r>
              <a:rPr lang="ru-RU" sz="28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організації</a:t>
            </a:r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навчання</a:t>
            </a:r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у </a:t>
            </a:r>
            <a:r>
              <a:rPr lang="ru-RU" sz="28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малих</a:t>
            </a:r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групах</a:t>
            </a:r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учнів</a:t>
            </a: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,   </a:t>
            </a:r>
            <a:r>
              <a:rPr lang="ru-RU" sz="2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об'єднаних</a:t>
            </a: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спільною</a:t>
            </a: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навчальною</a:t>
            </a: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метою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3001" y="3285890"/>
            <a:ext cx="2661264" cy="12377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83917" y="3387536"/>
            <a:ext cx="16241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робота 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 парах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object 34"/>
          <p:cNvSpPr/>
          <p:nvPr/>
        </p:nvSpPr>
        <p:spPr>
          <a:xfrm rot="5931337">
            <a:off x="5829943" y="2753687"/>
            <a:ext cx="471090" cy="322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42" y="4513137"/>
            <a:ext cx="2603751" cy="13420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742" y="5271248"/>
            <a:ext cx="2603751" cy="1131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9197" y="4011556"/>
            <a:ext cx="2603751" cy="13420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5024" y="4816265"/>
            <a:ext cx="23839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суперечити</a:t>
            </a: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один одному</a:t>
            </a:r>
            <a:endParaRPr lang="uk-UA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387" y="5402857"/>
            <a:ext cx="2367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активно </a:t>
            </a:r>
            <a:br>
              <a:rPr lang="uk-UA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спілкуватися</a:t>
            </a:r>
            <a:endParaRPr lang="uk-UA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45299" y="4451766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сперечатися</a:t>
            </a:r>
            <a:endParaRPr lang="uk-UA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object 34"/>
          <p:cNvSpPr/>
          <p:nvPr/>
        </p:nvSpPr>
        <p:spPr>
          <a:xfrm rot="1493770">
            <a:off x="7821149" y="4070762"/>
            <a:ext cx="517854" cy="325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4"/>
          <p:cNvSpPr/>
          <p:nvPr/>
        </p:nvSpPr>
        <p:spPr>
          <a:xfrm rot="5931337">
            <a:off x="5965255" y="4765673"/>
            <a:ext cx="396724" cy="339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4"/>
          <p:cNvSpPr/>
          <p:nvPr/>
        </p:nvSpPr>
        <p:spPr>
          <a:xfrm rot="9465645">
            <a:off x="3416555" y="4035579"/>
            <a:ext cx="576394" cy="346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48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656" y="580571"/>
            <a:ext cx="108566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ІНТЕРАКТИВНИЙ ПРИЙОМ  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"РОБОТА В ПАРАХ"</a:t>
            </a:r>
            <a:endParaRPr lang="uk-UA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uk-UA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uk-UA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Парна 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робота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полягає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в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допомозі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сильного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учня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слабшим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, у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взаємодопомозі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. Склад пар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визначає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вчитель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,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враховуючи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симпатії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або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можливості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учнів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. </a:t>
            </a:r>
            <a:endPara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endPara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Пари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можуть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мати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постійний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  і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змінний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склад. </a:t>
            </a:r>
            <a:endPara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Головне 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для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парної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організації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навчальної</a:t>
            </a:r>
            <a:endPara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діяльності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–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взаємонавчання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і </a:t>
            </a:r>
            <a:endPara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взаємоконтроль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803" y="3427504"/>
            <a:ext cx="2720712" cy="33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314" y="580571"/>
            <a:ext cx="1069702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ІНТЕРАКТИВНИЙ ПРИЙОМ  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"РОБОТА В ПАРАХ"</a:t>
            </a:r>
            <a:endParaRPr lang="uk-UA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uk-UA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uk-UA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Робота   в 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парі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 —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це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унікальна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форма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організації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уроку,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що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забезпечує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взаємодію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між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учнями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і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робить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непрямим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керування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вчителя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. </a:t>
            </a:r>
            <a:endPara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endPara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Він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організовує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початок і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кінець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роботи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: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формулює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завдання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,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спільну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інструкцію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щодо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його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виконання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, разом з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учнями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оцінює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результати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. </a:t>
            </a:r>
            <a:endParaRPr lang="ru-RU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8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Етап</a:t>
            </a: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спільного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оцінювання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сприяє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формуванню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самооцінки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і самоконтролю </a:t>
            </a:r>
            <a:r>
              <a:rPr lang="ru-RU" sz="2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школярів</a:t>
            </a:r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8629" y="435428"/>
            <a:ext cx="10856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ІНТЕРАКТИВНИЙ ПРИЙОМ  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"РОБОТА В ПАРАХ"</a:t>
            </a:r>
          </a:p>
          <a:p>
            <a:pPr algn="just"/>
            <a:endParaRPr lang="ru-RU" sz="280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endParaRPr lang="ru-RU" sz="28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85" y="1820423"/>
            <a:ext cx="2455197" cy="3311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71"/>
          <a:stretch/>
        </p:blipFill>
        <p:spPr>
          <a:xfrm>
            <a:off x="4378271" y="2822192"/>
            <a:ext cx="3149667" cy="3331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77" y="1820423"/>
            <a:ext cx="2440648" cy="3291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1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9143" y="843676"/>
            <a:ext cx="93791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Georgia" panose="02040502050405020303" pitchFamily="18" charset="0"/>
              </a:rPr>
              <a:t>    </a:t>
            </a:r>
            <a:r>
              <a:rPr lang="ru-RU" sz="3600" i="1" dirty="0" smtClean="0">
                <a:latin typeface="Georgia" panose="02040502050405020303" pitchFamily="18" charset="0"/>
              </a:rPr>
              <a:t>     </a:t>
            </a:r>
            <a:r>
              <a:rPr lang="ru-RU" sz="2800" b="1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Дитина</a:t>
            </a:r>
            <a:r>
              <a:rPr lang="ru-RU" sz="2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–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це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сонце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навколо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якого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мають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обертатися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всі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засоби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навчання</a:t>
            </a:r>
            <a:r>
              <a:rPr lang="ru-RU" sz="2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 Учитель 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повинен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створювати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лиш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 атмосферу, в</a:t>
            </a:r>
            <a:r>
              <a:rPr lang="ru-RU" sz="2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якій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дитина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має</a:t>
            </a:r>
            <a:r>
              <a:rPr lang="ru-RU" sz="2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ru-RU" sz="2800" b="1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можливість</a:t>
            </a:r>
            <a:r>
              <a:rPr lang="ru-RU" sz="2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ru-RU" sz="2800" b="1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висловлюватись</a:t>
            </a:r>
            <a:r>
              <a:rPr lang="ru-RU" sz="2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                    </a:t>
            </a:r>
            <a:r>
              <a:rPr lang="ru-RU" sz="2800" b="1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Амонашвілі</a:t>
            </a:r>
            <a:endParaRPr lang="uk-UA" sz="2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endParaRPr lang="ru-RU" sz="2800" b="1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i="1" dirty="0">
                <a:latin typeface="Georgia" panose="02040502050405020303" pitchFamily="18" charset="0"/>
              </a:rPr>
              <a:t> </a:t>
            </a:r>
            <a:r>
              <a:rPr lang="ru-RU" sz="3200" i="1" dirty="0" smtClean="0">
                <a:latin typeface="Georgia" panose="02040502050405020303" pitchFamily="18" charset="0"/>
              </a:rPr>
              <a:t>                                                      </a:t>
            </a:r>
            <a:endParaRPr lang="uk-UA" sz="3200" i="1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13" y="3748645"/>
            <a:ext cx="1848845" cy="2927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469">
            <a:off x="2268339" y="3267956"/>
            <a:ext cx="2292483" cy="3092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705">
            <a:off x="5633063" y="3288764"/>
            <a:ext cx="2279129" cy="3074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6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434" y="853753"/>
            <a:ext cx="110743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ІНТЕРАКТИВНІ ТЕХНОЛОГІЇ СИТУАТИВНОГО МОДЕЛЮВАННЯ    (НАВЧАННЯ У ГРІ)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endParaRPr lang="uk-UA" sz="2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uk-UA" sz="2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побудова</a:t>
            </a: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навчального</a:t>
            </a: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процесу</a:t>
            </a: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шляхом </a:t>
            </a:r>
            <a:r>
              <a:rPr lang="ru-RU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включення</a:t>
            </a: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учня</a:t>
            </a: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до </a:t>
            </a:r>
            <a:r>
              <a:rPr lang="ru-RU" sz="24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гри</a:t>
            </a:r>
            <a:r>
              <a:rPr lang="uk-UA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uk-UA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uk-UA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i="1" dirty="0">
                <a:solidFill>
                  <a:schemeClr val="bg1"/>
                </a:solidFill>
              </a:rPr>
              <a:t/>
            </a:r>
            <a:br>
              <a:rPr lang="uk-UA" i="1" dirty="0">
                <a:solidFill>
                  <a:schemeClr val="bg1"/>
                </a:solidFill>
              </a:rPr>
            </a:br>
            <a:r>
              <a:rPr lang="uk-UA" i="1" dirty="0"/>
              <a:t>    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6" y="3263558"/>
            <a:ext cx="3561107" cy="31069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47673" y="4216877"/>
            <a:ext cx="7276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Гра</a:t>
            </a:r>
            <a:r>
              <a:rPr lang="ru-RU" sz="2400" b="1" i="1" dirty="0">
                <a:solidFill>
                  <a:schemeClr val="bg1"/>
                </a:solidFill>
                <a:latin typeface="Georgia" panose="02040502050405020303" pitchFamily="18" charset="0"/>
              </a:rPr>
              <a:t> – </a:t>
            </a:r>
            <a:r>
              <a:rPr lang="ru-RU" sz="24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це</a:t>
            </a:r>
            <a:r>
              <a:rPr lang="ru-RU" sz="24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іскорка</a:t>
            </a:r>
            <a:r>
              <a:rPr lang="ru-RU" sz="2400" b="1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sz="2400" b="1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запалює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2400" b="1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вогник</a:t>
            </a:r>
            <a:r>
              <a:rPr lang="ru-RU" sz="24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допитливості</a:t>
            </a:r>
            <a:r>
              <a:rPr lang="ru-RU" sz="2400" b="1" i="1" dirty="0">
                <a:solidFill>
                  <a:schemeClr val="bg1"/>
                </a:solidFill>
                <a:latin typeface="Georgia" panose="02040502050405020303" pitchFamily="18" charset="0"/>
              </a:rPr>
              <a:t> й </a:t>
            </a:r>
            <a:r>
              <a:rPr lang="ru-RU" sz="24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любові</a:t>
            </a:r>
            <a:r>
              <a:rPr lang="ru-RU" sz="2400" b="1" i="1" dirty="0">
                <a:solidFill>
                  <a:schemeClr val="bg1"/>
                </a:solidFill>
                <a:latin typeface="Georgia" panose="02040502050405020303" pitchFamily="18" charset="0"/>
              </a:rPr>
              <a:t> до </a:t>
            </a:r>
            <a:r>
              <a:rPr lang="ru-RU" sz="24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знань</a:t>
            </a:r>
            <a:r>
              <a:rPr lang="ru-RU" sz="2400" b="1" i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</a:p>
          <a:p>
            <a:pPr algn="r"/>
            <a:r>
              <a:rPr lang="ru-RU" sz="2400" b="1" i="1" dirty="0">
                <a:solidFill>
                  <a:schemeClr val="bg1"/>
                </a:solidFill>
                <a:latin typeface="Georgia" panose="02040502050405020303" pitchFamily="18" charset="0"/>
              </a:rPr>
              <a:t>В. </a:t>
            </a:r>
            <a:r>
              <a:rPr lang="ru-RU" sz="24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Сухомлинський</a:t>
            </a:r>
            <a:endParaRPr lang="uk-UA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257" y="580571"/>
            <a:ext cx="106534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ІНТЕРАКТИВНІ ТЕХНОЛОГІЇ СИТУАТИВНОГО МОДЕЛЮВАННЯ  (НАВЧАННЯ У ГРІ)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endParaRPr lang="ru-RU" sz="2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28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Роль </a:t>
            </a:r>
            <a:r>
              <a:rPr lang="ru-RU" sz="2800" b="1" u="sng" dirty="0" err="1">
                <a:solidFill>
                  <a:schemeClr val="bg1"/>
                </a:solidFill>
                <a:latin typeface="Georgia" panose="02040502050405020303" pitchFamily="18" charset="0"/>
              </a:rPr>
              <a:t>гри</a:t>
            </a:r>
            <a:r>
              <a:rPr lang="ru-RU" sz="28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 в </a:t>
            </a:r>
            <a:r>
              <a:rPr lang="ru-RU" sz="2800" b="1" u="sng" dirty="0" err="1">
                <a:solidFill>
                  <a:schemeClr val="bg1"/>
                </a:solidFill>
                <a:latin typeface="Georgia" panose="02040502050405020303" pitchFamily="18" charset="0"/>
              </a:rPr>
              <a:t>навчальній</a:t>
            </a:r>
            <a:r>
              <a:rPr lang="ru-RU" sz="28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u="sng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діяльності</a:t>
            </a:r>
            <a:r>
              <a:rPr lang="ru-RU" sz="28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: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г</a:t>
            </a:r>
            <a:r>
              <a:rPr lang="ru-RU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ра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є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засобом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пізнання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дитиною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дійсності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р</a:t>
            </a:r>
            <a:r>
              <a:rPr lang="ru-RU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обить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навчання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цікавим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ефективним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допомагає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зацікавити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новою темою,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зробити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зміст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теми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доступним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зрозумілим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п</a:t>
            </a:r>
            <a:r>
              <a:rPr lang="ru-RU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ідвищує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інтерес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до предмета;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д</a:t>
            </a:r>
            <a:r>
              <a:rPr lang="ru-RU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озволяє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краще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опанувати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навчальний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матеріал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сприяє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відпрацюванню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 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вмінь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 і  </a:t>
            </a:r>
            <a:r>
              <a:rPr lang="ru-RU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навичок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;</a:t>
            </a:r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р</a:t>
            </a:r>
            <a:r>
              <a:rPr lang="ru-RU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озвиває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творчу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уяву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пам'ять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мислення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6407" y="3427504"/>
            <a:ext cx="2290621" cy="30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257" y="580571"/>
            <a:ext cx="10653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ІНТЕРАКТИВНІ ТЕХНОЛОГІЇ СИТУАТИВНОГО МОДЕЛЮВАННЯ    (НАВЧАННЯ У ГРІ)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  <a:endParaRPr lang="uk-UA" sz="2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uk-UA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2" r="9465" b="10476"/>
          <a:stretch/>
        </p:blipFill>
        <p:spPr>
          <a:xfrm>
            <a:off x="4542970" y="1971152"/>
            <a:ext cx="3106058" cy="3839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673" r="-1272" b="12261"/>
          <a:stretch/>
        </p:blipFill>
        <p:spPr>
          <a:xfrm>
            <a:off x="8593986" y="3078623"/>
            <a:ext cx="2729643" cy="3205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2"/>
          <a:stretch/>
        </p:blipFill>
        <p:spPr>
          <a:xfrm>
            <a:off x="910852" y="3078624"/>
            <a:ext cx="2781928" cy="3215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4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0171" y="580571"/>
            <a:ext cx="838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48719" y="765237"/>
            <a:ext cx="1150982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ЗАСТОСУВАННЯ ІНТЕРАКТИВНИХ ТЕХНОЛОГІЙ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МАЄ БАГАТО ПЕРЕВАГ</a:t>
            </a:r>
            <a:endParaRPr lang="uk-UA" dirty="0">
              <a:solidFill>
                <a:schemeClr val="bg1"/>
              </a:solidFill>
            </a:endParaRPr>
          </a:p>
          <a:p>
            <a:endParaRPr lang="uk-UA" sz="2400" dirty="0" smtClean="0">
              <a:solidFill>
                <a:schemeClr val="bg1"/>
              </a:solidFill>
            </a:endParaRPr>
          </a:p>
          <a:p>
            <a:endParaRPr lang="uk-UA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у </a:t>
            </a: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роботі задіяні всі учні; </a:t>
            </a:r>
            <a:endParaRPr lang="uk-UA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школярі </a:t>
            </a:r>
            <a:r>
              <a:rPr lang="uk-UA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вчаться</a:t>
            </a: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 працювати в </a:t>
            </a: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парі (команді); </a:t>
            </a:r>
            <a:endParaRPr lang="uk-UA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формується </a:t>
            </a: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доброзичливе ставлення до </a:t>
            </a: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учнів; </a:t>
            </a:r>
            <a:endParaRPr lang="uk-UA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формуються навички толерантного спілкування, вміння </a:t>
            </a:r>
            <a:endParaRPr lang="uk-UA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аргументувати </a:t>
            </a: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свою точку зору, знаходити альтернативне рішення проблеми;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кожна дитина має можливість пропонувати свою думку;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за короткий час </a:t>
            </a:r>
            <a:r>
              <a:rPr lang="uk-UA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опановується</a:t>
            </a: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 багато нового матеріалу.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uk-UA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67" y="2678393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0171" y="580571"/>
            <a:ext cx="838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28170" y="391886"/>
            <a:ext cx="1133565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РЕЗУЛЬТАТИВНІСТЬ МОЄЇ РОБОТИ ПРОСЛІДКОВУЄТЬСЯ В ТОМУ, ЩО УЧНІ:</a:t>
            </a:r>
          </a:p>
          <a:p>
            <a:pPr algn="ctr"/>
            <a:endParaRPr lang="uk-UA" sz="2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уміють </a:t>
            </a: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спостерігати, критично мислити, аналізувати, </a:t>
            </a: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використовувати </a:t>
            </a: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одержану інформацію в різних ситуаціях</a:t>
            </a: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;</a:t>
            </a:r>
          </a:p>
          <a:p>
            <a:endParaRPr lang="uk-UA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з </a:t>
            </a: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великим бажанням виконують творчі роботи</a:t>
            </a: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вміють </a:t>
            </a: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співпрацювати в  парах, самостійно організовувати свою </a:t>
            </a:r>
            <a:endParaRPr lang="uk-UA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роботу, </a:t>
            </a: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можуть вільно висловлювати свої думки. </a:t>
            </a:r>
            <a:endParaRPr lang="uk-UA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uk-UA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володіють </a:t>
            </a: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елементарними прийомами </a:t>
            </a: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запам'ятовування,</a:t>
            </a:r>
          </a:p>
          <a:p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творчою </a:t>
            </a: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уявою і мисленням. </a:t>
            </a:r>
            <a:endParaRPr lang="uk-UA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uk-UA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мають </a:t>
            </a: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великий словниковий запас. 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485" y="3598301"/>
            <a:ext cx="2634341" cy="31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8502" y="1291212"/>
            <a:ext cx="6439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Georgia" panose="02040502050405020303" pitchFamily="18" charset="0"/>
              </a:rPr>
              <a:t> </a:t>
            </a:r>
            <a:endParaRPr lang="uk-UA" sz="2800" dirty="0" smtClean="0">
              <a:latin typeface="Georgia" panose="02040502050405020303" pitchFamily="18" charset="0"/>
            </a:endParaRPr>
          </a:p>
          <a:p>
            <a:r>
              <a:rPr lang="uk-UA" sz="4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ДЯКУЮ ЗА УВАГУ!</a:t>
            </a:r>
            <a:endParaRPr lang="uk-UA" sz="4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17" y="3216075"/>
            <a:ext cx="3841669" cy="335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016" y="1382287"/>
            <a:ext cx="10505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АКТУАЛЬНІСТЬ ОБРАНОЇ ТЕМИ:</a:t>
            </a:r>
            <a:endParaRPr lang="en-US" sz="2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endParaRPr lang="uk-UA" sz="32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Відповідно </a:t>
            </a: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до вимог Державного стандарту </a:t>
            </a:r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початкової освіти, учитель </a:t>
            </a: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початкових класів повинен постійно удосконалювати процес навчання, що дозволяє дітям ефективно і якісно засвоювати програмний </a:t>
            </a:r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матеріал. Тому </a:t>
            </a: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доцільно використовувати інтерактивні технології.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44" y="140789"/>
            <a:ext cx="2268635" cy="226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674" y="522514"/>
            <a:ext cx="1086591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uk-UA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МЕТА: 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застосувати інтерактивні технології в системі  моєї роботи</a:t>
            </a:r>
            <a:r>
              <a:rPr lang="uk-UA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 </a:t>
            </a:r>
            <a:endParaRPr lang="en-US" sz="32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endParaRPr lang="uk-UA" sz="32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ЗАВДАННЯ: 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використовувати інтерактивні технології для формування життєвих </a:t>
            </a:r>
            <a:r>
              <a:rPr lang="uk-UA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компетентностей</a:t>
            </a:r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учнів, пізнавального інтересу до предмету, виховання оригінального творчого мислення, навичок колективного спілкування, створювати різноманітні навчальні ситуації для підвищення інтересу до вивчення навчальних предметів.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4365" y="831817"/>
            <a:ext cx="100894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Georgia" panose="02040502050405020303" pitchFamily="18" charset="0"/>
              </a:rPr>
              <a:t>         </a:t>
            </a:r>
            <a:r>
              <a:rPr lang="ru-RU" sz="2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Інтерактивне</a:t>
            </a: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навчання</a:t>
            </a: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–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це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навчання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діалогу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під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час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якого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відбувається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взаємодія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учасників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педагогічного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процесу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з метою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взаєморозуміння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спільного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розв’язання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навчальних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завдань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розвитку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особистісних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якостей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учнів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sz="32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522" y="4093030"/>
            <a:ext cx="1961420" cy="2353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2457" y="3424135"/>
            <a:ext cx="87790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</a:t>
            </a:r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Мета </a:t>
            </a:r>
            <a:r>
              <a:rPr lang="ru-RU" sz="2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інтерактивного</a:t>
            </a: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навчання</a:t>
            </a: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– 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створ</a:t>
            </a:r>
            <a:r>
              <a:rPr lang="uk-UA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ення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комфортних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умов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навчання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при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яких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учень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відчуває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свою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успішність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свою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інтелектуальну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досконалість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робить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продуктивним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сам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освітній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процес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257" y="553600"/>
            <a:ext cx="1110342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</a:t>
            </a: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КРЕДО ІНТЕРАКТИВНОГО </a:t>
            </a:r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НАВЧАННЯ</a:t>
            </a:r>
          </a:p>
          <a:p>
            <a:pPr algn="just"/>
            <a:endParaRPr lang="ru-RU" sz="3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Те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я чую, я </a:t>
            </a:r>
            <a:r>
              <a:rPr lang="ru-RU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забуваю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endParaRPr lang="ru-RU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Те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я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бачу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і чую, я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трохи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пам'ятаю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endParaRPr lang="ru-RU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Те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я чую,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бачу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обговорюю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я починаю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розуміти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endParaRPr lang="ru-RU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Коли 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я чую,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бачу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обговорюю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й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роблю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endParaRPr lang="ru-RU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я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здобуваю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знання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навички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endParaRPr lang="ru-RU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Коли 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я передаю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знання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іншим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endParaRPr lang="ru-RU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я 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стаю </a:t>
            </a:r>
            <a:r>
              <a:rPr lang="ru-RU" sz="2800" dirty="0" err="1">
                <a:solidFill>
                  <a:schemeClr val="bg1"/>
                </a:solidFill>
                <a:latin typeface="Georgia" panose="02040502050405020303" pitchFamily="18" charset="0"/>
              </a:rPr>
              <a:t>майстром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572" y="3226340"/>
            <a:ext cx="2800170" cy="34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84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bject 3"/>
          <p:cNvSpPr/>
          <p:nvPr/>
        </p:nvSpPr>
        <p:spPr>
          <a:xfrm>
            <a:off x="4649242" y="2223791"/>
            <a:ext cx="2668657" cy="1960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marR="5080" indent="103505">
              <a:lnSpc>
                <a:spcPts val="1970"/>
              </a:lnSpc>
              <a:spcBef>
                <a:spcPts val="325"/>
              </a:spcBef>
            </a:pPr>
            <a:endParaRPr lang="uk-UA" spc="-95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12700" marR="5080" indent="103505">
              <a:lnSpc>
                <a:spcPts val="1970"/>
              </a:lnSpc>
              <a:spcBef>
                <a:spcPts val="325"/>
              </a:spcBef>
            </a:pPr>
            <a:r>
              <a:rPr lang="uk-UA" b="1" spc="-95" dirty="0" smtClean="0">
                <a:solidFill>
                  <a:schemeClr val="bg1"/>
                </a:solidFill>
                <a:latin typeface="Trebuchet MS"/>
                <a:cs typeface="Trebuchet MS"/>
              </a:rPr>
              <a:t>          </a:t>
            </a:r>
          </a:p>
          <a:p>
            <a:pPr marL="12700" marR="5080" indent="103505">
              <a:lnSpc>
                <a:spcPts val="1970"/>
              </a:lnSpc>
              <a:spcBef>
                <a:spcPts val="325"/>
              </a:spcBef>
            </a:pPr>
            <a:r>
              <a:rPr lang="uk-UA" sz="2400" b="1" spc="-9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uk-UA" sz="2400" b="1" spc="-95" dirty="0" smtClean="0">
                <a:solidFill>
                  <a:schemeClr val="bg1"/>
                </a:solidFill>
                <a:latin typeface="Trebuchet MS"/>
                <a:cs typeface="Trebuchet MS"/>
              </a:rPr>
              <a:t>      </a:t>
            </a:r>
            <a:r>
              <a:rPr lang="uk-UA" sz="2400" b="1" spc="-95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Вчиться  </a:t>
            </a:r>
            <a:r>
              <a:rPr lang="en-US" sz="2400" b="1" spc="-95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/>
            </a:r>
            <a:br>
              <a:rPr lang="en-US" sz="2400" b="1" spc="-95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</a:br>
            <a:r>
              <a:rPr lang="uk-UA" sz="2400" b="1" spc="-95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        </a:t>
            </a:r>
            <a:r>
              <a:rPr lang="uk-UA" sz="2400" b="1" spc="-45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прий</a:t>
            </a:r>
            <a:r>
              <a:rPr lang="uk-UA" sz="2400" b="1" spc="-65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м</a:t>
            </a:r>
            <a:r>
              <a:rPr lang="uk-UA" sz="2400" b="1" spc="-80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ати</a:t>
            </a:r>
            <a:r>
              <a:rPr lang="en-US" sz="2400" b="1" spc="-80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/>
            </a:r>
            <a:br>
              <a:rPr lang="en-US" sz="2400" b="1" spc="-80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</a:br>
            <a:r>
              <a:rPr lang="uk-UA" sz="2400" b="1" spc="-80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          рішення</a:t>
            </a:r>
            <a:endParaRPr lang="uk-UA" sz="2400" b="1" dirty="0">
              <a:solidFill>
                <a:schemeClr val="bg1"/>
              </a:solidFill>
              <a:latin typeface="Georgia" panose="02040502050405020303" pitchFamily="18" charset="0"/>
              <a:cs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467" y="2276982"/>
            <a:ext cx="2701910" cy="1924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62" y="2489207"/>
            <a:ext cx="2656212" cy="1891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141" y="4785570"/>
            <a:ext cx="2449877" cy="1744927"/>
          </a:xfrm>
          <a:prstGeom prst="rect">
            <a:avLst/>
          </a:prstGeom>
        </p:spPr>
      </p:pic>
      <p:sp>
        <p:nvSpPr>
          <p:cNvPr id="10" name="object 3"/>
          <p:cNvSpPr/>
          <p:nvPr/>
        </p:nvSpPr>
        <p:spPr>
          <a:xfrm>
            <a:off x="4861438" y="4785570"/>
            <a:ext cx="2698120" cy="182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376" y="4761102"/>
            <a:ext cx="2643853" cy="1883086"/>
          </a:xfrm>
          <a:prstGeom prst="rect">
            <a:avLst/>
          </a:prstGeom>
        </p:spPr>
      </p:pic>
      <p:sp>
        <p:nvSpPr>
          <p:cNvPr id="12" name="object 34"/>
          <p:cNvSpPr/>
          <p:nvPr/>
        </p:nvSpPr>
        <p:spPr>
          <a:xfrm>
            <a:off x="3842873" y="2867425"/>
            <a:ext cx="473075" cy="365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4"/>
          <p:cNvSpPr/>
          <p:nvPr/>
        </p:nvSpPr>
        <p:spPr>
          <a:xfrm rot="1300446">
            <a:off x="7718435" y="2879013"/>
            <a:ext cx="473075" cy="365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921961">
            <a:off x="9828917" y="4263694"/>
            <a:ext cx="475529" cy="3657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103307">
            <a:off x="7839080" y="5422484"/>
            <a:ext cx="475529" cy="3657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103307">
            <a:off x="3914105" y="5365672"/>
            <a:ext cx="475529" cy="3657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614236">
            <a:off x="1902684" y="4345581"/>
            <a:ext cx="475529" cy="36579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925047" y="2548610"/>
            <a:ext cx="1863812" cy="1368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995" marR="80010" indent="-3175" algn="ctr">
              <a:lnSpc>
                <a:spcPct val="91500"/>
              </a:lnSpc>
              <a:spcBef>
                <a:spcPts val="280"/>
              </a:spcBef>
            </a:pPr>
            <a:r>
              <a:rPr lang="uk-UA" sz="2400" b="1" spc="-8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Шукає  </a:t>
            </a:r>
            <a:r>
              <a:rPr lang="uk-UA" sz="2400" b="1" spc="-6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варіа</a:t>
            </a:r>
            <a:r>
              <a:rPr lang="uk-UA" sz="2400" b="1" spc="-8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н</a:t>
            </a:r>
            <a:r>
              <a:rPr lang="uk-UA" sz="2400" b="1" spc="-7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ти  рішення</a:t>
            </a:r>
            <a:endParaRPr lang="uk-UA" sz="2400" b="1" dirty="0">
              <a:solidFill>
                <a:schemeClr val="bg1"/>
              </a:solidFill>
              <a:latin typeface="Georgia" panose="02040502050405020303" pitchFamily="18" charset="0"/>
              <a:cs typeface="Trebuchet MS"/>
            </a:endParaRPr>
          </a:p>
          <a:p>
            <a:pPr algn="ctr">
              <a:lnSpc>
                <a:spcPts val="1980"/>
              </a:lnSpc>
            </a:pPr>
            <a:r>
              <a:rPr lang="uk-UA" sz="2400" b="1" spc="-40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про</a:t>
            </a:r>
            <a:r>
              <a:rPr lang="uk-UA" sz="2400" b="1" spc="-7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б</a:t>
            </a:r>
            <a:r>
              <a:rPr lang="uk-UA" sz="2400" b="1" spc="-9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л</a:t>
            </a:r>
            <a:r>
              <a:rPr lang="uk-UA" sz="2400" b="1" spc="-100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е</a:t>
            </a:r>
            <a:r>
              <a:rPr lang="uk-UA" sz="2400" b="1" spc="-40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ми</a:t>
            </a:r>
            <a:endParaRPr lang="uk-UA" sz="2400" b="1" dirty="0">
              <a:solidFill>
                <a:schemeClr val="bg1"/>
              </a:solidFill>
              <a:latin typeface="Georgia" panose="02040502050405020303" pitchFamily="18" charset="0"/>
              <a:cs typeface="Trebuchet M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44895" y="5393995"/>
            <a:ext cx="1895712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" marR="5080" indent="-27940">
              <a:lnSpc>
                <a:spcPts val="1970"/>
              </a:lnSpc>
              <a:spcBef>
                <a:spcPts val="325"/>
              </a:spcBef>
            </a:pPr>
            <a:r>
              <a:rPr lang="uk-UA" sz="2400" b="1" spc="-9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Д</a:t>
            </a:r>
            <a:r>
              <a:rPr lang="uk-UA" sz="2400" b="1" spc="-8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ос</a:t>
            </a:r>
            <a:r>
              <a:rPr lang="uk-UA" sz="2400" b="1" spc="-9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л</a:t>
            </a:r>
            <a:r>
              <a:rPr lang="uk-UA" sz="2400" b="1" spc="-100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і</a:t>
            </a:r>
            <a:r>
              <a:rPr lang="uk-UA" sz="2400" b="1" spc="-80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дж</a:t>
            </a:r>
            <a:r>
              <a:rPr lang="uk-UA" sz="2400" b="1" spc="-8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у</a:t>
            </a:r>
            <a:r>
              <a:rPr lang="uk-UA" sz="2400" b="1" spc="-7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є </a:t>
            </a:r>
            <a:r>
              <a:rPr lang="uk-UA" sz="2400" b="1" spc="-75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/>
            </a:r>
            <a:br>
              <a:rPr lang="uk-UA" sz="2400" b="1" spc="-75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</a:br>
            <a:r>
              <a:rPr lang="uk-UA" sz="2400" b="1" spc="-75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lang="uk-UA" sz="2400" b="1" spc="-6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проблему</a:t>
            </a:r>
            <a:endParaRPr lang="uk-UA" sz="2400" b="1" dirty="0">
              <a:solidFill>
                <a:schemeClr val="bg1"/>
              </a:solidFill>
              <a:latin typeface="Georgia" panose="02040502050405020303" pitchFamily="18" charset="0"/>
              <a:cs typeface="Trebuchet M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70501" y="5390436"/>
            <a:ext cx="2236510" cy="61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indent="63500">
              <a:lnSpc>
                <a:spcPts val="1970"/>
              </a:lnSpc>
              <a:spcBef>
                <a:spcPts val="325"/>
              </a:spcBef>
            </a:pPr>
            <a:r>
              <a:rPr lang="uk-UA" sz="2400" b="1" spc="-70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Самостійно  </a:t>
            </a:r>
            <a:r>
              <a:rPr lang="uk-UA" sz="2400" b="1" spc="-70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/>
            </a:r>
            <a:br>
              <a:rPr lang="uk-UA" sz="2400" b="1" spc="-70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</a:br>
            <a:r>
              <a:rPr lang="uk-UA" sz="2400" b="1" spc="-60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обирає</a:t>
            </a:r>
            <a:r>
              <a:rPr lang="uk-UA" sz="2400" b="1" spc="-229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lang="uk-UA" sz="2400" b="1" spc="-9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шлях</a:t>
            </a:r>
            <a:endParaRPr lang="uk-UA" sz="2400" b="1" dirty="0">
              <a:solidFill>
                <a:schemeClr val="bg1"/>
              </a:solidFill>
              <a:latin typeface="Georgia" panose="02040502050405020303" pitchFamily="18" charset="0"/>
              <a:cs typeface="Trebuchet M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150196" y="5093523"/>
            <a:ext cx="2018181" cy="1100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indent="129539" algn="ctr">
              <a:lnSpc>
                <a:spcPct val="91400"/>
              </a:lnSpc>
              <a:spcBef>
                <a:spcPts val="285"/>
              </a:spcBef>
            </a:pPr>
            <a:r>
              <a:rPr lang="uk-UA" sz="2400" b="1" spc="-9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Вчиться  </a:t>
            </a:r>
            <a:r>
              <a:rPr lang="uk-UA" sz="2400" b="1" spc="-95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/>
            </a:r>
            <a:br>
              <a:rPr lang="uk-UA" sz="2400" b="1" spc="-95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</a:br>
            <a:r>
              <a:rPr lang="uk-UA" sz="2400" b="1" spc="-75" dirty="0" err="1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кр</a:t>
            </a:r>
            <a:r>
              <a:rPr lang="uk-UA" sz="2400" b="1" spc="-80" dirty="0" err="1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еа</a:t>
            </a:r>
            <a:r>
              <a:rPr lang="uk-UA" sz="2400" b="1" spc="-60" dirty="0" err="1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тивно</a:t>
            </a:r>
            <a:r>
              <a:rPr lang="uk-UA" sz="2400" b="1" spc="-60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  </a:t>
            </a:r>
            <a:br>
              <a:rPr lang="uk-UA" sz="2400" b="1" spc="-60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</a:br>
            <a:r>
              <a:rPr lang="uk-UA" sz="2400" b="1" spc="-80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мислити</a:t>
            </a:r>
            <a:endParaRPr lang="uk-UA" sz="2400" b="1" dirty="0">
              <a:solidFill>
                <a:schemeClr val="bg1"/>
              </a:solidFill>
              <a:latin typeface="Georgia" panose="02040502050405020303" pitchFamily="18" charset="0"/>
              <a:cs typeface="Trebuchet M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2771" y="2985029"/>
            <a:ext cx="2368726" cy="9073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9255" marR="5080" indent="-377190" algn="ctr">
              <a:lnSpc>
                <a:spcPts val="1980"/>
              </a:lnSpc>
              <a:spcBef>
                <a:spcPts val="315"/>
              </a:spcBef>
            </a:pPr>
            <a:r>
              <a:rPr lang="uk-UA" spc="-75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     </a:t>
            </a:r>
            <a:r>
              <a:rPr lang="uk-UA" sz="2400" b="1" spc="-75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Вчиться</a:t>
            </a:r>
          </a:p>
          <a:p>
            <a:pPr marL="389255" marR="5080" indent="-377190" algn="ctr">
              <a:lnSpc>
                <a:spcPts val="1980"/>
              </a:lnSpc>
              <a:spcBef>
                <a:spcPts val="315"/>
              </a:spcBef>
            </a:pPr>
            <a:r>
              <a:rPr lang="uk-UA" sz="2400" b="1" spc="-7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lang="uk-UA" sz="2400" b="1" spc="-75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       виражати</a:t>
            </a:r>
            <a:r>
              <a:rPr lang="uk-UA" sz="2400" b="1" spc="-229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 </a:t>
            </a:r>
            <a:br>
              <a:rPr lang="uk-UA" sz="2400" b="1" spc="-229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</a:br>
            <a:r>
              <a:rPr lang="uk-UA" sz="2400" b="1" spc="-85" dirty="0" smtClean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свої  </a:t>
            </a:r>
            <a:r>
              <a:rPr lang="uk-UA" sz="2400" b="1" spc="-65" dirty="0">
                <a:solidFill>
                  <a:schemeClr val="bg1"/>
                </a:solidFill>
                <a:latin typeface="Georgia" panose="02040502050405020303" pitchFamily="18" charset="0"/>
                <a:cs typeface="Trebuchet MS"/>
              </a:rPr>
              <a:t>думки</a:t>
            </a:r>
            <a:endParaRPr lang="uk-UA" sz="2400" b="1" dirty="0">
              <a:solidFill>
                <a:schemeClr val="bg1"/>
              </a:solidFill>
              <a:latin typeface="Georgia" panose="02040502050405020303" pitchFamily="18" charset="0"/>
              <a:cs typeface="Trebuchet M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32526" y="1001572"/>
            <a:ext cx="5115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spc="240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ДИТИНА </a:t>
            </a:r>
            <a:r>
              <a:rPr lang="uk-UA" sz="3200" b="1" spc="140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НА</a:t>
            </a:r>
            <a:r>
              <a:rPr lang="uk-UA" sz="3200" b="1" spc="875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uk-UA" sz="3200" b="1" spc="225" dirty="0" smtClean="0">
                <a:solidFill>
                  <a:schemeClr val="bg1"/>
                </a:solidFill>
                <a:latin typeface="Georgia" panose="02040502050405020303" pitchFamily="18" charset="0"/>
              </a:rPr>
              <a:t>УРОЦІ</a:t>
            </a:r>
            <a:endParaRPr lang="uk-UA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2224" y="237161"/>
            <a:ext cx="2278450" cy="227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257" y="822484"/>
            <a:ext cx="1193074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ІНТЕРАКТИВНІ ТЕХНОЛОГІЇ КООПЕРАТИВНО - ГРУПОВОГО НАВЧАННЯ</a:t>
            </a:r>
            <a:r>
              <a:rPr lang="uk-UA" sz="2800" i="1" dirty="0">
                <a:solidFill>
                  <a:schemeClr val="bg1"/>
                </a:solidFill>
              </a:rPr>
              <a:t/>
            </a:r>
            <a:br>
              <a:rPr lang="uk-UA" sz="2800" i="1" dirty="0">
                <a:solidFill>
                  <a:schemeClr val="bg1"/>
                </a:solidFill>
              </a:rPr>
            </a:br>
            <a:r>
              <a:rPr lang="uk-UA" sz="2800" i="1" dirty="0">
                <a:solidFill>
                  <a:schemeClr val="bg1"/>
                </a:solidFill>
              </a:rPr>
              <a:t> </a:t>
            </a:r>
            <a:endParaRPr lang="uk-UA" sz="2800" i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передбачають </a:t>
            </a: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одночасну спільну роботу всього класу.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latin typeface="Georgia" panose="02040502050405020303" pitchFamily="18" charset="0"/>
              </a:rPr>
              <a:t> </a:t>
            </a:r>
            <a:endParaRPr lang="ru-RU" sz="2800" dirty="0">
              <a:latin typeface="Georgia" panose="02040502050405020303" pitchFamily="18" charset="0"/>
            </a:endParaRPr>
          </a:p>
          <a:p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3517" y="4415905"/>
            <a:ext cx="3175389" cy="16316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458" y="4328195"/>
            <a:ext cx="3175389" cy="16316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0001" y="4276604"/>
            <a:ext cx="3175389" cy="16316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06620" y="4841221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мікрофон</a:t>
            </a:r>
            <a:r>
              <a:rPr lang="uk-UA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71563" y="4440406"/>
            <a:ext cx="25690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незакінчені </a:t>
            </a:r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речення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855735" y="4666963"/>
            <a:ext cx="20906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м</a:t>
            </a:r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озковий</a:t>
            </a:r>
            <a:b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штурм </a:t>
            </a:r>
            <a:endParaRPr lang="uk-UA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object 34"/>
          <p:cNvSpPr/>
          <p:nvPr/>
        </p:nvSpPr>
        <p:spPr>
          <a:xfrm rot="8177313">
            <a:off x="2485897" y="3374520"/>
            <a:ext cx="980646" cy="305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4"/>
          <p:cNvSpPr/>
          <p:nvPr/>
        </p:nvSpPr>
        <p:spPr>
          <a:xfrm rot="3137769">
            <a:off x="8608920" y="3513670"/>
            <a:ext cx="980646" cy="305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4"/>
          <p:cNvSpPr/>
          <p:nvPr/>
        </p:nvSpPr>
        <p:spPr>
          <a:xfrm rot="5680251">
            <a:off x="5758772" y="3529523"/>
            <a:ext cx="943789" cy="272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5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2687" y="807173"/>
            <a:ext cx="10363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ІНТЕРАКТИВНИЙ ПРИЙОМ </a:t>
            </a:r>
            <a: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"МІКРОФОН"</a:t>
            </a:r>
            <a:b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endParaRPr lang="uk-UA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r>
              <a:rPr lang="uk-UA" sz="28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endParaRPr lang="uk-UA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endParaRPr lang="uk-UA" sz="28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ru-RU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endParaRPr lang="uk-UA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2823110"/>
            <a:ext cx="2372320" cy="33744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06102" y="2002564"/>
            <a:ext cx="8882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Прийом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надає можливість кожному сказати щось швидко, по черзі, відповідаючи на питання або висловлюючи свою 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думку.</a:t>
            </a:r>
          </a:p>
          <a:p>
            <a:pPr algn="just"/>
            <a:endParaRPr lang="uk-UA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just"/>
            <a:r>
              <a:rPr lang="uk-UA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Такий вид роботи доцільно використовувати на початку уроку, коли повторюється чи закріплюється раніше вивчений матеріал.</a:t>
            </a:r>
          </a:p>
        </p:txBody>
      </p:sp>
    </p:spTree>
    <p:extLst>
      <p:ext uri="{BB962C8B-B14F-4D97-AF65-F5344CB8AC3E}">
        <p14:creationId xmlns:p14="http://schemas.microsoft.com/office/powerpoint/2010/main" val="14372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</TotalTime>
  <Words>642</Words>
  <Application>Microsoft Office PowerPoint</Application>
  <PresentationFormat>Широкоэкранный</PresentationFormat>
  <Paragraphs>172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Georgia</vt:lpstr>
      <vt:lpstr>Times New Roman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31</cp:revision>
  <dcterms:created xsi:type="dcterms:W3CDTF">2018-02-03T14:56:33Z</dcterms:created>
  <dcterms:modified xsi:type="dcterms:W3CDTF">2018-02-04T16:11:06Z</dcterms:modified>
</cp:coreProperties>
</file>