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256" r:id="rId2"/>
    <p:sldId id="258" r:id="rId3"/>
    <p:sldId id="261" r:id="rId4"/>
    <p:sldId id="259" r:id="rId5"/>
    <p:sldId id="260" r:id="rId6"/>
    <p:sldId id="264" r:id="rId7"/>
    <p:sldId id="269" r:id="rId8"/>
    <p:sldId id="270" r:id="rId9"/>
    <p:sldId id="257" r:id="rId10"/>
    <p:sldId id="265" r:id="rId11"/>
    <p:sldId id="266" r:id="rId12"/>
    <p:sldId id="285" r:id="rId13"/>
    <p:sldId id="286" r:id="rId14"/>
    <p:sldId id="262" r:id="rId15"/>
    <p:sldId id="271" r:id="rId16"/>
    <p:sldId id="272" r:id="rId17"/>
    <p:sldId id="274" r:id="rId18"/>
    <p:sldId id="275" r:id="rId19"/>
    <p:sldId id="276" r:id="rId20"/>
    <p:sldId id="277" r:id="rId21"/>
    <p:sldId id="278" r:id="rId22"/>
    <p:sldId id="279" r:id="rId23"/>
    <p:sldId id="267" r:id="rId24"/>
    <p:sldId id="273" r:id="rId25"/>
    <p:sldId id="268" r:id="rId26"/>
    <p:sldId id="280" r:id="rId27"/>
    <p:sldId id="284" r:id="rId28"/>
    <p:sldId id="282" r:id="rId29"/>
    <p:sldId id="287" r:id="rId30"/>
    <p:sldId id="283" r:id="rId31"/>
    <p:sldId id="288" r:id="rId32"/>
    <p:sldId id="289" r:id="rId33"/>
    <p:sldId id="290" r:id="rId34"/>
    <p:sldId id="291" r:id="rId35"/>
    <p:sldId id="293" r:id="rId36"/>
    <p:sldId id="294" r:id="rId37"/>
    <p:sldId id="295" r:id="rId38"/>
    <p:sldId id="292" r:id="rId39"/>
    <p:sldId id="296" r:id="rId40"/>
    <p:sldId id="297" r:id="rId4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0000"/>
    <a:srgbClr val="002368"/>
    <a:srgbClr val="003399"/>
    <a:srgbClr val="001848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15" autoAdjust="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FCF58-7B7A-4FAE-8594-3431C2BF7A30}" type="datetimeFigureOut">
              <a:rPr lang="uk-UA" smtClean="0"/>
              <a:pPr/>
              <a:t>29.01.2018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2CE7C0-F877-41E7-BA9E-FD057BF7F17B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CE7C0-F877-41E7-BA9E-FD057BF7F17B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CE7C0-F877-41E7-BA9E-FD057BF7F17B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BCE6-009F-4A2E-9E22-6A456385072F}" type="datetimeFigureOut">
              <a:rPr lang="uk-UA" smtClean="0"/>
              <a:pPr/>
              <a:t>29.01.2018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A6C7-44A4-4129-A755-B4F1E73212AE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BCE6-009F-4A2E-9E22-6A456385072F}" type="datetimeFigureOut">
              <a:rPr lang="uk-UA" smtClean="0"/>
              <a:pPr/>
              <a:t>29.01.2018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A6C7-44A4-4129-A755-B4F1E73212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BCE6-009F-4A2E-9E22-6A456385072F}" type="datetimeFigureOut">
              <a:rPr lang="uk-UA" smtClean="0"/>
              <a:pPr/>
              <a:t>29.01.2018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A6C7-44A4-4129-A755-B4F1E73212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BCE6-009F-4A2E-9E22-6A456385072F}" type="datetimeFigureOut">
              <a:rPr lang="uk-UA" smtClean="0"/>
              <a:pPr/>
              <a:t>29.01.2018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A6C7-44A4-4129-A755-B4F1E73212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BCE6-009F-4A2E-9E22-6A456385072F}" type="datetimeFigureOut">
              <a:rPr lang="uk-UA" smtClean="0"/>
              <a:pPr/>
              <a:t>29.01.2018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C49EA6C7-44A4-4129-A755-B4F1E73212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BCE6-009F-4A2E-9E22-6A456385072F}" type="datetimeFigureOut">
              <a:rPr lang="uk-UA" smtClean="0"/>
              <a:pPr/>
              <a:t>29.01.2018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A6C7-44A4-4129-A755-B4F1E73212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BCE6-009F-4A2E-9E22-6A456385072F}" type="datetimeFigureOut">
              <a:rPr lang="uk-UA" smtClean="0"/>
              <a:pPr/>
              <a:t>29.01.2018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A6C7-44A4-4129-A755-B4F1E73212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BCE6-009F-4A2E-9E22-6A456385072F}" type="datetimeFigureOut">
              <a:rPr lang="uk-UA" smtClean="0"/>
              <a:pPr/>
              <a:t>29.01.2018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A6C7-44A4-4129-A755-B4F1E73212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BCE6-009F-4A2E-9E22-6A456385072F}" type="datetimeFigureOut">
              <a:rPr lang="uk-UA" smtClean="0"/>
              <a:pPr/>
              <a:t>29.01.2018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A6C7-44A4-4129-A755-B4F1E73212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BCE6-009F-4A2E-9E22-6A456385072F}" type="datetimeFigureOut">
              <a:rPr lang="uk-UA" smtClean="0"/>
              <a:pPr/>
              <a:t>29.01.2018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A6C7-44A4-4129-A755-B4F1E73212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BCE6-009F-4A2E-9E22-6A456385072F}" type="datetimeFigureOut">
              <a:rPr lang="uk-UA" smtClean="0"/>
              <a:pPr/>
              <a:t>29.01.2018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EA6C7-44A4-4129-A755-B4F1E73212AE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7F6BCE6-009F-4A2E-9E22-6A456385072F}" type="datetimeFigureOut">
              <a:rPr lang="uk-UA" smtClean="0"/>
              <a:pPr/>
              <a:t>29.01.2018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49EA6C7-44A4-4129-A755-B4F1E73212A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643050"/>
            <a:ext cx="8429684" cy="364333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twoPt" dir="t"/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4000" cap="none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Прийоми</a:t>
            </a:r>
            <a:r>
              <a:rPr lang="ru-RU" sz="4000" cap="none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 </a:t>
            </a:r>
            <a:r>
              <a:rPr lang="ru-RU" sz="4000" cap="none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організації</a:t>
            </a:r>
            <a:r>
              <a:rPr lang="ru-RU" sz="4000" cap="none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 </a:t>
            </a:r>
            <a:br>
              <a:rPr lang="ru-RU" sz="4000" cap="none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</a:br>
            <a:r>
              <a:rPr lang="ru-RU" sz="4000" cap="none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роботи</a:t>
            </a:r>
            <a:r>
              <a:rPr lang="ru-RU" sz="4000" cap="none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 </a:t>
            </a:r>
            <a:r>
              <a:rPr lang="ru-RU" sz="4000" cap="none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учнів</a:t>
            </a:r>
            <a:r>
              <a:rPr lang="ru-RU" sz="4000" cap="none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 </a:t>
            </a:r>
            <a:br>
              <a:rPr lang="ru-RU" sz="4000" cap="none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</a:br>
            <a:r>
              <a:rPr lang="ru-RU" sz="4000" cap="none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з</a:t>
            </a:r>
            <a:r>
              <a:rPr lang="ru-RU" sz="4000" cap="none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 </a:t>
            </a:r>
            <a:r>
              <a:rPr lang="ru-RU" sz="4000" cap="none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текстовими</a:t>
            </a:r>
            <a:r>
              <a:rPr lang="ru-RU" sz="4000" cap="none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 та </a:t>
            </a:r>
            <a:r>
              <a:rPr lang="ru-RU" sz="4000" cap="none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візуальними</a:t>
            </a:r>
            <a:r>
              <a:rPr lang="ru-RU" sz="4000" cap="none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 </a:t>
            </a:r>
            <a:r>
              <a:rPr lang="ru-RU" sz="4000" cap="none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джерелами</a:t>
            </a:r>
            <a:r>
              <a:rPr lang="ru-RU" sz="4000" cap="none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/>
            </a:r>
            <a:br>
              <a:rPr lang="ru-RU" sz="4000" cap="none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</a:br>
            <a:r>
              <a:rPr lang="ru-RU" sz="4000" cap="none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при </a:t>
            </a:r>
            <a:r>
              <a:rPr lang="ru-RU" sz="4000" cap="none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вивченні</a:t>
            </a:r>
            <a:r>
              <a:rPr lang="ru-RU" sz="4000" cap="none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 </a:t>
            </a:r>
            <a:r>
              <a:rPr lang="ru-RU" sz="4000" cap="none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історії</a:t>
            </a:r>
            <a:r>
              <a:rPr lang="ru-RU" sz="4000" cap="none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 </a:t>
            </a:r>
            <a:br>
              <a:rPr lang="ru-RU" sz="4000" cap="none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</a:br>
            <a:r>
              <a:rPr lang="ru-RU" sz="4000" cap="none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Стародавнього</a:t>
            </a:r>
            <a:r>
              <a:rPr lang="ru-RU" sz="4000" cap="none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 </a:t>
            </a:r>
            <a:r>
              <a:rPr lang="ru-RU" sz="4000" cap="none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Єгипту</a:t>
            </a:r>
            <a:endParaRPr lang="uk-UA" sz="4000" cap="none" dirty="0">
              <a:ln>
                <a:prstDash val="solid"/>
              </a:ln>
              <a:solidFill>
                <a:srgbClr val="7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Palatino Linotyp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596" y="214290"/>
            <a:ext cx="8286808" cy="1071570"/>
          </a:xfrm>
        </p:spPr>
        <p:txBody>
          <a:bodyPr/>
          <a:lstStyle/>
          <a:p>
            <a:r>
              <a:rPr lang="uk-UA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Методичний </a:t>
            </a:r>
            <a:r>
              <a:rPr lang="uk-UA" sz="2400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кабінет</a:t>
            </a:r>
            <a:r>
              <a:rPr lang="uk-UA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 відділу освіти</a:t>
            </a:r>
            <a:br>
              <a:rPr lang="uk-UA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</a:br>
            <a:r>
              <a:rPr lang="uk-UA" dirty="0" err="1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Мангушської</a:t>
            </a:r>
            <a:r>
              <a:rPr lang="uk-UA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районної державної адміністрації</a:t>
            </a: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5572140"/>
            <a:ext cx="7429552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defRPr/>
            </a:pPr>
            <a:r>
              <a:rPr lang="uk-UA" sz="2400" dirty="0" smtClean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ea typeface="Times New Roman"/>
                <a:cs typeface="Times New Roman"/>
              </a:rPr>
              <a:t>Куріло А. В., </a:t>
            </a:r>
            <a:r>
              <a:rPr lang="uk-UA" sz="2400" dirty="0" smtClean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Times New Roman"/>
              </a:rPr>
              <a:t>учитель історії</a:t>
            </a:r>
            <a:endParaRPr lang="uk-UA" sz="2400" kern="0" dirty="0">
              <a:solidFill>
                <a:srgbClr val="0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cs typeface="Times New Roman"/>
            </a:endParaRP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defRPr/>
            </a:pPr>
            <a:r>
              <a:rPr lang="uk-UA" sz="2400" kern="0" dirty="0" err="1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Times New Roman"/>
              </a:rPr>
              <a:t>Дем</a:t>
            </a:r>
            <a:r>
              <a:rPr lang="en-US" sz="2400" kern="0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/>
                <a:cs typeface="Times New Roman"/>
              </a:rPr>
              <a:t>’</a:t>
            </a:r>
            <a:r>
              <a:rPr lang="uk-UA" sz="2400" kern="0" dirty="0" err="1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Times New Roman"/>
              </a:rPr>
              <a:t>янівської</a:t>
            </a:r>
            <a:r>
              <a:rPr lang="uk-UA" sz="2400" kern="0" dirty="0">
                <a:solidFill>
                  <a:srgbClr val="0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cs typeface="Times New Roman"/>
              </a:rPr>
              <a:t> ЗОШ І-ІІІ ступенів</a:t>
            </a:r>
            <a:endParaRPr lang="uk-UA" sz="2400" kern="0" dirty="0">
              <a:solidFill>
                <a:srgbClr val="00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D:\Users\Папа\Documents\Єг-3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24" r="2368"/>
          <a:stretch>
            <a:fillRect/>
          </a:stretch>
        </p:blipFill>
        <p:spPr bwMode="auto">
          <a:xfrm>
            <a:off x="4500562" y="285728"/>
            <a:ext cx="4214842" cy="635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3" descr="Ramses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000108"/>
            <a:ext cx="3896985" cy="5143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D:\Users\Папа\Documents\Єг-6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143404" cy="6287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434" name="Picture 2" descr="D:\Users\Папа\Documents\Єг-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28"/>
            <a:ext cx="4336339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Папа\Documents\Єгипет-7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4345154" cy="6357982"/>
          </a:xfrm>
          <a:prstGeom prst="rect">
            <a:avLst/>
          </a:prstGeom>
          <a:noFill/>
        </p:spPr>
      </p:pic>
      <p:pic>
        <p:nvPicPr>
          <p:cNvPr id="5" name="Рисунок 4" descr="Картинки по запросу єгипет ієрогліф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1000108"/>
            <a:ext cx="3417573" cy="17946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3357562"/>
            <a:ext cx="4262109" cy="328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4174139" cy="642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214290"/>
            <a:ext cx="4457048" cy="642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 txBox="1">
            <a:spLocks/>
          </p:cNvSpPr>
          <p:nvPr/>
        </p:nvSpPr>
        <p:spPr>
          <a:xfrm>
            <a:off x="285720" y="4714884"/>
            <a:ext cx="8229600" cy="232886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Palatino Linotype" pitchFamily="18" charset="0"/>
                <a:ea typeface="+mn-ea"/>
                <a:cs typeface="+mn-cs"/>
              </a:rPr>
              <a:t>Використання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Palatino Linotype" pitchFamily="18" charset="0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Palatino Linotype" pitchFamily="18" charset="0"/>
                <a:ea typeface="+mn-ea"/>
                <a:cs typeface="+mn-cs"/>
              </a:rPr>
              <a:t>презентацій</a:t>
            </a:r>
            <a:endParaRPr kumimoji="0" lang="ru-RU" sz="4000" b="0" i="0" u="none" strike="noStrike" kern="1200" cap="none" spc="0" normalizeH="0" baseline="0" noProof="0" dirty="0" smtClean="0">
              <a:ln>
                <a:prstDash val="solid"/>
              </a:ln>
              <a:solidFill>
                <a:srgbClr val="7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Palatino Linotype" pitchFamily="18" charset="0"/>
                <a:ea typeface="+mn-ea"/>
                <a:cs typeface="+mn-cs"/>
              </a:rPr>
              <a:t>під</a:t>
            </a:r>
            <a:r>
              <a:rPr kumimoji="0" lang="ru-RU" sz="4000" b="0" i="0" u="none" strike="noStrike" kern="1200" cap="none" spc="0" normalizeH="0" baseline="0" noProof="0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Palatino Linotype" pitchFamily="18" charset="0"/>
                <a:ea typeface="+mn-ea"/>
                <a:cs typeface="+mn-cs"/>
              </a:rPr>
              <a:t> час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Palatino Linotype" pitchFamily="18" charset="0"/>
                <a:ea typeface="+mn-ea"/>
                <a:cs typeface="+mn-cs"/>
              </a:rPr>
              <a:t>вивчення</a:t>
            </a:r>
            <a:r>
              <a:rPr kumimoji="0" lang="ru-RU" sz="4000" b="0" i="0" u="none" strike="noStrike" kern="1200" cap="none" spc="0" normalizeH="0" baseline="0" noProof="0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Palatino Linotype" pitchFamily="18" charset="0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Palatino Linotype" pitchFamily="18" charset="0"/>
                <a:ea typeface="+mn-ea"/>
                <a:cs typeface="+mn-cs"/>
              </a:rPr>
              <a:t>історії</a:t>
            </a:r>
            <a:endParaRPr kumimoji="0" lang="ru-RU" sz="4000" b="0" i="0" u="none" strike="noStrike" kern="1200" cap="none" spc="0" normalizeH="0" baseline="0" noProof="0" dirty="0" smtClean="0">
              <a:ln>
                <a:prstDash val="solid"/>
              </a:ln>
              <a:solidFill>
                <a:srgbClr val="7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uLnTx/>
              <a:uFillTx/>
              <a:latin typeface="Palatino Linotype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Palatino Linotype" pitchFamily="18" charset="0"/>
                <a:ea typeface="+mn-ea"/>
                <a:cs typeface="+mn-cs"/>
              </a:rPr>
              <a:t>Стародавнього</a:t>
            </a:r>
            <a:r>
              <a:rPr kumimoji="0" lang="ru-RU" sz="4000" b="0" i="0" u="none" strike="noStrike" kern="1200" cap="none" spc="0" normalizeH="0" baseline="0" noProof="0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Palatino Linotype" pitchFamily="18" charset="0"/>
                <a:ea typeface="+mn-ea"/>
                <a:cs typeface="+mn-cs"/>
              </a:rPr>
              <a:t> </a:t>
            </a:r>
            <a:r>
              <a:rPr kumimoji="0" lang="ru-RU" sz="4000" b="0" i="0" u="none" strike="noStrike" kern="1200" cap="none" spc="0" normalizeH="0" baseline="0" noProof="0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uLnTx/>
                <a:uFillTx/>
                <a:latin typeface="Palatino Linotype" pitchFamily="18" charset="0"/>
                <a:ea typeface="+mn-ea"/>
                <a:cs typeface="+mn-cs"/>
              </a:rPr>
              <a:t>Єгипту</a:t>
            </a:r>
            <a:endParaRPr kumimoji="0" lang="uk-UA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Users\user\Documents\1 Drevniy Egipe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14290"/>
            <a:ext cx="6143668" cy="460775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4929198"/>
            <a:ext cx="91440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3600" b="1" dirty="0" smtClean="0">
                <a:solidFill>
                  <a:srgbClr val="7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уроку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36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Що відкрила світу </a:t>
            </a: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rgbClr val="00236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600" b="1" i="0" u="none" strike="noStrike" cap="none" normalizeH="0" baseline="0" dirty="0" smtClean="0">
                <a:ln>
                  <a:noFill/>
                </a:ln>
                <a:solidFill>
                  <a:srgbClr val="00236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культура стародавнього Єгипту </a:t>
            </a: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rgbClr val="002368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857256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solidFill>
                  <a:srgbClr val="700000"/>
                </a:solidFill>
                <a:effectLst/>
                <a:latin typeface="Times New Roman" pitchFamily="18" charset="0"/>
                <a:cs typeface="Times New Roman" pitchFamily="18" charset="0"/>
              </a:rPr>
              <a:t>Мета</a:t>
            </a:r>
            <a:r>
              <a:rPr lang="uk-UA" sz="3600" b="1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dirty="0" smtClean="0">
                <a:solidFill>
                  <a:srgbClr val="700000"/>
                </a:solidFill>
                <a:effectLst/>
                <a:latin typeface="Times New Roman" pitchFamily="18" charset="0"/>
                <a:cs typeface="Times New Roman" pitchFamily="18" charset="0"/>
              </a:rPr>
              <a:t>уроку</a:t>
            </a:r>
            <a:r>
              <a:rPr lang="uk-UA" sz="3600" b="1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2071702"/>
          </a:xfrm>
        </p:spPr>
        <p:txBody>
          <a:bodyPr>
            <a:noAutofit/>
          </a:bodyPr>
          <a:lstStyle/>
          <a:p>
            <a:pPr>
              <a:buClr>
                <a:srgbClr val="700000"/>
              </a:buClr>
            </a:pPr>
            <a:r>
              <a:rPr lang="uk-UA" sz="2400" dirty="0" smtClean="0">
                <a:solidFill>
                  <a:srgbClr val="002368"/>
                </a:solidFill>
                <a:latin typeface="Times New Roman" pitchFamily="18" charset="0"/>
                <a:cs typeface="Times New Roman" pitchFamily="18" charset="0"/>
              </a:rPr>
              <a:t>Розглянути культурну спадщину Стародавнього Єгипту, умови  та особливості розвитку єгипетської культури,  особливості релігійних вірувань єгиптян;</a:t>
            </a:r>
          </a:p>
          <a:p>
            <a:pPr>
              <a:buClr>
                <a:srgbClr val="700000"/>
              </a:buClr>
            </a:pPr>
            <a:r>
              <a:rPr lang="uk-UA" sz="2400" dirty="0" smtClean="0">
                <a:solidFill>
                  <a:srgbClr val="002368"/>
                </a:solidFill>
                <a:latin typeface="Times New Roman" pitchFamily="18" charset="0"/>
                <a:cs typeface="Times New Roman" pitchFamily="18" charset="0"/>
              </a:rPr>
              <a:t>Розвивати вміння роботи з історичними джерелами, картою атласу;</a:t>
            </a:r>
          </a:p>
          <a:p>
            <a:pPr>
              <a:buClr>
                <a:srgbClr val="700000"/>
              </a:buClr>
            </a:pPr>
            <a:r>
              <a:rPr lang="uk-UA" sz="2400" dirty="0" smtClean="0">
                <a:solidFill>
                  <a:srgbClr val="002368"/>
                </a:solidFill>
                <a:latin typeface="Times New Roman" pitchFamily="18" charset="0"/>
                <a:cs typeface="Times New Roman" pitchFamily="18" charset="0"/>
              </a:rPr>
              <a:t>Виховувати, повагу до культурної спадщини різних народів.</a:t>
            </a: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571472" y="4357694"/>
            <a:ext cx="8229600" cy="207170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594360" marR="0" lvl="0" indent="-4572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7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uk-UA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36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Релігія та міфологія</a:t>
            </a:r>
          </a:p>
          <a:p>
            <a:pPr marL="594360" marR="0" lvl="0" indent="-4572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7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uk-UA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36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Єгипетська писемність </a:t>
            </a:r>
          </a:p>
          <a:p>
            <a:pPr marL="594360" marR="0" lvl="0" indent="-4572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7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uk-UA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36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Освіта  і наукові знання  єгиптян</a:t>
            </a:r>
          </a:p>
          <a:p>
            <a:pPr marL="594360" marR="0" lvl="0" indent="-4572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7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uk-UA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36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Культові споруди </a:t>
            </a:r>
          </a:p>
          <a:p>
            <a:pPr marL="594360" marR="0" lvl="0" indent="-45720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rgbClr val="700000"/>
              </a:buClr>
              <a:buSzPct val="100000"/>
              <a:buFont typeface="+mj-lt"/>
              <a:buAutoNum type="arabicPeriod"/>
              <a:tabLst/>
              <a:defRPr/>
            </a:pPr>
            <a:r>
              <a:rPr kumimoji="0" lang="uk-UA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002368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Розвиток мистецтва в Єгипті.</a:t>
            </a:r>
            <a:endParaRPr kumimoji="0" lang="ru-RU" sz="2400" i="0" u="none" strike="noStrike" kern="1200" cap="none" spc="0" normalizeH="0" baseline="0" noProof="0" dirty="0" smtClean="0">
              <a:ln>
                <a:noFill/>
              </a:ln>
              <a:solidFill>
                <a:srgbClr val="002368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48640" marR="0" lvl="0" indent="-41148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71472" y="3429000"/>
            <a:ext cx="8229600" cy="857256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7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План</a:t>
            </a:r>
            <a:r>
              <a:rPr kumimoji="0" lang="uk-UA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7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70000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уроку</a:t>
            </a:r>
            <a:r>
              <a:rPr kumimoji="0" lang="uk-UA" sz="3600" b="1" i="0" u="none" strike="noStrike" kern="1200" cap="none" spc="0" normalizeH="0" baseline="0" noProof="0" dirty="0" smtClean="0">
                <a:ln w="6350">
                  <a:noFill/>
                </a:ln>
                <a:solidFill>
                  <a:srgbClr val="7000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kumimoji="0" lang="ru-RU" sz="3600" b="1" i="0" u="none" strike="noStrike" kern="1200" cap="none" spc="0" normalizeH="0" baseline="0" noProof="0" dirty="0">
              <a:ln w="6350">
                <a:noFill/>
              </a:ln>
              <a:solidFill>
                <a:srgbClr val="700000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Users\user\Desktop\атестация\19702397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3896" t="3125" r="3896"/>
          <a:stretch>
            <a:fillRect/>
          </a:stretch>
        </p:blipFill>
        <p:spPr bwMode="auto">
          <a:xfrm>
            <a:off x="4643438" y="285728"/>
            <a:ext cx="4307005" cy="6357983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00034" y="571480"/>
            <a:ext cx="4000528" cy="5278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i="1" strike="noStrike" cap="none" normalizeH="0" baseline="0" dirty="0" err="1" smtClean="0">
                <a:ln>
                  <a:noFill/>
                </a:ln>
                <a:solidFill>
                  <a:srgbClr val="0023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Завдання</a:t>
            </a:r>
            <a:r>
              <a:rPr kumimoji="0" lang="ru-RU" sz="2800" i="1" strike="noStrike" cap="none" normalizeH="0" baseline="0" dirty="0" smtClean="0">
                <a:ln>
                  <a:noFill/>
                </a:ln>
                <a:solidFill>
                  <a:srgbClr val="0023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800" i="1" strike="noStrike" cap="none" normalizeH="0" baseline="0" dirty="0" smtClean="0">
              <a:ln>
                <a:noFill/>
              </a:ln>
              <a:solidFill>
                <a:srgbClr val="00236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4400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600" u="none" strike="noStrike" cap="none" normalizeH="0" baseline="0" dirty="0" smtClean="0">
                <a:ln>
                  <a:noFill/>
                </a:ln>
                <a:solidFill>
                  <a:srgbClr val="0023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показати на карті територію Єгипту;</a:t>
            </a:r>
            <a:endParaRPr kumimoji="0" lang="ru-RU" sz="2600" u="none" strike="noStrike" cap="none" normalizeH="0" baseline="0" dirty="0" smtClean="0">
              <a:ln>
                <a:noFill/>
              </a:ln>
              <a:solidFill>
                <a:srgbClr val="00236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4400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uk-UA" sz="2600" dirty="0" smtClean="0">
                <a:solidFill>
                  <a:srgbClr val="00236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показати на карті к</a:t>
            </a:r>
            <a:r>
              <a:rPr kumimoji="0" lang="uk-UA" sz="2600" u="none" strike="noStrike" cap="none" normalizeH="0" baseline="0" dirty="0" smtClean="0">
                <a:ln>
                  <a:noFill/>
                </a:ln>
                <a:solidFill>
                  <a:srgbClr val="0023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ордони Єгипетської держави в VI ст. </a:t>
            </a:r>
            <a:r>
              <a:rPr kumimoji="0" lang="uk-UA" sz="2600" u="none" strike="noStrike" cap="none" normalizeH="0" baseline="0" dirty="0" err="1" smtClean="0">
                <a:ln>
                  <a:noFill/>
                </a:ln>
                <a:solidFill>
                  <a:srgbClr val="0023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до.н.е</a:t>
            </a:r>
            <a:r>
              <a:rPr kumimoji="0" lang="uk-UA" sz="2600" u="none" strike="noStrike" cap="none" normalizeH="0" baseline="0" dirty="0" smtClean="0">
                <a:ln>
                  <a:noFill/>
                </a:ln>
                <a:solidFill>
                  <a:srgbClr val="0023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.; </a:t>
            </a:r>
            <a:endParaRPr kumimoji="0" lang="ru-RU" sz="2600" u="none" strike="noStrike" cap="none" normalizeH="0" baseline="0" dirty="0" smtClean="0">
              <a:ln>
                <a:noFill/>
              </a:ln>
              <a:solidFill>
                <a:srgbClr val="00236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4400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600" u="none" strike="noStrike" cap="none" normalizeH="0" baseline="0" dirty="0" smtClean="0">
                <a:ln>
                  <a:noFill/>
                </a:ln>
                <a:solidFill>
                  <a:srgbClr val="0023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показати річку Ніл;</a:t>
            </a:r>
            <a:endParaRPr kumimoji="0" lang="ru-RU" sz="2600" u="none" strike="noStrike" cap="none" normalizeH="0" baseline="0" dirty="0" smtClean="0">
              <a:ln>
                <a:noFill/>
              </a:ln>
              <a:solidFill>
                <a:srgbClr val="002368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14400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uk-UA" sz="2600" u="none" strike="noStrike" cap="none" normalizeH="0" baseline="0" dirty="0" smtClean="0">
                <a:ln>
                  <a:noFill/>
                </a:ln>
                <a:solidFill>
                  <a:srgbClr val="0023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показати</a:t>
            </a:r>
            <a:r>
              <a:rPr kumimoji="0" lang="uk-UA" sz="2600" u="none" strike="noStrike" cap="none" normalizeH="0" dirty="0" smtClean="0">
                <a:ln>
                  <a:noFill/>
                </a:ln>
                <a:solidFill>
                  <a:srgbClr val="0023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600" u="none" strike="noStrike" cap="none" normalizeH="0" baseline="0" dirty="0" smtClean="0">
                <a:ln>
                  <a:noFill/>
                </a:ln>
                <a:solidFill>
                  <a:srgbClr val="002368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завойовницькі походи єгипетських фараонів;</a:t>
            </a:r>
          </a:p>
          <a:p>
            <a:pPr marL="144000" marR="0" lvl="0" indent="0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uk-UA" sz="2600" dirty="0" smtClean="0">
                <a:solidFill>
                  <a:srgbClr val="002368"/>
                </a:solidFill>
                <a:latin typeface="Times New Roman" pitchFamily="18" charset="0"/>
                <a:cs typeface="Times New Roman" pitchFamily="18" charset="0"/>
              </a:rPr>
              <a:t>показати місця та роки найбільших битв (</a:t>
            </a:r>
            <a:r>
              <a:rPr lang="uk-UA" sz="2600" dirty="0" err="1" smtClean="0">
                <a:solidFill>
                  <a:srgbClr val="002368"/>
                </a:solidFill>
                <a:latin typeface="Times New Roman" pitchFamily="18" charset="0"/>
                <a:cs typeface="Times New Roman" pitchFamily="18" charset="0"/>
              </a:rPr>
              <a:t>до.н.е</a:t>
            </a:r>
            <a:r>
              <a:rPr lang="uk-UA" sz="2600" dirty="0" smtClean="0">
                <a:solidFill>
                  <a:srgbClr val="002368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kumimoji="0" lang="uk-UA" sz="2600" u="none" strike="noStrike" cap="none" normalizeH="0" baseline="0" dirty="0" smtClean="0">
              <a:ln>
                <a:noFill/>
              </a:ln>
              <a:solidFill>
                <a:srgbClr val="002368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Users\user\Documents\ну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00725" y="0"/>
            <a:ext cx="3343275" cy="6858000"/>
          </a:xfrm>
          <a:prstGeom prst="rect">
            <a:avLst/>
          </a:prstGeom>
          <a:noFill/>
        </p:spPr>
      </p:pic>
      <p:pic>
        <p:nvPicPr>
          <p:cNvPr id="4" name="Содержимое 3" descr="Nut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607219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5500702"/>
            <a:ext cx="2786050" cy="928694"/>
          </a:xfrm>
        </p:spPr>
        <p:txBody>
          <a:bodyPr>
            <a:normAutofit/>
          </a:bodyPr>
          <a:lstStyle/>
          <a:p>
            <a:r>
              <a:rPr lang="uk-UA" sz="3200" b="0" dirty="0" smtClean="0">
                <a:solidFill>
                  <a:srgbClr val="700000"/>
                </a:solidFill>
                <a:latin typeface="+mn-lt"/>
              </a:rPr>
              <a:t>Богиня Нут</a:t>
            </a:r>
            <a:endParaRPr lang="ru-RU" sz="3200" b="0" dirty="0">
              <a:solidFill>
                <a:srgbClr val="700000"/>
              </a:solidFill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2852"/>
            <a:ext cx="89297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94360" lvl="0" indent="-457200" algn="ctr">
              <a:buClr>
                <a:srgbClr val="700000"/>
              </a:buClr>
              <a:buSzPct val="100000"/>
              <a:defRPr/>
            </a:pPr>
            <a:r>
              <a:rPr lang="uk-UA" sz="3600" u="sng" dirty="0" smtClean="0">
                <a:solidFill>
                  <a:srgbClr val="002368"/>
                </a:solidFill>
                <a:latin typeface="Times New Roman" pitchFamily="18" charset="0"/>
                <a:cs typeface="Times New Roman" pitchFamily="18" charset="0"/>
              </a:rPr>
              <a:t>Релігія та міфологія Стародавнього Єгипту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а.jpg"/>
          <p:cNvPicPr>
            <a:picLocks noGrp="1" noChangeAspect="1"/>
          </p:cNvPicPr>
          <p:nvPr>
            <p:ph idx="1"/>
          </p:nvPr>
        </p:nvPicPr>
        <p:blipFill>
          <a:blip r:embed="rId2"/>
          <a:srcRect l="2885" r="2884"/>
          <a:stretch>
            <a:fillRect/>
          </a:stretch>
        </p:blipFill>
        <p:spPr>
          <a:xfrm>
            <a:off x="2643174" y="0"/>
            <a:ext cx="6500826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1857364"/>
            <a:ext cx="3000396" cy="1143008"/>
          </a:xfrm>
        </p:spPr>
        <p:txBody>
          <a:bodyPr>
            <a:normAutofit fontScale="90000"/>
          </a:bodyPr>
          <a:lstStyle/>
          <a:p>
            <a:pPr algn="r"/>
            <a:r>
              <a:rPr lang="uk-UA" sz="3600" b="0" dirty="0" smtClean="0">
                <a:solidFill>
                  <a:srgbClr val="700000"/>
                </a:solidFill>
                <a:effectLst/>
                <a:latin typeface="+mn-lt"/>
              </a:rPr>
              <a:t>Бог сонця </a:t>
            </a:r>
            <a:br>
              <a:rPr lang="uk-UA" sz="3600" b="0" dirty="0" smtClean="0">
                <a:solidFill>
                  <a:srgbClr val="700000"/>
                </a:solidFill>
                <a:effectLst/>
                <a:latin typeface="+mn-lt"/>
              </a:rPr>
            </a:br>
            <a:r>
              <a:rPr lang="uk-UA" sz="4000" b="0" dirty="0" err="1" smtClean="0">
                <a:solidFill>
                  <a:srgbClr val="700000"/>
                </a:solidFill>
                <a:effectLst/>
                <a:latin typeface="+mn-lt"/>
              </a:rPr>
              <a:t>Ра</a:t>
            </a:r>
            <a:r>
              <a:rPr lang="uk-UA" sz="3600" b="0" dirty="0" smtClean="0">
                <a:solidFill>
                  <a:srgbClr val="700000"/>
                </a:solidFill>
                <a:effectLst/>
                <a:latin typeface="+mn-lt"/>
              </a:rPr>
              <a:t> </a:t>
            </a:r>
            <a:endParaRPr lang="ru-RU" sz="3600" b="0" dirty="0">
              <a:solidFill>
                <a:srgbClr val="700000"/>
              </a:solidFill>
              <a:effectLst/>
              <a:latin typeface="+mn-lt"/>
            </a:endParaRPr>
          </a:p>
        </p:txBody>
      </p:sp>
      <p:pic>
        <p:nvPicPr>
          <p:cNvPr id="5" name="Рисунок 4" descr="Картинки по запросу храм бога ра"/>
          <p:cNvPicPr/>
          <p:nvPr/>
        </p:nvPicPr>
        <p:blipFill>
          <a:blip r:embed="rId3"/>
          <a:srcRect l="35762" r="36945"/>
          <a:stretch>
            <a:fillRect/>
          </a:stretch>
        </p:blipFill>
        <p:spPr bwMode="auto">
          <a:xfrm>
            <a:off x="0" y="0"/>
            <a:ext cx="264317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214290"/>
            <a:ext cx="5572164" cy="6429420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ru-RU" sz="3100" dirty="0" err="1" smtClean="0">
                <a:solidFill>
                  <a:srgbClr val="002368"/>
                </a:solidFill>
              </a:rPr>
              <a:t>Використання</a:t>
            </a:r>
            <a:r>
              <a:rPr lang="ru-RU" sz="3100" dirty="0" smtClean="0">
                <a:solidFill>
                  <a:srgbClr val="002368"/>
                </a:solidFill>
              </a:rPr>
              <a:t> </a:t>
            </a:r>
            <a:r>
              <a:rPr lang="ru-RU" sz="3100" dirty="0" err="1" smtClean="0">
                <a:solidFill>
                  <a:srgbClr val="002368"/>
                </a:solidFill>
              </a:rPr>
              <a:t>історичних</a:t>
            </a:r>
            <a:r>
              <a:rPr lang="ru-RU" sz="3100" dirty="0" smtClean="0">
                <a:solidFill>
                  <a:srgbClr val="002368"/>
                </a:solidFill>
              </a:rPr>
              <a:t> </a:t>
            </a:r>
            <a:r>
              <a:rPr lang="ru-RU" sz="3100" dirty="0" err="1" smtClean="0">
                <a:solidFill>
                  <a:srgbClr val="002368"/>
                </a:solidFill>
              </a:rPr>
              <a:t>джерел</a:t>
            </a:r>
            <a:r>
              <a:rPr lang="ru-RU" sz="3100" dirty="0" smtClean="0">
                <a:solidFill>
                  <a:srgbClr val="002368"/>
                </a:solidFill>
              </a:rPr>
              <a:t> — фундамент </a:t>
            </a:r>
            <a:r>
              <a:rPr lang="ru-RU" sz="3100" dirty="0" err="1" smtClean="0">
                <a:solidFill>
                  <a:srgbClr val="002368"/>
                </a:solidFill>
              </a:rPr>
              <a:t>вивчення</a:t>
            </a:r>
            <a:r>
              <a:rPr lang="ru-RU" sz="3100" dirty="0" smtClean="0">
                <a:solidFill>
                  <a:srgbClr val="002368"/>
                </a:solidFill>
              </a:rPr>
              <a:t> </a:t>
            </a:r>
            <a:r>
              <a:rPr lang="ru-RU" sz="3100" dirty="0" err="1" smtClean="0">
                <a:solidFill>
                  <a:srgbClr val="002368"/>
                </a:solidFill>
              </a:rPr>
              <a:t>минулого</a:t>
            </a:r>
            <a:r>
              <a:rPr lang="ru-RU" sz="3100" dirty="0" smtClean="0">
                <a:solidFill>
                  <a:srgbClr val="002368"/>
                </a:solidFill>
              </a:rPr>
              <a:t>.</a:t>
            </a:r>
            <a:r>
              <a:rPr lang="uk-UA" sz="3100" b="1" i="1" dirty="0" smtClean="0">
                <a:solidFill>
                  <a:srgbClr val="002368"/>
                </a:solidFill>
              </a:rPr>
              <a:t> </a:t>
            </a:r>
            <a:r>
              <a:rPr lang="uk-UA" sz="3100" dirty="0" smtClean="0">
                <a:solidFill>
                  <a:srgbClr val="002368"/>
                </a:solidFill>
              </a:rPr>
              <a:t>Вважається, що </a:t>
            </a:r>
            <a:r>
              <a:rPr lang="uk-UA" sz="3100" u="sng" dirty="0" smtClean="0">
                <a:solidFill>
                  <a:srgbClr val="002368"/>
                </a:solidFill>
              </a:rPr>
              <a:t>історичне джерело — це носій історичної інформації, що виник як продукт розвитку природи і людини й відбиває той чи інший бік людської діяльності</a:t>
            </a:r>
            <a:r>
              <a:rPr lang="uk-UA" sz="3100" dirty="0" smtClean="0">
                <a:solidFill>
                  <a:srgbClr val="002368"/>
                </a:solidFill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None/>
            </a:pPr>
            <a:r>
              <a:rPr lang="uk-UA" sz="3100" dirty="0" smtClean="0">
                <a:solidFill>
                  <a:srgbClr val="002368"/>
                </a:solidFill>
              </a:rPr>
              <a:t>Поетапно спланована робота з історичними джерелами з урахуванням вікових особливостей розвиває культуру історичного мислення, сприяє процесу пізнання та осмислення конкретних історичних подій, явищ. Історичні джерела необхідно використовувати для забезпечення ефективності уроків, підвищення якості знань, поглиблення, закріплення і узагальнення матеріалу.</a:t>
            </a:r>
          </a:p>
          <a:p>
            <a:pPr marL="144000">
              <a:spcBef>
                <a:spcPts val="0"/>
              </a:spcBef>
              <a:buNone/>
            </a:pPr>
            <a:r>
              <a:rPr lang="ru-RU" sz="3100" dirty="0" smtClean="0">
                <a:solidFill>
                  <a:srgbClr val="002368"/>
                </a:solidFill>
              </a:rPr>
              <a:t>Як </a:t>
            </a:r>
            <a:r>
              <a:rPr lang="ru-RU" sz="3100" dirty="0" err="1" smtClean="0">
                <a:solidFill>
                  <a:srgbClr val="002368"/>
                </a:solidFill>
              </a:rPr>
              <a:t>відомо</a:t>
            </a:r>
            <a:r>
              <a:rPr lang="ru-RU" sz="3100" dirty="0" smtClean="0">
                <a:solidFill>
                  <a:srgbClr val="002368"/>
                </a:solidFill>
              </a:rPr>
              <a:t>, </a:t>
            </a:r>
            <a:r>
              <a:rPr lang="ru-RU" sz="3100" u="sng" dirty="0" err="1" smtClean="0">
                <a:solidFill>
                  <a:srgbClr val="002368"/>
                </a:solidFill>
              </a:rPr>
              <a:t>історичні</a:t>
            </a:r>
            <a:r>
              <a:rPr lang="ru-RU" sz="3100" u="sng" dirty="0" smtClean="0">
                <a:solidFill>
                  <a:srgbClr val="002368"/>
                </a:solidFill>
              </a:rPr>
              <a:t> </a:t>
            </a:r>
            <a:r>
              <a:rPr lang="ru-RU" sz="3100" u="sng" dirty="0" err="1" smtClean="0">
                <a:solidFill>
                  <a:srgbClr val="002368"/>
                </a:solidFill>
              </a:rPr>
              <a:t>джерела</a:t>
            </a:r>
            <a:r>
              <a:rPr lang="ru-RU" sz="3100" u="sng" dirty="0" smtClean="0">
                <a:solidFill>
                  <a:srgbClr val="002368"/>
                </a:solidFill>
              </a:rPr>
              <a:t> </a:t>
            </a:r>
            <a:r>
              <a:rPr lang="ru-RU" sz="3100" u="sng" dirty="0" err="1" smtClean="0">
                <a:solidFill>
                  <a:srgbClr val="002368"/>
                </a:solidFill>
              </a:rPr>
              <a:t>поділяються</a:t>
            </a:r>
            <a:r>
              <a:rPr lang="ru-RU" sz="3100" u="sng" dirty="0" smtClean="0">
                <a:solidFill>
                  <a:srgbClr val="002368"/>
                </a:solidFill>
              </a:rPr>
              <a:t> на:</a:t>
            </a:r>
          </a:p>
          <a:p>
            <a:pPr marL="729216" lvl="2">
              <a:spcBef>
                <a:spcPts val="0"/>
              </a:spcBef>
              <a:buClr>
                <a:srgbClr val="700000"/>
              </a:buClr>
              <a:buFont typeface="Wingdings" pitchFamily="2" charset="2"/>
              <a:buChar char="ü"/>
            </a:pPr>
            <a:r>
              <a:rPr lang="ru-RU" sz="3100" u="sng" dirty="0" err="1" smtClean="0">
                <a:solidFill>
                  <a:srgbClr val="002368"/>
                </a:solidFill>
              </a:rPr>
              <a:t>документальні</a:t>
            </a:r>
            <a:r>
              <a:rPr lang="ru-RU" sz="3100" u="sng" dirty="0" smtClean="0">
                <a:solidFill>
                  <a:srgbClr val="002368"/>
                </a:solidFill>
              </a:rPr>
              <a:t>;</a:t>
            </a:r>
          </a:p>
          <a:p>
            <a:pPr marL="729216" lvl="2">
              <a:spcBef>
                <a:spcPts val="0"/>
              </a:spcBef>
              <a:buClr>
                <a:srgbClr val="700000"/>
              </a:buClr>
              <a:buFont typeface="Wingdings" pitchFamily="2" charset="2"/>
              <a:buChar char="ü"/>
            </a:pPr>
            <a:r>
              <a:rPr lang="ru-RU" sz="3100" u="sng" dirty="0" err="1" smtClean="0">
                <a:solidFill>
                  <a:srgbClr val="002368"/>
                </a:solidFill>
              </a:rPr>
              <a:t>візуальні</a:t>
            </a:r>
            <a:r>
              <a:rPr lang="ru-RU" sz="3100" u="sng" dirty="0" smtClean="0">
                <a:solidFill>
                  <a:srgbClr val="002368"/>
                </a:solidFill>
              </a:rPr>
              <a:t>;</a:t>
            </a:r>
          </a:p>
          <a:p>
            <a:pPr marL="729216" lvl="2">
              <a:spcBef>
                <a:spcPts val="0"/>
              </a:spcBef>
              <a:buClr>
                <a:srgbClr val="700000"/>
              </a:buClr>
              <a:buFont typeface="Wingdings" pitchFamily="2" charset="2"/>
              <a:buChar char="ü"/>
            </a:pPr>
            <a:r>
              <a:rPr lang="ru-RU" sz="3100" u="sng" dirty="0" err="1" smtClean="0">
                <a:solidFill>
                  <a:srgbClr val="002368"/>
                </a:solidFill>
              </a:rPr>
              <a:t>речові</a:t>
            </a:r>
            <a:r>
              <a:rPr lang="ru-RU" sz="3100" u="sng" dirty="0" smtClean="0">
                <a:solidFill>
                  <a:srgbClr val="002368"/>
                </a:solidFill>
              </a:rPr>
              <a:t>.</a:t>
            </a:r>
          </a:p>
          <a:p>
            <a:pPr algn="just">
              <a:buNone/>
            </a:pPr>
            <a:endParaRPr lang="uk-UA" dirty="0">
              <a:solidFill>
                <a:srgbClr val="001848"/>
              </a:solidFill>
            </a:endParaRPr>
          </a:p>
        </p:txBody>
      </p:sp>
      <p:pic>
        <p:nvPicPr>
          <p:cNvPr id="1026" name="Picture 2" descr="Картинки по запросу colosse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07144">
            <a:off x="663192" y="975476"/>
            <a:ext cx="2108902" cy="3005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Картинки по запросу история 6 класс гдз бандоровский"/>
          <p:cNvPicPr>
            <a:picLocks noChangeAspect="1" noChangeArrowheads="1"/>
          </p:cNvPicPr>
          <p:nvPr/>
        </p:nvPicPr>
        <p:blipFill>
          <a:blip r:embed="rId4">
            <a:lum contrast="10000"/>
          </a:blip>
          <a:srcRect/>
          <a:stretch>
            <a:fillRect/>
          </a:stretch>
        </p:blipFill>
        <p:spPr bwMode="auto">
          <a:xfrm rot="797999">
            <a:off x="1297792" y="3326744"/>
            <a:ext cx="1923161" cy="281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ох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0"/>
            <a:ext cx="4572000" cy="6858000"/>
          </a:xfrm>
        </p:spPr>
      </p:pic>
      <p:pic>
        <p:nvPicPr>
          <p:cNvPr id="16386" name="Picture 2" descr="D:\Users\user\Documents\со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1571612"/>
            <a:ext cx="3714744" cy="52863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6072198" cy="1143000"/>
          </a:xfrm>
        </p:spPr>
        <p:txBody>
          <a:bodyPr>
            <a:normAutofit/>
          </a:bodyPr>
          <a:lstStyle/>
          <a:p>
            <a:r>
              <a:rPr lang="uk-UA" sz="3600" b="0" dirty="0" smtClean="0">
                <a:solidFill>
                  <a:srgbClr val="700000"/>
                </a:solidFill>
                <a:effectLst/>
                <a:latin typeface="+mn-lt"/>
              </a:rPr>
              <a:t>Богиня війни </a:t>
            </a:r>
            <a:r>
              <a:rPr lang="uk-UA" sz="3600" b="0" dirty="0" err="1" smtClean="0">
                <a:solidFill>
                  <a:srgbClr val="700000"/>
                </a:solidFill>
                <a:effectLst/>
                <a:latin typeface="+mn-lt"/>
              </a:rPr>
              <a:t>Сохмет</a:t>
            </a:r>
            <a:r>
              <a:rPr lang="uk-UA" sz="3600" b="0" dirty="0" smtClean="0">
                <a:solidFill>
                  <a:srgbClr val="700000"/>
                </a:solidFill>
                <a:effectLst/>
                <a:latin typeface="+mn-lt"/>
              </a:rPr>
              <a:t> </a:t>
            </a:r>
            <a:endParaRPr lang="ru-RU" sz="3600" b="0" dirty="0">
              <a:solidFill>
                <a:srgbClr val="7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тот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28604"/>
            <a:ext cx="6357982" cy="714356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solidFill>
                  <a:schemeClr val="tx1"/>
                </a:solidFill>
                <a:effectLst/>
                <a:latin typeface="+mn-lt"/>
              </a:rPr>
              <a:t>Бог мудрості та письма </a:t>
            </a:r>
            <a:r>
              <a:rPr lang="uk-UA" sz="3600" dirty="0" err="1" smtClean="0">
                <a:solidFill>
                  <a:schemeClr val="tx1"/>
                </a:solidFill>
                <a:effectLst/>
                <a:latin typeface="+mn-lt"/>
              </a:rPr>
              <a:t>Тот</a:t>
            </a:r>
            <a:r>
              <a:rPr lang="uk-UA" sz="3600" dirty="0" smtClean="0">
                <a:solidFill>
                  <a:schemeClr val="tx1"/>
                </a:solidFill>
              </a:rPr>
              <a:t/>
            </a:r>
            <a:br>
              <a:rPr lang="uk-UA" sz="3600" dirty="0" smtClean="0">
                <a:solidFill>
                  <a:schemeClr val="tx1"/>
                </a:solidFill>
              </a:rPr>
            </a:br>
            <a:endParaRPr lang="ru-RU" sz="3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хнум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43142" y="0"/>
            <a:ext cx="6500858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6490" y="0"/>
            <a:ext cx="2757510" cy="928694"/>
          </a:xfrm>
        </p:spPr>
        <p:txBody>
          <a:bodyPr>
            <a:normAutofit/>
          </a:bodyPr>
          <a:lstStyle/>
          <a:p>
            <a:r>
              <a:rPr lang="uk-UA" sz="3200" b="0" dirty="0" smtClean="0">
                <a:solidFill>
                  <a:schemeClr val="tx1"/>
                </a:solidFill>
                <a:effectLst/>
                <a:latin typeface="+mn-lt"/>
              </a:rPr>
              <a:t>Бог </a:t>
            </a:r>
            <a:r>
              <a:rPr lang="uk-UA" sz="3200" b="0" dirty="0" err="1" smtClean="0">
                <a:solidFill>
                  <a:schemeClr val="tx1"/>
                </a:solidFill>
                <a:effectLst/>
                <a:latin typeface="+mn-lt"/>
              </a:rPr>
              <a:t>Хнум</a:t>
            </a:r>
            <a:endParaRPr lang="ru-RU" sz="32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9458" name="Picture 2" descr="Картинки по запросу бог хнум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571612"/>
            <a:ext cx="1905000" cy="3752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72995" y="500042"/>
            <a:ext cx="3771005" cy="4714908"/>
          </a:xfrm>
          <a:prstGeom prst="rect">
            <a:avLst/>
          </a:prstGeom>
          <a:noFill/>
        </p:spPr>
      </p:pic>
      <p:pic>
        <p:nvPicPr>
          <p:cNvPr id="31752" name="Picture 8" descr="Картинки по запросу нил"/>
          <p:cNvPicPr>
            <a:picLocks noChangeAspect="1" noChangeArrowheads="1"/>
          </p:cNvPicPr>
          <p:nvPr/>
        </p:nvPicPr>
        <p:blipFill>
          <a:blip r:embed="rId3"/>
          <a:srcRect r="50313"/>
          <a:stretch>
            <a:fillRect/>
          </a:stretch>
        </p:blipFill>
        <p:spPr bwMode="auto">
          <a:xfrm>
            <a:off x="0" y="-29669"/>
            <a:ext cx="5214942" cy="6887669"/>
          </a:xfrm>
          <a:prstGeom prst="rect">
            <a:avLst/>
          </a:prstGeom>
          <a:noFill/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071934" y="214290"/>
            <a:ext cx="3043230" cy="1143000"/>
          </a:xfrm>
        </p:spPr>
        <p:txBody>
          <a:bodyPr>
            <a:normAutofit/>
          </a:bodyPr>
          <a:lstStyle/>
          <a:p>
            <a:r>
              <a:rPr lang="uk-UA" sz="3200" b="0" dirty="0" smtClean="0">
                <a:solidFill>
                  <a:srgbClr val="700000"/>
                </a:solidFill>
                <a:effectLst/>
                <a:latin typeface="+mn-lt"/>
              </a:rPr>
              <a:t>Бог </a:t>
            </a:r>
            <a:r>
              <a:rPr lang="uk-UA" sz="3200" b="0" dirty="0" err="1" smtClean="0">
                <a:solidFill>
                  <a:srgbClr val="700000"/>
                </a:solidFill>
                <a:effectLst/>
                <a:latin typeface="+mn-lt"/>
              </a:rPr>
              <a:t>Хапі</a:t>
            </a:r>
            <a:endParaRPr lang="ru-RU" sz="3200" b="0" dirty="0">
              <a:solidFill>
                <a:srgbClr val="7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Users\user\Documents\сетт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12500" b="2426"/>
          <a:stretch>
            <a:fillRect/>
          </a:stretch>
        </p:blipFill>
        <p:spPr bwMode="auto">
          <a:xfrm>
            <a:off x="5643570" y="0"/>
            <a:ext cx="3500430" cy="6858000"/>
          </a:xfrm>
          <a:prstGeom prst="rect">
            <a:avLst/>
          </a:prstGeom>
          <a:noFill/>
        </p:spPr>
      </p:pic>
      <p:pic>
        <p:nvPicPr>
          <p:cNvPr id="6" name="Содержимое 3" descr="пп.jpg"/>
          <p:cNvPicPr>
            <a:picLocks noChangeAspect="1"/>
          </p:cNvPicPr>
          <p:nvPr/>
        </p:nvPicPr>
        <p:blipFill>
          <a:blip r:embed="rId3"/>
          <a:srcRect b="3031"/>
          <a:stretch>
            <a:fillRect/>
          </a:stretch>
        </p:blipFill>
        <p:spPr>
          <a:xfrm>
            <a:off x="0" y="0"/>
            <a:ext cx="5786446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Бог Сет який убиває рідного брата </a:t>
            </a: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Озіріса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Users\user\Documents\ос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106" t="2770" r="4178" b="4182"/>
          <a:stretch>
            <a:fillRect/>
          </a:stretch>
        </p:blipFill>
        <p:spPr bwMode="auto">
          <a:xfrm>
            <a:off x="2571736" y="214290"/>
            <a:ext cx="6357982" cy="635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22" name="Picture 2" descr="Картинки по запросу озирис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500042"/>
            <a:ext cx="2126937" cy="4038598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571472" y="5286388"/>
            <a:ext cx="2714612" cy="1214422"/>
          </a:xfrm>
        </p:spPr>
        <p:txBody>
          <a:bodyPr>
            <a:normAutofit/>
          </a:bodyPr>
          <a:lstStyle/>
          <a:p>
            <a:r>
              <a:rPr lang="uk-UA" sz="3200" b="0" dirty="0" smtClean="0">
                <a:solidFill>
                  <a:srgbClr val="700000"/>
                </a:solidFill>
                <a:effectLst/>
                <a:latin typeface="+mn-lt"/>
              </a:rPr>
              <a:t>Бог </a:t>
            </a:r>
            <a:r>
              <a:rPr lang="uk-UA" sz="3200" b="0" dirty="0" err="1" smtClean="0">
                <a:solidFill>
                  <a:srgbClr val="700000"/>
                </a:solidFill>
                <a:effectLst/>
                <a:latin typeface="+mn-lt"/>
              </a:rPr>
              <a:t>Озіріс</a:t>
            </a:r>
            <a:endParaRPr lang="ru-RU" sz="3200" b="0" dirty="0">
              <a:solidFill>
                <a:srgbClr val="700000"/>
              </a:solidFill>
              <a:effectLst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857272"/>
          </a:xfrm>
        </p:spPr>
        <p:txBody>
          <a:bodyPr>
            <a:normAutofit/>
          </a:bodyPr>
          <a:lstStyle/>
          <a:p>
            <a:r>
              <a:rPr lang="uk-UA" sz="3600" b="0" u="sng" dirty="0" smtClean="0">
                <a:ln>
                  <a:noFill/>
                </a:ln>
                <a:solidFill>
                  <a:srgbClr val="002368"/>
                </a:solidFill>
                <a:effectLst/>
                <a:latin typeface="Times New Roman" pitchFamily="18" charset="0"/>
                <a:cs typeface="Times New Roman" pitchFamily="18" charset="0"/>
              </a:rPr>
              <a:t>Єгипетська писемність</a:t>
            </a:r>
            <a:endParaRPr lang="uk-UA" sz="3600" b="0" u="sng" dirty="0">
              <a:solidFill>
                <a:srgbClr val="700000"/>
              </a:solidFill>
            </a:endParaRPr>
          </a:p>
        </p:txBody>
      </p:sp>
      <p:pic>
        <p:nvPicPr>
          <p:cNvPr id="5" name="Picture 2" descr="D:\Users\user\Documents\пап.jpg"/>
          <p:cNvPicPr>
            <a:picLocks noChangeAspect="1" noChangeArrowheads="1"/>
          </p:cNvPicPr>
          <p:nvPr/>
        </p:nvPicPr>
        <p:blipFill>
          <a:blip r:embed="rId3"/>
          <a:srcRect b="5000"/>
          <a:stretch>
            <a:fillRect/>
          </a:stretch>
        </p:blipFill>
        <p:spPr bwMode="auto">
          <a:xfrm>
            <a:off x="428596" y="1142984"/>
            <a:ext cx="3170045" cy="5072098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857620" y="1142984"/>
            <a:ext cx="5072066" cy="5072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s://upload.wikimedia.org/wikipedia/commons/0/01/Jean-Francois_Champollion_1828_29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85728"/>
            <a:ext cx="4005274" cy="6286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Похожее изображени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4360285" cy="628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2714612" cy="714380"/>
          </a:xfrm>
        </p:spPr>
        <p:txBody>
          <a:bodyPr>
            <a:noAutofit/>
          </a:bodyPr>
          <a:lstStyle/>
          <a:p>
            <a:pPr algn="l"/>
            <a:r>
              <a:rPr lang="uk-UA" sz="2800" b="0" dirty="0" err="1" smtClean="0">
                <a:solidFill>
                  <a:srgbClr val="700000"/>
                </a:solidFill>
                <a:effectLst/>
                <a:latin typeface="+mn-lt"/>
              </a:rPr>
              <a:t>Розеттський</a:t>
            </a:r>
            <a:r>
              <a:rPr lang="uk-UA" sz="2800" b="0" dirty="0" smtClean="0">
                <a:solidFill>
                  <a:srgbClr val="700000"/>
                </a:solidFill>
                <a:effectLst/>
                <a:latin typeface="+mn-lt"/>
              </a:rPr>
              <a:t> камінь</a:t>
            </a:r>
            <a:endParaRPr lang="ru-RU" sz="2800" b="0" dirty="0">
              <a:solidFill>
                <a:srgbClr val="700000"/>
              </a:solidFill>
              <a:effectLst/>
              <a:latin typeface="+mn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628" y="5715016"/>
            <a:ext cx="2714612" cy="71438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none" strike="noStrike" kern="1200" cap="none" spc="0" normalizeH="0" baseline="0" noProof="0" dirty="0" smtClean="0">
                <a:ln w="6350">
                  <a:noFill/>
                </a:ln>
                <a:effectLst/>
                <a:uLnTx/>
                <a:uFillTx/>
                <a:ea typeface="+mj-ea"/>
                <a:cs typeface="+mj-cs"/>
              </a:rPr>
              <a:t>Жан-Франсуа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dirty="0" err="1" smtClean="0">
                <a:ln w="6350">
                  <a:noFill/>
                </a:ln>
                <a:ea typeface="+mj-ea"/>
                <a:cs typeface="+mj-cs"/>
              </a:rPr>
              <a:t>Шампольйон</a:t>
            </a:r>
            <a:endParaRPr kumimoji="0" lang="ru-RU" sz="2800" b="1" i="0" u="none" strike="noStrike" kern="1200" cap="none" spc="0" normalizeH="0" baseline="0" noProof="0" dirty="0">
              <a:ln w="6350"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Картинки по запросу єгипетські ієрогліфи алфавіт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786874" cy="65008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846158"/>
          </a:xfrm>
        </p:spPr>
        <p:txBody>
          <a:bodyPr>
            <a:normAutofit/>
          </a:bodyPr>
          <a:lstStyle/>
          <a:p>
            <a:pPr marL="594360" lvl="0" indent="-457200">
              <a:defRPr/>
            </a:pPr>
            <a:r>
              <a:rPr lang="uk-UA" sz="4400" dirty="0" smtClean="0">
                <a:ln>
                  <a:noFill/>
                </a:ln>
                <a:solidFill>
                  <a:srgbClr val="00236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000" b="0" u="sng" dirty="0" smtClean="0">
                <a:ln>
                  <a:noFill/>
                </a:ln>
                <a:solidFill>
                  <a:srgbClr val="002368"/>
                </a:solidFill>
                <a:effectLst/>
                <a:latin typeface="Times New Roman" pitchFamily="18" charset="0"/>
                <a:cs typeface="Times New Roman" pitchFamily="18" charset="0"/>
              </a:rPr>
              <a:t>Освіта  і наукові знання  єгиптян</a:t>
            </a:r>
          </a:p>
        </p:txBody>
      </p:sp>
      <p:pic>
        <p:nvPicPr>
          <p:cNvPr id="4" name="Picture 2" descr="D:\Users\user\Documents\ос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2532" b="1999"/>
          <a:stretch>
            <a:fillRect/>
          </a:stretch>
        </p:blipFill>
        <p:spPr bwMode="auto">
          <a:xfrm>
            <a:off x="285719" y="1099040"/>
            <a:ext cx="6500859" cy="5666855"/>
          </a:xfrm>
          <a:prstGeom prst="rect">
            <a:avLst/>
          </a:prstGeom>
          <a:noFill/>
        </p:spPr>
      </p:pic>
      <p:pic>
        <p:nvPicPr>
          <p:cNvPr id="49154" name="Picture 2" descr="Картинки по запросу египетский гном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1142984"/>
            <a:ext cx="1905000" cy="1533526"/>
          </a:xfrm>
          <a:prstGeom prst="rect">
            <a:avLst/>
          </a:prstGeom>
          <a:noFill/>
        </p:spPr>
      </p:pic>
      <p:pic>
        <p:nvPicPr>
          <p:cNvPr id="49156" name="Picture 4" descr="Картинки по запросу обелиск-гномон"/>
          <p:cNvPicPr>
            <a:picLocks noChangeAspect="1" noChangeArrowheads="1"/>
          </p:cNvPicPr>
          <p:nvPr/>
        </p:nvPicPr>
        <p:blipFill>
          <a:blip r:embed="rId4"/>
          <a:srcRect l="11270" r="18294"/>
          <a:stretch>
            <a:fillRect/>
          </a:stretch>
        </p:blipFill>
        <p:spPr bwMode="auto">
          <a:xfrm>
            <a:off x="7072330" y="2857496"/>
            <a:ext cx="1785950" cy="37957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578073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rgbClr val="002368"/>
                </a:solidFill>
              </a:rPr>
              <a:t>Сучасні науковці виділяють навчальні функції та методичні прийоми дослідження текстових історичних джерел. Серед них:</a:t>
            </a:r>
          </a:p>
          <a:p>
            <a:pPr>
              <a:buNone/>
            </a:pPr>
            <a:r>
              <a:rPr lang="uk-UA" dirty="0" smtClean="0">
                <a:solidFill>
                  <a:srgbClr val="002368"/>
                </a:solidFill>
              </a:rPr>
              <a:t>1)     </a:t>
            </a:r>
            <a:r>
              <a:rPr lang="uk-UA" u="sng" dirty="0" smtClean="0">
                <a:solidFill>
                  <a:srgbClr val="002368"/>
                </a:solidFill>
              </a:rPr>
              <a:t>ілюстративно-інформаційна</a:t>
            </a:r>
            <a:r>
              <a:rPr lang="uk-UA" dirty="0" smtClean="0">
                <a:solidFill>
                  <a:srgbClr val="002368"/>
                </a:solidFill>
              </a:rPr>
              <a:t> – існує на репродуктивному рівні сприйняття інформації, яку несе в собі історичний документ, виконується за допомогою цитування, коментованого читання, переказу, прийому персоніфікації тощо;</a:t>
            </a:r>
          </a:p>
          <a:p>
            <a:pPr>
              <a:buNone/>
            </a:pPr>
            <a:r>
              <a:rPr lang="uk-UA" dirty="0" smtClean="0">
                <a:solidFill>
                  <a:srgbClr val="002368"/>
                </a:solidFill>
              </a:rPr>
              <a:t>2)    </a:t>
            </a:r>
            <a:r>
              <a:rPr lang="uk-UA" u="sng" dirty="0" smtClean="0">
                <a:solidFill>
                  <a:srgbClr val="002368"/>
                </a:solidFill>
              </a:rPr>
              <a:t> пізнавально-розвиваюча </a:t>
            </a:r>
            <a:r>
              <a:rPr lang="uk-UA" dirty="0" smtClean="0">
                <a:solidFill>
                  <a:srgbClr val="002368"/>
                </a:solidFill>
              </a:rPr>
              <a:t>– ґрунтується на основі вирішення різнорівневих пізнавальних завдань репродуктивного, проблемного та творчого спрямування, як того вимагає технологія розвиваючого навчання;</a:t>
            </a:r>
          </a:p>
          <a:p>
            <a:pPr>
              <a:buNone/>
            </a:pPr>
            <a:r>
              <a:rPr lang="uk-UA" dirty="0" smtClean="0">
                <a:solidFill>
                  <a:srgbClr val="002368"/>
                </a:solidFill>
              </a:rPr>
              <a:t>3)     </a:t>
            </a:r>
            <a:r>
              <a:rPr lang="uk-UA" u="sng" dirty="0" smtClean="0">
                <a:solidFill>
                  <a:srgbClr val="002368"/>
                </a:solidFill>
              </a:rPr>
              <a:t>практично-узагальнююча</a:t>
            </a:r>
            <a:r>
              <a:rPr lang="uk-UA" dirty="0" smtClean="0">
                <a:solidFill>
                  <a:srgbClr val="002368"/>
                </a:solidFill>
              </a:rPr>
              <a:t> – залежить від рівня узагальнення та форми його виразу, наприклад, через конспектування, складання тез, таблиць, планів, схем тощо; важливу роль в організації виконання функції має відігравати учнівський зошит;</a:t>
            </a:r>
          </a:p>
          <a:p>
            <a:pPr>
              <a:buNone/>
            </a:pPr>
            <a:r>
              <a:rPr lang="uk-UA" dirty="0" smtClean="0">
                <a:solidFill>
                  <a:srgbClr val="002368"/>
                </a:solidFill>
              </a:rPr>
              <a:t>4)     </a:t>
            </a:r>
            <a:r>
              <a:rPr lang="uk-UA" u="sng" dirty="0" smtClean="0">
                <a:solidFill>
                  <a:srgbClr val="002368"/>
                </a:solidFill>
              </a:rPr>
              <a:t>ціннісно-смислова</a:t>
            </a:r>
            <a:r>
              <a:rPr lang="uk-UA" dirty="0" smtClean="0">
                <a:solidFill>
                  <a:srgbClr val="002368"/>
                </a:solidFill>
              </a:rPr>
              <a:t> – діє протягом усього процесу навчання за умов дотримання названих вище принципів історичної науки та історичної освіти.</a:t>
            </a:r>
            <a:endParaRPr lang="uk-UA" dirty="0">
              <a:solidFill>
                <a:srgbClr val="0023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по запросу єгипет писемність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4786346" cy="58579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0" name="Picture 2" descr="Картинки по запросу египетская школ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857496"/>
            <a:ext cx="3643338" cy="3630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Картинки по запросу египетская школа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642918"/>
            <a:ext cx="3611588" cy="20717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Содержимое 3" descr="Картинки по запросу на приеме у древнеегипетского врача"/>
          <p:cNvPicPr>
            <a:picLocks noGrp="1"/>
          </p:cNvPicPr>
          <p:nvPr>
            <p:ph idx="1"/>
          </p:nvPr>
        </p:nvPicPr>
        <p:blipFill>
          <a:blip r:embed="rId2"/>
          <a:srcRect b="31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Users\user\Documents\Lawrence_Alma-Tadema_Egyptian_Chess_Players.jpg"/>
          <p:cNvPicPr>
            <a:picLocks noChangeAspect="1" noChangeArrowheads="1"/>
          </p:cNvPicPr>
          <p:nvPr/>
        </p:nvPicPr>
        <p:blipFill>
          <a:blip r:embed="rId2"/>
          <a:srcRect l="3130"/>
          <a:stretch>
            <a:fillRect/>
          </a:stretch>
        </p:blipFill>
        <p:spPr bwMode="auto">
          <a:xfrm>
            <a:off x="-98703" y="0"/>
            <a:ext cx="922685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sers\user\Documents\c86d5a02-3499-49f9-a0d8-c00f671eb47d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96908"/>
          </a:xfrm>
        </p:spPr>
        <p:txBody>
          <a:bodyPr>
            <a:normAutofit/>
          </a:bodyPr>
          <a:lstStyle/>
          <a:p>
            <a:r>
              <a:rPr lang="uk-UA" sz="3600" b="0" u="sng" dirty="0" smtClean="0">
                <a:ln>
                  <a:noFill/>
                </a:ln>
                <a:solidFill>
                  <a:srgbClr val="002368"/>
                </a:solidFill>
                <a:effectLst/>
                <a:latin typeface="Times New Roman" pitchFamily="18" charset="0"/>
                <a:cs typeface="Times New Roman" pitchFamily="18" charset="0"/>
              </a:rPr>
              <a:t>Культові</a:t>
            </a:r>
            <a:r>
              <a:rPr lang="en-US" sz="3600" b="0" u="sng" dirty="0" smtClean="0">
                <a:ln>
                  <a:noFill/>
                </a:ln>
                <a:solidFill>
                  <a:srgbClr val="002368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0" u="sng" dirty="0" err="1" smtClean="0">
                <a:ln>
                  <a:noFill/>
                </a:ln>
                <a:solidFill>
                  <a:srgbClr val="002368"/>
                </a:solidFill>
                <a:effectLst/>
                <a:latin typeface="Times New Roman" pitchFamily="18" charset="0"/>
                <a:cs typeface="Times New Roman" pitchFamily="18" charset="0"/>
              </a:rPr>
              <a:t>споруди</a:t>
            </a:r>
            <a:endParaRPr lang="uk-UA" sz="3600" b="0" u="sng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53028" y="6081730"/>
            <a:ext cx="35247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Піраміда </a:t>
            </a:r>
            <a:r>
              <a:rPr lang="uk-UA" sz="3200" dirty="0" err="1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Мікеріна</a:t>
            </a:r>
            <a:r>
              <a:rPr lang="uk-UA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05354" cy="68579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85918" y="5572140"/>
            <a:ext cx="70723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700000"/>
                </a:solidFill>
              </a:rPr>
              <a:t>Комплекс фараона </a:t>
            </a:r>
            <a:r>
              <a:rPr lang="ru-RU" sz="3200" dirty="0" err="1" smtClean="0">
                <a:solidFill>
                  <a:srgbClr val="700000"/>
                </a:solidFill>
              </a:rPr>
              <a:t>Аменоф</a:t>
            </a:r>
            <a:r>
              <a:rPr lang="en-US" sz="3200" dirty="0" smtClean="0">
                <a:solidFill>
                  <a:srgbClr val="700000"/>
                </a:solidFill>
              </a:rPr>
              <a:t>і</a:t>
            </a:r>
            <a:r>
              <a:rPr lang="ru-RU" sz="3200" dirty="0" err="1" smtClean="0">
                <a:solidFill>
                  <a:srgbClr val="700000"/>
                </a:solidFill>
              </a:rPr>
              <a:t>са</a:t>
            </a:r>
            <a:r>
              <a:rPr lang="ru-RU" sz="3200" dirty="0" smtClean="0">
                <a:solidFill>
                  <a:srgbClr val="700000"/>
                </a:solidFill>
              </a:rPr>
              <a:t> III</a:t>
            </a:r>
            <a:endParaRPr lang="ru-RU" sz="3200" dirty="0">
              <a:solidFill>
                <a:srgbClr val="7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6273225"/>
            <a:ext cx="7072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 smtClean="0">
                <a:solidFill>
                  <a:srgbClr val="700000"/>
                </a:solidFill>
              </a:rPr>
              <a:t>Висота статуй – 20 м</a:t>
            </a:r>
            <a:endParaRPr lang="ru-RU" sz="2400" dirty="0">
              <a:solidFill>
                <a:srgbClr val="7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Настя\Desktop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818" y="857232"/>
            <a:ext cx="3571868" cy="1428760"/>
          </a:xfrm>
        </p:spPr>
        <p:txBody>
          <a:bodyPr>
            <a:normAutofit fontScale="90000"/>
          </a:bodyPr>
          <a:lstStyle/>
          <a:p>
            <a:pPr algn="r"/>
            <a:r>
              <a:rPr lang="uk-UA" sz="2400" b="0" dirty="0" smtClean="0">
                <a:solidFill>
                  <a:srgbClr val="700000"/>
                </a:solidFill>
                <a:effectLst/>
                <a:latin typeface="+mn-lt"/>
              </a:rPr>
              <a:t>найбільша в світі статуя </a:t>
            </a:r>
            <a:br>
              <a:rPr lang="uk-UA" sz="2400" b="0" dirty="0" smtClean="0">
                <a:solidFill>
                  <a:srgbClr val="700000"/>
                </a:solidFill>
                <a:effectLst/>
                <a:latin typeface="+mn-lt"/>
              </a:rPr>
            </a:br>
            <a:r>
              <a:rPr lang="uk-UA" sz="2400" b="0" dirty="0" smtClean="0">
                <a:solidFill>
                  <a:srgbClr val="700000"/>
                </a:solidFill>
                <a:effectLst/>
                <a:latin typeface="+mn-lt"/>
              </a:rPr>
              <a:t>з моноліту </a:t>
            </a:r>
            <a:br>
              <a:rPr lang="uk-UA" sz="2400" b="0" dirty="0" smtClean="0">
                <a:solidFill>
                  <a:srgbClr val="700000"/>
                </a:solidFill>
                <a:effectLst/>
                <a:latin typeface="+mn-lt"/>
              </a:rPr>
            </a:br>
            <a:r>
              <a:rPr lang="uk-UA" sz="2400" b="0" dirty="0" smtClean="0">
                <a:solidFill>
                  <a:srgbClr val="700000"/>
                </a:solidFill>
                <a:effectLst/>
                <a:latin typeface="+mn-lt"/>
              </a:rPr>
              <a:t>(понад 70 метрів </a:t>
            </a:r>
            <a:br>
              <a:rPr lang="uk-UA" sz="2400" b="0" dirty="0" smtClean="0">
                <a:solidFill>
                  <a:srgbClr val="700000"/>
                </a:solidFill>
                <a:effectLst/>
                <a:latin typeface="+mn-lt"/>
              </a:rPr>
            </a:br>
            <a:r>
              <a:rPr lang="uk-UA" sz="2400" b="0" dirty="0" smtClean="0">
                <a:solidFill>
                  <a:srgbClr val="700000"/>
                </a:solidFill>
                <a:effectLst/>
                <a:latin typeface="+mn-lt"/>
              </a:rPr>
              <a:t>у довжину)</a:t>
            </a:r>
            <a:r>
              <a:rPr lang="uk-UA" i="1" dirty="0" smtClean="0">
                <a:effectLst/>
              </a:rPr>
              <a:t/>
            </a:r>
            <a:br>
              <a:rPr lang="uk-UA" i="1" dirty="0" smtClean="0"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286644" y="0"/>
            <a:ext cx="15716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dirty="0" smtClean="0">
                <a:solidFill>
                  <a:srgbClr val="70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Сфінкс </a:t>
            </a:r>
            <a:endParaRPr lang="uk-UA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user\Documents\egypt03402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6273225"/>
            <a:ext cx="3124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Піраміда </a:t>
            </a:r>
            <a:r>
              <a:rPr lang="uk-UA" sz="3200" dirty="0" err="1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Хеопса</a:t>
            </a:r>
            <a:endParaRPr lang="ru-RU" sz="3200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Users\user\Documents\6Xt_TzOmxhQ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57158" y="5929330"/>
            <a:ext cx="33908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dirty="0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Піраміда </a:t>
            </a:r>
            <a:r>
              <a:rPr lang="uk-UA" sz="3200" dirty="0" err="1" smtClean="0">
                <a:solidFill>
                  <a:srgbClr val="700000"/>
                </a:solidFill>
                <a:latin typeface="Times New Roman" pitchFamily="18" charset="0"/>
                <a:cs typeface="Times New Roman" pitchFamily="18" charset="0"/>
              </a:rPr>
              <a:t>Хефрена</a:t>
            </a:r>
            <a:endParaRPr lang="ru-RU" sz="3200" dirty="0">
              <a:solidFill>
                <a:srgbClr val="7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Картинки по запросу гробница нахт"/>
          <p:cNvPicPr/>
          <p:nvPr/>
        </p:nvPicPr>
        <p:blipFill>
          <a:blip r:embed="rId2"/>
          <a:srcRect r="84857"/>
          <a:stretch>
            <a:fillRect/>
          </a:stretch>
        </p:blipFill>
        <p:spPr bwMode="auto">
          <a:xfrm>
            <a:off x="7358082" y="1"/>
            <a:ext cx="178591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 descr="Картинки по запросу гробница нах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366251" cy="6858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928926" y="6215082"/>
            <a:ext cx="5329246" cy="642918"/>
          </a:xfrm>
        </p:spPr>
        <p:txBody>
          <a:bodyPr>
            <a:normAutofit/>
          </a:bodyPr>
          <a:lstStyle/>
          <a:p>
            <a:r>
              <a:rPr lang="uk-UA" sz="3200" dirty="0" err="1" smtClean="0">
                <a:solidFill>
                  <a:srgbClr val="700000"/>
                </a:solidFill>
              </a:rPr>
              <a:t>Роспис</a:t>
            </a:r>
            <a:r>
              <a:rPr lang="uk-UA" sz="3200" dirty="0" smtClean="0">
                <a:solidFill>
                  <a:srgbClr val="700000"/>
                </a:solidFill>
              </a:rPr>
              <a:t> із гробниці </a:t>
            </a:r>
            <a:r>
              <a:rPr lang="uk-UA" sz="3200" dirty="0" err="1" smtClean="0">
                <a:solidFill>
                  <a:srgbClr val="700000"/>
                </a:solidFill>
              </a:rPr>
              <a:t>Нахт</a:t>
            </a:r>
            <a:endParaRPr lang="uk-UA" sz="3200" dirty="0">
              <a:solidFill>
                <a:srgbClr val="7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err="1" smtClean="0">
                <a:solidFill>
                  <a:schemeClr val="bg1"/>
                </a:solidFill>
              </a:rPr>
              <a:t>Отже</a:t>
            </a:r>
            <a:r>
              <a:rPr lang="ru-RU" dirty="0" smtClean="0">
                <a:solidFill>
                  <a:schemeClr val="bg1"/>
                </a:solidFill>
              </a:rPr>
              <a:t> теми </a:t>
            </a:r>
            <a:r>
              <a:rPr lang="ru-RU" dirty="0" err="1" smtClean="0">
                <a:solidFill>
                  <a:schemeClr val="bg1"/>
                </a:solidFill>
              </a:rPr>
              <a:t>уроків</a:t>
            </a:r>
            <a:r>
              <a:rPr lang="ru-RU" dirty="0" smtClean="0">
                <a:solidFill>
                  <a:schemeClr val="bg1"/>
                </a:solidFill>
              </a:rPr>
              <a:t>, на </a:t>
            </a:r>
            <a:r>
              <a:rPr lang="ru-RU" dirty="0" err="1" smtClean="0">
                <a:solidFill>
                  <a:schemeClr val="bg1"/>
                </a:solidFill>
              </a:rPr>
              <a:t>яких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використовувалася</a:t>
            </a:r>
            <a:r>
              <a:rPr lang="ru-RU" dirty="0" smtClean="0">
                <a:solidFill>
                  <a:schemeClr val="bg1"/>
                </a:solidFill>
              </a:rPr>
              <a:t> робота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документальними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чи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візуальними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історичними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джерелами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запам'яталися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учнями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краще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рівень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знань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цих</a:t>
            </a:r>
            <a:r>
              <a:rPr lang="ru-RU" dirty="0" smtClean="0">
                <a:solidFill>
                  <a:schemeClr val="bg1"/>
                </a:solidFill>
              </a:rPr>
              <a:t> тем </a:t>
            </a:r>
            <a:r>
              <a:rPr lang="ru-RU" dirty="0" err="1" smtClean="0">
                <a:solidFill>
                  <a:schemeClr val="bg1"/>
                </a:solidFill>
              </a:rPr>
              <a:t>був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вищий</a:t>
            </a:r>
            <a:r>
              <a:rPr lang="ru-RU" dirty="0" smtClean="0">
                <a:solidFill>
                  <a:schemeClr val="bg1"/>
                </a:solidFill>
              </a:rPr>
              <a:t>. </a:t>
            </a:r>
            <a:r>
              <a:rPr lang="ru-RU" dirty="0" err="1" smtClean="0">
                <a:solidFill>
                  <a:schemeClr val="bg1"/>
                </a:solidFill>
              </a:rPr>
              <a:t>Крім</a:t>
            </a:r>
            <a:r>
              <a:rPr lang="ru-RU" dirty="0" smtClean="0">
                <a:solidFill>
                  <a:schemeClr val="bg1"/>
                </a:solidFill>
              </a:rPr>
              <a:t> того, </a:t>
            </a:r>
            <a:r>
              <a:rPr lang="ru-RU" dirty="0" err="1" smtClean="0">
                <a:solidFill>
                  <a:schemeClr val="bg1"/>
                </a:solidFill>
              </a:rPr>
              <a:t>візуальні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історичні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джерела</a:t>
            </a:r>
            <a:r>
              <a:rPr lang="ru-RU" dirty="0" smtClean="0">
                <a:solidFill>
                  <a:schemeClr val="bg1"/>
                </a:solidFill>
              </a:rPr>
              <a:t>, а </a:t>
            </a:r>
            <a:r>
              <a:rPr lang="ru-RU" dirty="0" err="1" smtClean="0">
                <a:solidFill>
                  <a:schemeClr val="bg1"/>
                </a:solidFill>
              </a:rPr>
              <a:t>саме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ілюстрації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репродукції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сприяють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розширенню</a:t>
            </a:r>
            <a:r>
              <a:rPr lang="ru-RU" dirty="0" smtClean="0">
                <a:solidFill>
                  <a:schemeClr val="bg1"/>
                </a:solidFill>
              </a:rPr>
              <a:t> кругозору </a:t>
            </a:r>
            <a:r>
              <a:rPr lang="ru-RU" dirty="0" err="1" smtClean="0">
                <a:solidFill>
                  <a:schemeClr val="bg1"/>
                </a:solidFill>
              </a:rPr>
              <a:t>учнів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формують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естетичні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смаки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Робота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історичними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джерелами</a:t>
            </a:r>
            <a:r>
              <a:rPr lang="ru-RU" dirty="0" smtClean="0">
                <a:solidFill>
                  <a:schemeClr val="bg1"/>
                </a:solidFill>
              </a:rPr>
              <a:t> - одна 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необхідних</a:t>
            </a:r>
            <a:r>
              <a:rPr lang="ru-RU" dirty="0" smtClean="0">
                <a:solidFill>
                  <a:schemeClr val="bg1"/>
                </a:solidFill>
              </a:rPr>
              <a:t> форм </a:t>
            </a:r>
            <a:r>
              <a:rPr lang="ru-RU" dirty="0" err="1" smtClean="0">
                <a:solidFill>
                  <a:schemeClr val="bg1"/>
                </a:solidFill>
              </a:rPr>
              <a:t>роботи</a:t>
            </a:r>
            <a:r>
              <a:rPr lang="ru-RU" dirty="0" smtClean="0">
                <a:solidFill>
                  <a:schemeClr val="bg1"/>
                </a:solidFill>
              </a:rPr>
              <a:t> на уроках, яка </a:t>
            </a:r>
            <a:r>
              <a:rPr lang="ru-RU" dirty="0" err="1" smtClean="0">
                <a:solidFill>
                  <a:schemeClr val="bg1"/>
                </a:solidFill>
              </a:rPr>
              <a:t>сприяє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більш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поглибленому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вивченню</a:t>
            </a:r>
            <a:r>
              <a:rPr lang="ru-RU" dirty="0" smtClean="0">
                <a:solidFill>
                  <a:schemeClr val="bg1"/>
                </a:solidFill>
              </a:rPr>
              <a:t> предмета, </a:t>
            </a:r>
            <a:r>
              <a:rPr lang="ru-RU" dirty="0" err="1" smtClean="0">
                <a:solidFill>
                  <a:schemeClr val="bg1"/>
                </a:solidFill>
              </a:rPr>
              <a:t>виробленню</a:t>
            </a:r>
            <a:r>
              <a:rPr lang="ru-RU" dirty="0" smtClean="0">
                <a:solidFill>
                  <a:schemeClr val="bg1"/>
                </a:solidFill>
              </a:rPr>
              <a:t> критичного </a:t>
            </a:r>
            <a:r>
              <a:rPr lang="ru-RU" dirty="0" err="1" smtClean="0">
                <a:solidFill>
                  <a:schemeClr val="bg1"/>
                </a:solidFill>
              </a:rPr>
              <a:t>мислення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формуванню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власної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думку.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000792"/>
          </a:xfrm>
        </p:spPr>
        <p:txBody>
          <a:bodyPr>
            <a:noAutofit/>
          </a:bodyPr>
          <a:lstStyle/>
          <a:p>
            <a:pPr marL="360000">
              <a:spcBef>
                <a:spcPts val="0"/>
              </a:spcBef>
              <a:buNone/>
            </a:pPr>
            <a:r>
              <a:rPr lang="ru-RU" sz="2200" dirty="0" err="1" smtClean="0">
                <a:solidFill>
                  <a:srgbClr val="002368"/>
                </a:solidFill>
              </a:rPr>
              <a:t>Розвиток</a:t>
            </a:r>
            <a:r>
              <a:rPr lang="ru-RU" sz="2200" dirty="0" smtClean="0">
                <a:solidFill>
                  <a:srgbClr val="002368"/>
                </a:solidFill>
              </a:rPr>
              <a:t> </a:t>
            </a:r>
            <a:r>
              <a:rPr lang="ru-RU" sz="2200" dirty="0" err="1" smtClean="0">
                <a:solidFill>
                  <a:srgbClr val="002368"/>
                </a:solidFill>
              </a:rPr>
              <a:t>навичок</a:t>
            </a:r>
            <a:r>
              <a:rPr lang="ru-RU" sz="2200" dirty="0" smtClean="0">
                <a:solidFill>
                  <a:srgbClr val="002368"/>
                </a:solidFill>
              </a:rPr>
              <a:t> </a:t>
            </a:r>
            <a:r>
              <a:rPr lang="ru-RU" sz="2200" dirty="0" err="1" smtClean="0">
                <a:solidFill>
                  <a:srgbClr val="002368"/>
                </a:solidFill>
              </a:rPr>
              <a:t>роботи</a:t>
            </a:r>
            <a:r>
              <a:rPr lang="ru-RU" sz="2200" dirty="0" smtClean="0">
                <a:solidFill>
                  <a:srgbClr val="002368"/>
                </a:solidFill>
              </a:rPr>
              <a:t> </a:t>
            </a:r>
            <a:r>
              <a:rPr lang="ru-RU" sz="2200" dirty="0" err="1" smtClean="0">
                <a:solidFill>
                  <a:srgbClr val="002368"/>
                </a:solidFill>
              </a:rPr>
              <a:t>з</a:t>
            </a:r>
            <a:r>
              <a:rPr lang="ru-RU" sz="2200" dirty="0" smtClean="0">
                <a:solidFill>
                  <a:srgbClr val="002368"/>
                </a:solidFill>
              </a:rPr>
              <a:t> документами </a:t>
            </a:r>
            <a:r>
              <a:rPr lang="ru-RU" sz="2200" dirty="0" err="1" smtClean="0">
                <a:solidFill>
                  <a:srgbClr val="002368"/>
                </a:solidFill>
              </a:rPr>
              <a:t>варто</a:t>
            </a:r>
            <a:r>
              <a:rPr lang="ru-RU" sz="2200" dirty="0" smtClean="0">
                <a:solidFill>
                  <a:srgbClr val="002368"/>
                </a:solidFill>
              </a:rPr>
              <a:t> </a:t>
            </a:r>
            <a:r>
              <a:rPr lang="ru-RU" sz="2200" dirty="0" err="1" smtClean="0">
                <a:solidFill>
                  <a:srgbClr val="002368"/>
                </a:solidFill>
              </a:rPr>
              <a:t>починати</a:t>
            </a:r>
            <a:r>
              <a:rPr lang="ru-RU" sz="2200" dirty="0" smtClean="0">
                <a:solidFill>
                  <a:srgbClr val="002368"/>
                </a:solidFill>
              </a:rPr>
              <a:t> </a:t>
            </a:r>
            <a:r>
              <a:rPr lang="ru-RU" sz="2200" dirty="0" err="1" smtClean="0">
                <a:solidFill>
                  <a:srgbClr val="002368"/>
                </a:solidFill>
              </a:rPr>
              <a:t>з</a:t>
            </a:r>
            <a:r>
              <a:rPr lang="ru-RU" sz="2200" dirty="0" smtClean="0">
                <a:solidFill>
                  <a:srgbClr val="002368"/>
                </a:solidFill>
              </a:rPr>
              <a:t> 5 </a:t>
            </a:r>
            <a:r>
              <a:rPr lang="ru-RU" sz="2200" dirty="0" err="1" smtClean="0">
                <a:solidFill>
                  <a:srgbClr val="002368"/>
                </a:solidFill>
              </a:rPr>
              <a:t>класу</a:t>
            </a:r>
            <a:r>
              <a:rPr lang="ru-RU" sz="2200" dirty="0" smtClean="0">
                <a:solidFill>
                  <a:srgbClr val="002368"/>
                </a:solidFill>
              </a:rPr>
              <a:t>. </a:t>
            </a:r>
            <a:r>
              <a:rPr lang="ru-RU" sz="2200" dirty="0" err="1" smtClean="0">
                <a:solidFill>
                  <a:srgbClr val="002368"/>
                </a:solidFill>
              </a:rPr>
              <a:t>Спочатку</a:t>
            </a:r>
            <a:r>
              <a:rPr lang="ru-RU" sz="2200" dirty="0" smtClean="0">
                <a:solidFill>
                  <a:srgbClr val="002368"/>
                </a:solidFill>
              </a:rPr>
              <a:t> </a:t>
            </a:r>
            <a:r>
              <a:rPr lang="ru-RU" sz="2200" dirty="0" err="1" smtClean="0">
                <a:solidFill>
                  <a:srgbClr val="002368"/>
                </a:solidFill>
              </a:rPr>
              <a:t>учні</a:t>
            </a:r>
            <a:r>
              <a:rPr lang="ru-RU" sz="2200" dirty="0" smtClean="0">
                <a:solidFill>
                  <a:srgbClr val="002368"/>
                </a:solidFill>
              </a:rPr>
              <a:t> </a:t>
            </a:r>
            <a:r>
              <a:rPr lang="ru-RU" sz="2200" dirty="0" err="1" smtClean="0">
                <a:solidFill>
                  <a:srgbClr val="002368"/>
                </a:solidFill>
              </a:rPr>
              <a:t>вчаться</a:t>
            </a:r>
            <a:r>
              <a:rPr lang="ru-RU" sz="2200" dirty="0" smtClean="0">
                <a:solidFill>
                  <a:srgbClr val="002368"/>
                </a:solidFill>
              </a:rPr>
              <a:t> </a:t>
            </a:r>
            <a:r>
              <a:rPr lang="ru-RU" sz="2200" dirty="0" err="1" smtClean="0">
                <a:solidFill>
                  <a:srgbClr val="002368"/>
                </a:solidFill>
              </a:rPr>
              <a:t>аналізувати</a:t>
            </a:r>
            <a:r>
              <a:rPr lang="ru-RU" sz="2200" dirty="0" smtClean="0">
                <a:solidFill>
                  <a:srgbClr val="002368"/>
                </a:solidFill>
              </a:rPr>
              <a:t> документ. </a:t>
            </a:r>
            <a:r>
              <a:rPr lang="ru-RU" sz="2200" dirty="0" err="1" smtClean="0">
                <a:solidFill>
                  <a:srgbClr val="002368"/>
                </a:solidFill>
              </a:rPr>
              <a:t>Підручник</a:t>
            </a:r>
            <a:r>
              <a:rPr lang="ru-RU" sz="2200" dirty="0" smtClean="0">
                <a:solidFill>
                  <a:srgbClr val="002368"/>
                </a:solidFill>
              </a:rPr>
              <a:t> </a:t>
            </a:r>
            <a:r>
              <a:rPr lang="ru-RU" sz="2200" dirty="0" err="1" smtClean="0">
                <a:solidFill>
                  <a:srgbClr val="002368"/>
                </a:solidFill>
              </a:rPr>
              <a:t>пропонує</a:t>
            </a:r>
            <a:r>
              <a:rPr lang="ru-RU" sz="2200" dirty="0" smtClean="0">
                <a:solidFill>
                  <a:srgbClr val="002368"/>
                </a:solidFill>
              </a:rPr>
              <a:t> нам </a:t>
            </a:r>
            <a:r>
              <a:rPr lang="ru-RU" sz="2200" dirty="0" err="1" smtClean="0">
                <a:solidFill>
                  <a:srgbClr val="002368"/>
                </a:solidFill>
              </a:rPr>
              <a:t>невеликі</a:t>
            </a:r>
            <a:r>
              <a:rPr lang="ru-RU" sz="2200" dirty="0" smtClean="0">
                <a:solidFill>
                  <a:srgbClr val="002368"/>
                </a:solidFill>
              </a:rPr>
              <a:t> </a:t>
            </a:r>
            <a:r>
              <a:rPr lang="ru-RU" sz="2200" dirty="0" err="1" smtClean="0">
                <a:solidFill>
                  <a:srgbClr val="002368"/>
                </a:solidFill>
              </a:rPr>
              <a:t>документи</a:t>
            </a:r>
            <a:r>
              <a:rPr lang="ru-RU" sz="2200" dirty="0" smtClean="0">
                <a:solidFill>
                  <a:srgbClr val="002368"/>
                </a:solidFill>
              </a:rPr>
              <a:t>, </a:t>
            </a:r>
            <a:r>
              <a:rPr lang="ru-RU" sz="2200" dirty="0" err="1" smtClean="0">
                <a:solidFill>
                  <a:srgbClr val="002368"/>
                </a:solidFill>
              </a:rPr>
              <a:t>які</a:t>
            </a:r>
            <a:r>
              <a:rPr lang="ru-RU" sz="2200" dirty="0" smtClean="0">
                <a:solidFill>
                  <a:srgbClr val="002368"/>
                </a:solidFill>
              </a:rPr>
              <a:t> </a:t>
            </a:r>
            <a:r>
              <a:rPr lang="ru-RU" sz="2200" dirty="0" err="1" smtClean="0">
                <a:solidFill>
                  <a:srgbClr val="002368"/>
                </a:solidFill>
              </a:rPr>
              <a:t>необхідно</a:t>
            </a:r>
            <a:r>
              <a:rPr lang="ru-RU" sz="2200" dirty="0" smtClean="0">
                <a:solidFill>
                  <a:srgbClr val="002368"/>
                </a:solidFill>
              </a:rPr>
              <a:t> не просто </a:t>
            </a:r>
            <a:r>
              <a:rPr lang="ru-RU" sz="2200" dirty="0" err="1" smtClean="0">
                <a:solidFill>
                  <a:srgbClr val="002368"/>
                </a:solidFill>
              </a:rPr>
              <a:t>прочитати</a:t>
            </a:r>
            <a:r>
              <a:rPr lang="ru-RU" sz="2200" dirty="0" smtClean="0">
                <a:solidFill>
                  <a:srgbClr val="002368"/>
                </a:solidFill>
              </a:rPr>
              <a:t> </a:t>
            </a:r>
            <a:r>
              <a:rPr lang="ru-RU" sz="2200" dirty="0" err="1" smtClean="0">
                <a:solidFill>
                  <a:srgbClr val="002368"/>
                </a:solidFill>
              </a:rPr>
              <a:t>але</a:t>
            </a:r>
            <a:r>
              <a:rPr lang="ru-RU" sz="2200" dirty="0" smtClean="0">
                <a:solidFill>
                  <a:srgbClr val="002368"/>
                </a:solidFill>
              </a:rPr>
              <a:t> </a:t>
            </a:r>
            <a:r>
              <a:rPr lang="ru-RU" sz="2200" dirty="0" err="1" smtClean="0">
                <a:solidFill>
                  <a:srgbClr val="002368"/>
                </a:solidFill>
              </a:rPr>
              <a:t>й</a:t>
            </a:r>
            <a:r>
              <a:rPr lang="ru-RU" sz="2200" dirty="0" smtClean="0">
                <a:solidFill>
                  <a:srgbClr val="002368"/>
                </a:solidFill>
              </a:rPr>
              <a:t> </a:t>
            </a:r>
            <a:r>
              <a:rPr lang="ru-RU" sz="2200" dirty="0" err="1" smtClean="0">
                <a:solidFill>
                  <a:srgbClr val="002368"/>
                </a:solidFill>
              </a:rPr>
              <a:t>проаналізувати</a:t>
            </a:r>
            <a:r>
              <a:rPr lang="ru-RU" sz="2200" dirty="0" smtClean="0">
                <a:solidFill>
                  <a:srgbClr val="002368"/>
                </a:solidFill>
              </a:rPr>
              <a:t>. В </a:t>
            </a:r>
            <a:r>
              <a:rPr lang="ru-RU" sz="2200" dirty="0" err="1" smtClean="0">
                <a:solidFill>
                  <a:srgbClr val="002368"/>
                </a:solidFill>
              </a:rPr>
              <a:t>учнів</a:t>
            </a:r>
            <a:r>
              <a:rPr lang="ru-RU" sz="2200" dirty="0" smtClean="0">
                <a:solidFill>
                  <a:srgbClr val="002368"/>
                </a:solidFill>
              </a:rPr>
              <a:t> </a:t>
            </a:r>
            <a:r>
              <a:rPr lang="ru-RU" sz="2200" dirty="0" err="1" smtClean="0">
                <a:solidFill>
                  <a:srgbClr val="002368"/>
                </a:solidFill>
              </a:rPr>
              <a:t>має</a:t>
            </a:r>
            <a:r>
              <a:rPr lang="ru-RU" sz="2200" dirty="0" smtClean="0">
                <a:solidFill>
                  <a:srgbClr val="002368"/>
                </a:solidFill>
              </a:rPr>
              <a:t> бути </a:t>
            </a:r>
            <a:r>
              <a:rPr lang="ru-RU" sz="2200" dirty="0" err="1" smtClean="0">
                <a:solidFill>
                  <a:srgbClr val="002368"/>
                </a:solidFill>
              </a:rPr>
              <a:t>пам</a:t>
            </a:r>
            <a:r>
              <a:rPr lang="en-US" sz="2200" dirty="0" smtClean="0">
                <a:solidFill>
                  <a:srgbClr val="002368"/>
                </a:solidFill>
              </a:rPr>
              <a:t>’</a:t>
            </a:r>
            <a:r>
              <a:rPr lang="ru-RU" sz="2200" dirty="0" err="1" smtClean="0">
                <a:solidFill>
                  <a:srgbClr val="002368"/>
                </a:solidFill>
              </a:rPr>
              <a:t>ятка</a:t>
            </a:r>
            <a:r>
              <a:rPr lang="ru-RU" sz="2200" dirty="0" smtClean="0">
                <a:solidFill>
                  <a:srgbClr val="002368"/>
                </a:solidFill>
              </a:rPr>
              <a:t>. </a:t>
            </a:r>
            <a:endParaRPr lang="ru-RU" sz="800" dirty="0" smtClean="0">
              <a:solidFill>
                <a:srgbClr val="002368"/>
              </a:solidFill>
            </a:endParaRPr>
          </a:p>
          <a:p>
            <a:pPr marL="360000">
              <a:spcBef>
                <a:spcPts val="0"/>
              </a:spcBef>
              <a:buNone/>
            </a:pPr>
            <a:endParaRPr lang="ru-RU" sz="800" dirty="0" smtClean="0">
              <a:solidFill>
                <a:srgbClr val="002368"/>
              </a:solidFill>
            </a:endParaRPr>
          </a:p>
          <a:p>
            <a:pPr marL="360000" algn="ctr">
              <a:spcBef>
                <a:spcPts val="0"/>
              </a:spcBef>
              <a:buNone/>
            </a:pPr>
            <a:r>
              <a:rPr lang="ru-RU" sz="2200" i="1" dirty="0" err="1" smtClean="0">
                <a:solidFill>
                  <a:srgbClr val="002368"/>
                </a:solidFill>
              </a:rPr>
              <a:t>Пам'ятка</a:t>
            </a:r>
            <a:r>
              <a:rPr lang="ru-RU" sz="2200" i="1" dirty="0" smtClean="0">
                <a:solidFill>
                  <a:srgbClr val="002368"/>
                </a:solidFill>
              </a:rPr>
              <a:t>  для </a:t>
            </a:r>
            <a:r>
              <a:rPr lang="ru-RU" sz="2200" i="1" dirty="0" err="1" smtClean="0">
                <a:solidFill>
                  <a:srgbClr val="002368"/>
                </a:solidFill>
              </a:rPr>
              <a:t>учнів</a:t>
            </a:r>
            <a:r>
              <a:rPr lang="ru-RU" sz="2200" i="1" dirty="0" smtClean="0">
                <a:solidFill>
                  <a:srgbClr val="002368"/>
                </a:solidFill>
              </a:rPr>
              <a:t> 5-6 </a:t>
            </a:r>
            <a:r>
              <a:rPr lang="ru-RU" sz="2200" i="1" dirty="0" err="1" smtClean="0">
                <a:solidFill>
                  <a:srgbClr val="002368"/>
                </a:solidFill>
              </a:rPr>
              <a:t>класів</a:t>
            </a:r>
            <a:endParaRPr lang="ru-RU" sz="2200" i="1" dirty="0" smtClean="0">
              <a:solidFill>
                <a:srgbClr val="002368"/>
              </a:solidFill>
            </a:endParaRPr>
          </a:p>
          <a:p>
            <a:pPr marL="36000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002368"/>
                </a:solidFill>
              </a:rPr>
              <a:t>Як </a:t>
            </a:r>
            <a:r>
              <a:rPr lang="ru-RU" sz="2200" b="1" dirty="0" err="1" smtClean="0">
                <a:solidFill>
                  <a:srgbClr val="002368"/>
                </a:solidFill>
              </a:rPr>
              <a:t>працювати</a:t>
            </a:r>
            <a:r>
              <a:rPr lang="ru-RU" sz="2200" b="1" dirty="0" smtClean="0">
                <a:solidFill>
                  <a:srgbClr val="002368"/>
                </a:solidFill>
              </a:rPr>
              <a:t> </a:t>
            </a:r>
            <a:r>
              <a:rPr lang="ru-RU" sz="2200" b="1" dirty="0" err="1" smtClean="0">
                <a:solidFill>
                  <a:srgbClr val="002368"/>
                </a:solidFill>
              </a:rPr>
              <a:t>з</a:t>
            </a:r>
            <a:r>
              <a:rPr lang="ru-RU" sz="2200" b="1" dirty="0" smtClean="0">
                <a:solidFill>
                  <a:srgbClr val="002368"/>
                </a:solidFill>
              </a:rPr>
              <a:t> текстом </a:t>
            </a:r>
            <a:r>
              <a:rPr lang="ru-RU" sz="2200" b="1" dirty="0" err="1" smtClean="0">
                <a:solidFill>
                  <a:srgbClr val="002368"/>
                </a:solidFill>
              </a:rPr>
              <a:t>історичного</a:t>
            </a:r>
            <a:r>
              <a:rPr lang="ru-RU" sz="2200" b="1" dirty="0" smtClean="0">
                <a:solidFill>
                  <a:srgbClr val="002368"/>
                </a:solidFill>
              </a:rPr>
              <a:t> </a:t>
            </a:r>
            <a:r>
              <a:rPr lang="ru-RU" sz="2200" b="1" dirty="0" err="1" smtClean="0">
                <a:solidFill>
                  <a:srgbClr val="002368"/>
                </a:solidFill>
              </a:rPr>
              <a:t>джерела</a:t>
            </a:r>
            <a:endParaRPr lang="ru-RU" sz="2200" dirty="0" smtClean="0">
              <a:solidFill>
                <a:srgbClr val="002368"/>
              </a:solidFill>
            </a:endParaRPr>
          </a:p>
          <a:p>
            <a:pPr marL="360000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2368"/>
                </a:solidFill>
              </a:rPr>
              <a:t>1. Прочитайте документ.</a:t>
            </a:r>
          </a:p>
          <a:p>
            <a:pPr marL="360000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2368"/>
                </a:solidFill>
              </a:rPr>
              <a:t>2. </a:t>
            </a:r>
            <a:r>
              <a:rPr lang="ru-RU" sz="2200" dirty="0" err="1" smtClean="0">
                <a:solidFill>
                  <a:srgbClr val="002368"/>
                </a:solidFill>
              </a:rPr>
              <a:t>Хто</a:t>
            </a:r>
            <a:r>
              <a:rPr lang="ru-RU" sz="2200" dirty="0" smtClean="0">
                <a:solidFill>
                  <a:srgbClr val="002368"/>
                </a:solidFill>
              </a:rPr>
              <a:t> автор документу?</a:t>
            </a:r>
          </a:p>
          <a:p>
            <a:pPr marL="360000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2368"/>
                </a:solidFill>
              </a:rPr>
              <a:t>3. Про яку </a:t>
            </a:r>
            <a:r>
              <a:rPr lang="ru-RU" sz="2200" dirty="0" err="1" smtClean="0">
                <a:solidFill>
                  <a:srgbClr val="002368"/>
                </a:solidFill>
              </a:rPr>
              <a:t>історичну</a:t>
            </a:r>
            <a:r>
              <a:rPr lang="ru-RU" sz="2200" dirty="0" smtClean="0">
                <a:solidFill>
                  <a:srgbClr val="002368"/>
                </a:solidFill>
              </a:rPr>
              <a:t> </a:t>
            </a:r>
            <a:r>
              <a:rPr lang="ru-RU" sz="2200" dirty="0" err="1" smtClean="0">
                <a:solidFill>
                  <a:srgbClr val="002368"/>
                </a:solidFill>
              </a:rPr>
              <a:t>подію</a:t>
            </a:r>
            <a:r>
              <a:rPr lang="ru-RU" sz="2200" dirty="0" smtClean="0">
                <a:solidFill>
                  <a:srgbClr val="002368"/>
                </a:solidFill>
              </a:rPr>
              <a:t> </a:t>
            </a:r>
            <a:r>
              <a:rPr lang="ru-RU" sz="2200" dirty="0" err="1" smtClean="0">
                <a:solidFill>
                  <a:srgbClr val="002368"/>
                </a:solidFill>
              </a:rPr>
              <a:t>або</a:t>
            </a:r>
            <a:r>
              <a:rPr lang="ru-RU" sz="2200" dirty="0" smtClean="0">
                <a:solidFill>
                  <a:srgbClr val="002368"/>
                </a:solidFill>
              </a:rPr>
              <a:t> </a:t>
            </a:r>
            <a:r>
              <a:rPr lang="ru-RU" sz="2200" dirty="0" err="1" smtClean="0">
                <a:solidFill>
                  <a:srgbClr val="002368"/>
                </a:solidFill>
              </a:rPr>
              <a:t>явище</a:t>
            </a:r>
            <a:r>
              <a:rPr lang="ru-RU" sz="2200" dirty="0" smtClean="0">
                <a:solidFill>
                  <a:srgbClr val="002368"/>
                </a:solidFill>
              </a:rPr>
              <a:t> </a:t>
            </a:r>
            <a:r>
              <a:rPr lang="ru-RU" sz="2200" dirty="0" err="1" smtClean="0">
                <a:solidFill>
                  <a:srgbClr val="002368"/>
                </a:solidFill>
              </a:rPr>
              <a:t>розповідає</a:t>
            </a:r>
            <a:r>
              <a:rPr lang="ru-RU" sz="2200" dirty="0" smtClean="0">
                <a:solidFill>
                  <a:srgbClr val="002368"/>
                </a:solidFill>
              </a:rPr>
              <a:t> документ?</a:t>
            </a:r>
          </a:p>
          <a:p>
            <a:pPr marL="360000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2368"/>
                </a:solidFill>
              </a:rPr>
              <a:t>4. </a:t>
            </a:r>
            <a:r>
              <a:rPr lang="ru-RU" sz="2200" dirty="0" err="1" smtClean="0">
                <a:solidFill>
                  <a:srgbClr val="002368"/>
                </a:solidFill>
              </a:rPr>
              <a:t>Чи</a:t>
            </a:r>
            <a:r>
              <a:rPr lang="ru-RU" sz="2200" dirty="0" smtClean="0">
                <a:solidFill>
                  <a:srgbClr val="002368"/>
                </a:solidFill>
              </a:rPr>
              <a:t> </a:t>
            </a:r>
            <a:r>
              <a:rPr lang="ru-RU" sz="2200" dirty="0" err="1" smtClean="0">
                <a:solidFill>
                  <a:srgbClr val="002368"/>
                </a:solidFill>
              </a:rPr>
              <a:t>вказано</a:t>
            </a:r>
            <a:r>
              <a:rPr lang="ru-RU" sz="2200" dirty="0" smtClean="0">
                <a:solidFill>
                  <a:srgbClr val="002368"/>
                </a:solidFill>
              </a:rPr>
              <a:t> в </a:t>
            </a:r>
            <a:r>
              <a:rPr lang="ru-RU" sz="2200" dirty="0" err="1" smtClean="0">
                <a:solidFill>
                  <a:srgbClr val="002368"/>
                </a:solidFill>
              </a:rPr>
              <a:t>документі</a:t>
            </a:r>
            <a:r>
              <a:rPr lang="ru-RU" sz="2200" dirty="0" smtClean="0">
                <a:solidFill>
                  <a:srgbClr val="002368"/>
                </a:solidFill>
              </a:rPr>
              <a:t> кому </a:t>
            </a:r>
            <a:r>
              <a:rPr lang="ru-RU" sz="2200" dirty="0" err="1" smtClean="0">
                <a:solidFill>
                  <a:srgbClr val="002368"/>
                </a:solidFill>
              </a:rPr>
              <a:t>він</a:t>
            </a:r>
            <a:r>
              <a:rPr lang="ru-RU" sz="2200" dirty="0" smtClean="0">
                <a:solidFill>
                  <a:srgbClr val="002368"/>
                </a:solidFill>
              </a:rPr>
              <a:t> </a:t>
            </a:r>
            <a:r>
              <a:rPr lang="ru-RU" sz="2200" dirty="0" err="1" smtClean="0">
                <a:solidFill>
                  <a:srgbClr val="002368"/>
                </a:solidFill>
              </a:rPr>
              <a:t>адресований</a:t>
            </a:r>
            <a:r>
              <a:rPr lang="ru-RU" sz="2200" dirty="0" smtClean="0">
                <a:solidFill>
                  <a:srgbClr val="002368"/>
                </a:solidFill>
              </a:rPr>
              <a:t>?</a:t>
            </a:r>
          </a:p>
          <a:p>
            <a:pPr marL="360000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2368"/>
                </a:solidFill>
              </a:rPr>
              <a:t>5. </a:t>
            </a:r>
            <a:r>
              <a:rPr lang="ru-RU" sz="2200" dirty="0" err="1" smtClean="0">
                <a:solidFill>
                  <a:srgbClr val="002368"/>
                </a:solidFill>
              </a:rPr>
              <a:t>Визначте</a:t>
            </a:r>
            <a:r>
              <a:rPr lang="ru-RU" sz="2200" dirty="0" smtClean="0">
                <a:solidFill>
                  <a:srgbClr val="002368"/>
                </a:solidFill>
              </a:rPr>
              <a:t>:</a:t>
            </a:r>
          </a:p>
          <a:p>
            <a:pPr marL="680040" lvl="1">
              <a:spcBef>
                <a:spcPts val="0"/>
              </a:spcBef>
              <a:buClr>
                <a:srgbClr val="700000"/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2368"/>
                </a:solidFill>
              </a:rPr>
              <a:t>про </a:t>
            </a:r>
            <a:r>
              <a:rPr lang="ru-RU" sz="2000" dirty="0" err="1" smtClean="0">
                <a:solidFill>
                  <a:srgbClr val="002368"/>
                </a:solidFill>
              </a:rPr>
              <a:t>що</a:t>
            </a:r>
            <a:r>
              <a:rPr lang="ru-RU" sz="2000" dirty="0" smtClean="0">
                <a:solidFill>
                  <a:srgbClr val="002368"/>
                </a:solidFill>
              </a:rPr>
              <a:t> </a:t>
            </a:r>
            <a:r>
              <a:rPr lang="ru-RU" sz="2000" dirty="0" err="1" smtClean="0">
                <a:solidFill>
                  <a:srgbClr val="002368"/>
                </a:solidFill>
              </a:rPr>
              <a:t>ви</a:t>
            </a:r>
            <a:r>
              <a:rPr lang="ru-RU" sz="2000" dirty="0" smtClean="0">
                <a:solidFill>
                  <a:srgbClr val="002368"/>
                </a:solidFill>
              </a:rPr>
              <a:t> </a:t>
            </a:r>
            <a:r>
              <a:rPr lang="ru-RU" sz="2000" dirty="0" err="1" smtClean="0">
                <a:solidFill>
                  <a:srgbClr val="002368"/>
                </a:solidFill>
              </a:rPr>
              <a:t>дізнались</a:t>
            </a:r>
            <a:r>
              <a:rPr lang="ru-RU" sz="2000" dirty="0" smtClean="0">
                <a:solidFill>
                  <a:srgbClr val="002368"/>
                </a:solidFill>
              </a:rPr>
              <a:t>;</a:t>
            </a:r>
          </a:p>
          <a:p>
            <a:pPr marL="680040" lvl="1">
              <a:spcBef>
                <a:spcPts val="0"/>
              </a:spcBef>
              <a:buClr>
                <a:srgbClr val="700000"/>
              </a:buClr>
              <a:buFont typeface="Wingdings" pitchFamily="2" charset="2"/>
              <a:buChar char="ü"/>
            </a:pPr>
            <a:r>
              <a:rPr lang="ru-RU" sz="2000" dirty="0" err="1" smtClean="0">
                <a:solidFill>
                  <a:srgbClr val="002368"/>
                </a:solidFill>
              </a:rPr>
              <a:t>що</a:t>
            </a:r>
            <a:r>
              <a:rPr lang="ru-RU" sz="2000" dirty="0" smtClean="0">
                <a:solidFill>
                  <a:srgbClr val="002368"/>
                </a:solidFill>
              </a:rPr>
              <a:t> </a:t>
            </a:r>
            <a:r>
              <a:rPr lang="ru-RU" sz="2000" dirty="0" err="1" smtClean="0">
                <a:solidFill>
                  <a:srgbClr val="002368"/>
                </a:solidFill>
              </a:rPr>
              <a:t>найголовніше</a:t>
            </a:r>
            <a:r>
              <a:rPr lang="ru-RU" sz="2000" dirty="0" smtClean="0">
                <a:solidFill>
                  <a:srgbClr val="002368"/>
                </a:solidFill>
              </a:rPr>
              <a:t> в </a:t>
            </a:r>
            <a:r>
              <a:rPr lang="ru-RU" sz="2000" dirty="0" err="1" smtClean="0">
                <a:solidFill>
                  <a:srgbClr val="002368"/>
                </a:solidFill>
              </a:rPr>
              <a:t>тексті</a:t>
            </a:r>
            <a:r>
              <a:rPr lang="ru-RU" sz="2000" dirty="0" smtClean="0">
                <a:solidFill>
                  <a:srgbClr val="002368"/>
                </a:solidFill>
              </a:rPr>
              <a:t>;</a:t>
            </a:r>
          </a:p>
          <a:p>
            <a:pPr marL="680040" lvl="1">
              <a:spcBef>
                <a:spcPts val="0"/>
              </a:spcBef>
              <a:buClr>
                <a:srgbClr val="700000"/>
              </a:buClr>
              <a:buFont typeface="Wingdings" pitchFamily="2" charset="2"/>
              <a:buChar char="ü"/>
            </a:pPr>
            <a:r>
              <a:rPr lang="ru-RU" sz="2000" dirty="0" err="1" smtClean="0">
                <a:solidFill>
                  <a:srgbClr val="002368"/>
                </a:solidFill>
              </a:rPr>
              <a:t>що</a:t>
            </a:r>
            <a:r>
              <a:rPr lang="ru-RU" sz="2000" dirty="0" smtClean="0">
                <a:solidFill>
                  <a:srgbClr val="002368"/>
                </a:solidFill>
              </a:rPr>
              <a:t> </a:t>
            </a:r>
            <a:r>
              <a:rPr lang="ru-RU" sz="2000" dirty="0" err="1" smtClean="0">
                <a:solidFill>
                  <a:srgbClr val="002368"/>
                </a:solidFill>
              </a:rPr>
              <a:t>потрібно</a:t>
            </a:r>
            <a:r>
              <a:rPr lang="ru-RU" sz="2000" dirty="0" smtClean="0">
                <a:solidFill>
                  <a:srgbClr val="002368"/>
                </a:solidFill>
              </a:rPr>
              <a:t> </a:t>
            </a:r>
            <a:r>
              <a:rPr lang="ru-RU" sz="2000" dirty="0" err="1" smtClean="0">
                <a:solidFill>
                  <a:srgbClr val="002368"/>
                </a:solidFill>
              </a:rPr>
              <a:t>запам'ятати</a:t>
            </a:r>
            <a:r>
              <a:rPr lang="ru-RU" sz="2000" dirty="0" smtClean="0">
                <a:solidFill>
                  <a:srgbClr val="002368"/>
                </a:solidFill>
              </a:rPr>
              <a:t>;</a:t>
            </a:r>
          </a:p>
          <a:p>
            <a:pPr marL="360000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2368"/>
                </a:solidFill>
              </a:rPr>
              <a:t>6. </a:t>
            </a:r>
            <a:r>
              <a:rPr lang="ru-RU" sz="2200" dirty="0" err="1" smtClean="0">
                <a:solidFill>
                  <a:srgbClr val="002368"/>
                </a:solidFill>
              </a:rPr>
              <a:t>Складіть</a:t>
            </a:r>
            <a:r>
              <a:rPr lang="ru-RU" sz="2200" dirty="0" smtClean="0">
                <a:solidFill>
                  <a:srgbClr val="002368"/>
                </a:solidFill>
              </a:rPr>
              <a:t> </a:t>
            </a:r>
            <a:r>
              <a:rPr lang="ru-RU" sz="2200" dirty="0" err="1" smtClean="0">
                <a:solidFill>
                  <a:srgbClr val="002368"/>
                </a:solidFill>
              </a:rPr>
              <a:t>запитання</a:t>
            </a:r>
            <a:r>
              <a:rPr lang="ru-RU" sz="2200" dirty="0" smtClean="0">
                <a:solidFill>
                  <a:srgbClr val="002368"/>
                </a:solidFill>
              </a:rPr>
              <a:t> до тексту, </a:t>
            </a:r>
            <a:r>
              <a:rPr lang="ru-RU" sz="2200" dirty="0" err="1" smtClean="0">
                <a:solidFill>
                  <a:srgbClr val="002368"/>
                </a:solidFill>
              </a:rPr>
              <a:t>починаючи</a:t>
            </a:r>
            <a:r>
              <a:rPr lang="ru-RU" sz="2200" dirty="0" smtClean="0">
                <a:solidFill>
                  <a:srgbClr val="002368"/>
                </a:solidFill>
              </a:rPr>
              <a:t> словами "</a:t>
            </a:r>
            <a:r>
              <a:rPr lang="ru-RU" sz="2200" dirty="0" err="1" smtClean="0">
                <a:solidFill>
                  <a:srgbClr val="002368"/>
                </a:solidFill>
              </a:rPr>
              <a:t>чому</a:t>
            </a:r>
            <a:r>
              <a:rPr lang="ru-RU" sz="2200" dirty="0" smtClean="0">
                <a:solidFill>
                  <a:srgbClr val="002368"/>
                </a:solidFill>
              </a:rPr>
              <a:t>", "</a:t>
            </a:r>
            <a:r>
              <a:rPr lang="ru-RU" sz="2200" dirty="0" err="1" smtClean="0">
                <a:solidFill>
                  <a:srgbClr val="002368"/>
                </a:solidFill>
              </a:rPr>
              <a:t>навіщо</a:t>
            </a:r>
            <a:r>
              <a:rPr lang="ru-RU" sz="2200" dirty="0" smtClean="0">
                <a:solidFill>
                  <a:srgbClr val="002368"/>
                </a:solidFill>
              </a:rPr>
              <a:t>", "як".</a:t>
            </a:r>
          </a:p>
          <a:p>
            <a:pPr marL="360000">
              <a:spcBef>
                <a:spcPts val="0"/>
              </a:spcBef>
              <a:buNone/>
            </a:pPr>
            <a:r>
              <a:rPr lang="ru-RU" sz="2200" dirty="0" smtClean="0">
                <a:solidFill>
                  <a:srgbClr val="002368"/>
                </a:solidFill>
              </a:rPr>
              <a:t>7. </a:t>
            </a:r>
            <a:r>
              <a:rPr lang="ru-RU" sz="2200" dirty="0" err="1" smtClean="0">
                <a:solidFill>
                  <a:srgbClr val="002368"/>
                </a:solidFill>
              </a:rPr>
              <a:t>Зробіть</a:t>
            </a:r>
            <a:r>
              <a:rPr lang="ru-RU" sz="2200" dirty="0" smtClean="0">
                <a:solidFill>
                  <a:srgbClr val="002368"/>
                </a:solidFill>
              </a:rPr>
              <a:t> </a:t>
            </a:r>
            <a:r>
              <a:rPr lang="ru-RU" sz="2200" dirty="0" err="1" smtClean="0">
                <a:solidFill>
                  <a:srgbClr val="002368"/>
                </a:solidFill>
              </a:rPr>
              <a:t>висновки</a:t>
            </a:r>
            <a:r>
              <a:rPr lang="ru-RU" sz="2200" dirty="0" smtClean="0">
                <a:solidFill>
                  <a:srgbClr val="002368"/>
                </a:solidFill>
              </a:rPr>
              <a:t>.</a:t>
            </a:r>
          </a:p>
          <a:p>
            <a:pPr>
              <a:buNone/>
            </a:pPr>
            <a:endParaRPr lang="uk-UA" sz="2200" dirty="0">
              <a:solidFill>
                <a:srgbClr val="0023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uk-UA" sz="4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uk-UA" sz="4000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uk-UA" sz="4000" dirty="0" smtClean="0">
                <a:solidFill>
                  <a:schemeClr val="bg1"/>
                </a:solidFill>
              </a:rPr>
              <a:t>Дякую </a:t>
            </a:r>
            <a:r>
              <a:rPr lang="uk-UA" sz="4000" dirty="0" smtClean="0">
                <a:solidFill>
                  <a:schemeClr val="bg1"/>
                </a:solidFill>
              </a:rPr>
              <a:t>за увагу!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592935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200" dirty="0" smtClean="0">
                <a:solidFill>
                  <a:srgbClr val="002368"/>
                </a:solidFill>
              </a:rPr>
              <a:t>Візуальні історичні джерела є не менш важливими. До них належать: </a:t>
            </a:r>
            <a:r>
              <a:rPr lang="uk-UA" sz="2200" u="sng" dirty="0" smtClean="0">
                <a:solidFill>
                  <a:srgbClr val="002368"/>
                </a:solidFill>
              </a:rPr>
              <a:t>фото, плакати, карикатури, картини, таблиці, схеми, діаграми, малюнки, відео, презентації</a:t>
            </a:r>
            <a:r>
              <a:rPr lang="uk-UA" sz="2200" dirty="0" smtClean="0">
                <a:solidFill>
                  <a:srgbClr val="002368"/>
                </a:solidFill>
              </a:rPr>
              <a:t>. Візуальні джерела можуть використовуватися як мотивація уроку, підсумок, як складова тематичного оцінювання. Під час роботи з візуальними джерелами також використовується  певний алгоритм.</a:t>
            </a:r>
          </a:p>
          <a:p>
            <a:pPr algn="ctr">
              <a:buNone/>
            </a:pPr>
            <a:r>
              <a:rPr lang="uk-UA" sz="2200" i="1" dirty="0" smtClean="0">
                <a:solidFill>
                  <a:srgbClr val="002368"/>
                </a:solidFill>
              </a:rPr>
              <a:t>Пам'ятка  для учнів 5 – 6 класів</a:t>
            </a:r>
          </a:p>
          <a:p>
            <a:pPr algn="ctr">
              <a:buNone/>
            </a:pPr>
            <a:r>
              <a:rPr lang="uk-UA" sz="2200" b="1" dirty="0" smtClean="0">
                <a:solidFill>
                  <a:srgbClr val="002368"/>
                </a:solidFill>
              </a:rPr>
              <a:t>Як працювати з візуальними історичними джерелами</a:t>
            </a:r>
          </a:p>
          <a:p>
            <a:pPr>
              <a:buNone/>
            </a:pPr>
            <a:r>
              <a:rPr lang="uk-UA" sz="2200" dirty="0" smtClean="0">
                <a:solidFill>
                  <a:srgbClr val="002368"/>
                </a:solidFill>
              </a:rPr>
              <a:t>1. Що зображено (сцена з повсякденного життя, політична подія, портрет тощо)?</a:t>
            </a:r>
          </a:p>
          <a:p>
            <a:pPr>
              <a:buNone/>
            </a:pPr>
            <a:r>
              <a:rPr lang="uk-UA" sz="2200" dirty="0" smtClean="0">
                <a:solidFill>
                  <a:srgbClr val="002368"/>
                </a:solidFill>
              </a:rPr>
              <a:t>2. Де відбувається подія? Які характерні ознаки зображуваного місця?</a:t>
            </a:r>
          </a:p>
          <a:p>
            <a:pPr>
              <a:buNone/>
            </a:pPr>
            <a:r>
              <a:rPr lang="uk-UA" sz="2200" dirty="0" smtClean="0">
                <a:solidFill>
                  <a:srgbClr val="002368"/>
                </a:solidFill>
              </a:rPr>
              <a:t>3. Яка історична подія зображена? Знайдіть в підручнику матеріал, що відповідає зображеному.</a:t>
            </a:r>
          </a:p>
          <a:p>
            <a:pPr>
              <a:buNone/>
            </a:pPr>
            <a:r>
              <a:rPr lang="uk-UA" sz="2200" dirty="0" smtClean="0">
                <a:solidFill>
                  <a:srgbClr val="002368"/>
                </a:solidFill>
              </a:rPr>
              <a:t>4. Опишіть зображених осіб.</a:t>
            </a:r>
          </a:p>
          <a:p>
            <a:pPr>
              <a:buNone/>
            </a:pPr>
            <a:r>
              <a:rPr lang="uk-UA" sz="2200" dirty="0" smtClean="0">
                <a:solidFill>
                  <a:srgbClr val="002368"/>
                </a:solidFill>
              </a:rPr>
              <a:t>5. Яка інформація закладена в зображення?</a:t>
            </a:r>
            <a:endParaRPr lang="uk-UA" sz="2200" dirty="0">
              <a:solidFill>
                <a:srgbClr val="00236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4414" y="1600200"/>
            <a:ext cx="6500858" cy="34004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Документи</a:t>
            </a:r>
            <a:r>
              <a:rPr lang="ru-RU" sz="4000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 </a:t>
            </a:r>
          </a:p>
          <a:p>
            <a:pPr algn="ctr">
              <a:buNone/>
            </a:pPr>
            <a:r>
              <a:rPr lang="ru-RU" sz="4000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Стародавнього</a:t>
            </a:r>
            <a:r>
              <a:rPr lang="ru-RU" sz="4000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 </a:t>
            </a:r>
            <a:r>
              <a:rPr lang="ru-RU" sz="4000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Єгипту</a:t>
            </a:r>
            <a:r>
              <a:rPr lang="ru-RU" sz="4000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 </a:t>
            </a:r>
          </a:p>
          <a:p>
            <a:pPr algn="ctr">
              <a:buNone/>
            </a:pPr>
            <a:r>
              <a:rPr lang="ru-RU" sz="4000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на уроках </a:t>
            </a:r>
            <a:r>
              <a:rPr lang="ru-RU" sz="4000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історії</a:t>
            </a:r>
            <a:r>
              <a:rPr lang="ru-RU" sz="4000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 </a:t>
            </a:r>
          </a:p>
          <a:p>
            <a:pPr algn="ctr">
              <a:buNone/>
            </a:pPr>
            <a:r>
              <a:rPr lang="ru-RU" sz="4000" dirty="0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в 6 </a:t>
            </a:r>
            <a:r>
              <a:rPr lang="ru-RU" sz="4000" dirty="0" err="1" smtClean="0">
                <a:ln>
                  <a:prstDash val="solid"/>
                </a:ln>
                <a:solidFill>
                  <a:srgbClr val="7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Palatino Linotype" pitchFamily="18" charset="0"/>
              </a:rPr>
              <a:t>класі</a:t>
            </a:r>
            <a:endParaRPr lang="uk-UA" sz="4000" dirty="0">
              <a:solidFill>
                <a:srgbClr val="700000"/>
              </a:solidFill>
              <a:latin typeface="Palatino Linotyp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428604"/>
            <a:ext cx="4829180" cy="6215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200" dirty="0" smtClean="0">
                <a:solidFill>
                  <a:srgbClr val="002368"/>
                </a:solidFill>
              </a:rPr>
              <a:t>Вчителеві, який широко впроваджує у свою практику опрацювання документальних свідоцтв, треба мати на увазі, що </a:t>
            </a:r>
            <a:r>
              <a:rPr lang="uk-UA" sz="2200" u="sng" dirty="0" smtClean="0">
                <a:solidFill>
                  <a:srgbClr val="002368"/>
                </a:solidFill>
              </a:rPr>
              <a:t>тривалу історію Стародавнього Єгипту вчені досліджують, спираючись на різноманітні пам’ятки, серед яких писемні  відіграють провідну роль. </a:t>
            </a:r>
          </a:p>
          <a:p>
            <a:pPr>
              <a:buNone/>
            </a:pPr>
            <a:r>
              <a:rPr lang="uk-UA" sz="2200" dirty="0" smtClean="0">
                <a:solidFill>
                  <a:srgbClr val="002368"/>
                </a:solidFill>
              </a:rPr>
              <a:t>До того часу, коли Ж. Ф. </a:t>
            </a:r>
            <a:r>
              <a:rPr lang="uk-UA" sz="2200" dirty="0" err="1" smtClean="0">
                <a:solidFill>
                  <a:srgbClr val="002368"/>
                </a:solidFill>
              </a:rPr>
              <a:t>Шампольон</a:t>
            </a:r>
            <a:r>
              <a:rPr lang="uk-UA" sz="2200" dirty="0" smtClean="0">
                <a:solidFill>
                  <a:srgbClr val="002368"/>
                </a:solidFill>
              </a:rPr>
              <a:t> і його наступники дешифрували ієрогліфічну писемність однієї  з найдавніших цивілізацій, лише біблійні тексти і праці античних авторів	були в науковому обігу. </a:t>
            </a:r>
          </a:p>
          <a:p>
            <a:pPr>
              <a:buNone/>
            </a:pPr>
            <a:r>
              <a:rPr lang="uk-UA" sz="2200" dirty="0" smtClean="0">
                <a:solidFill>
                  <a:srgbClr val="002368"/>
                </a:solidFill>
              </a:rPr>
              <a:t>Протягом ХІХ – ХХ століть було знайдено й перекладено величезну кількість текстів Стародавнього Єгипту. </a:t>
            </a:r>
          </a:p>
          <a:p>
            <a:pPr>
              <a:buNone/>
            </a:pPr>
            <a:endParaRPr lang="uk-UA" sz="2200" dirty="0">
              <a:solidFill>
                <a:srgbClr val="002368"/>
              </a:solidFill>
            </a:endParaRPr>
          </a:p>
        </p:txBody>
      </p:sp>
      <p:pic>
        <p:nvPicPr>
          <p:cNvPr id="4" name="Рисунок 3" descr="Картинки по запросу Древний Египет"/>
          <p:cNvPicPr/>
          <p:nvPr/>
        </p:nvPicPr>
        <p:blipFill>
          <a:blip r:embed="rId2"/>
          <a:srcRect r="73309" b="4365"/>
          <a:stretch>
            <a:fillRect/>
          </a:stretch>
        </p:blipFill>
        <p:spPr bwMode="auto">
          <a:xfrm>
            <a:off x="785786" y="428604"/>
            <a:ext cx="2643206" cy="6083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715436" cy="592935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rgbClr val="002368"/>
                </a:solidFill>
              </a:rPr>
              <a:t>Єгиптологи виокремлюють  </a:t>
            </a:r>
            <a:r>
              <a:rPr lang="uk-UA" u="sng" dirty="0" smtClean="0">
                <a:solidFill>
                  <a:srgbClr val="002368"/>
                </a:solidFill>
              </a:rPr>
              <a:t>групи писемних джерел</a:t>
            </a:r>
            <a:r>
              <a:rPr lang="uk-UA" dirty="0" smtClean="0">
                <a:solidFill>
                  <a:srgbClr val="002368"/>
                </a:solidFill>
              </a:rPr>
              <a:t>, а саме:</a:t>
            </a:r>
          </a:p>
          <a:p>
            <a:pPr>
              <a:buClr>
                <a:srgbClr val="700000"/>
              </a:buClr>
            </a:pPr>
            <a:r>
              <a:rPr lang="uk-UA" u="sng" dirty="0" smtClean="0">
                <a:solidFill>
                  <a:srgbClr val="002368"/>
                </a:solidFill>
              </a:rPr>
              <a:t>історичні твори стародавніх єгиптян </a:t>
            </a:r>
            <a:r>
              <a:rPr lang="uk-UA" dirty="0" smtClean="0">
                <a:solidFill>
                  <a:srgbClr val="002368"/>
                </a:solidFill>
              </a:rPr>
              <a:t>(наприклад , «Аннали </a:t>
            </a:r>
            <a:r>
              <a:rPr lang="uk-UA" dirty="0" err="1" smtClean="0">
                <a:solidFill>
                  <a:srgbClr val="002368"/>
                </a:solidFill>
              </a:rPr>
              <a:t>Тутмоса</a:t>
            </a:r>
            <a:r>
              <a:rPr lang="uk-UA" dirty="0" smtClean="0">
                <a:solidFill>
                  <a:srgbClr val="002368"/>
                </a:solidFill>
              </a:rPr>
              <a:t> ІІІ» часів ХVІІІ династії чи  твір жерця </a:t>
            </a:r>
            <a:r>
              <a:rPr lang="uk-UA" dirty="0" err="1" smtClean="0">
                <a:solidFill>
                  <a:srgbClr val="002368"/>
                </a:solidFill>
              </a:rPr>
              <a:t>Манефона</a:t>
            </a:r>
            <a:r>
              <a:rPr lang="uk-UA" dirty="0" smtClean="0">
                <a:solidFill>
                  <a:srgbClr val="002368"/>
                </a:solidFill>
              </a:rPr>
              <a:t>, написаний у ІV столітті до н. е.); </a:t>
            </a:r>
          </a:p>
          <a:p>
            <a:pPr>
              <a:buClr>
                <a:srgbClr val="700000"/>
              </a:buClr>
            </a:pPr>
            <a:r>
              <a:rPr lang="uk-UA" u="sng" dirty="0" smtClean="0">
                <a:solidFill>
                  <a:srgbClr val="002368"/>
                </a:solidFill>
              </a:rPr>
              <a:t>численні господарські, юридичні і дипломатичні документи, храмові архіви </a:t>
            </a:r>
            <a:r>
              <a:rPr lang="uk-UA" dirty="0" smtClean="0">
                <a:solidFill>
                  <a:srgbClr val="002368"/>
                </a:solidFill>
              </a:rPr>
              <a:t>(архів </a:t>
            </a:r>
            <a:r>
              <a:rPr lang="uk-UA" dirty="0" err="1" smtClean="0">
                <a:solidFill>
                  <a:srgbClr val="002368"/>
                </a:solidFill>
              </a:rPr>
              <a:t>Ехнатона</a:t>
            </a:r>
            <a:r>
              <a:rPr lang="uk-UA" dirty="0" smtClean="0">
                <a:solidFill>
                  <a:srgbClr val="002368"/>
                </a:solidFill>
              </a:rPr>
              <a:t>, розкопаний в </a:t>
            </a:r>
            <a:r>
              <a:rPr lang="uk-UA" dirty="0" err="1" smtClean="0">
                <a:solidFill>
                  <a:srgbClr val="002368"/>
                </a:solidFill>
              </a:rPr>
              <a:t>Ель-Амарні</a:t>
            </a:r>
            <a:r>
              <a:rPr lang="uk-UA" dirty="0" smtClean="0">
                <a:solidFill>
                  <a:srgbClr val="002368"/>
                </a:solidFill>
              </a:rPr>
              <a:t>, містить більш ніж 350 текстів); </a:t>
            </a:r>
          </a:p>
          <a:p>
            <a:pPr>
              <a:buClr>
                <a:srgbClr val="700000"/>
              </a:buClr>
            </a:pPr>
            <a:r>
              <a:rPr lang="uk-UA" u="sng" dirty="0" smtClean="0">
                <a:solidFill>
                  <a:srgbClr val="002368"/>
                </a:solidFill>
              </a:rPr>
              <a:t>написи на царських печатках</a:t>
            </a:r>
            <a:r>
              <a:rPr lang="uk-UA" dirty="0" smtClean="0">
                <a:solidFill>
                  <a:srgbClr val="002368"/>
                </a:solidFill>
              </a:rPr>
              <a:t>; </a:t>
            </a:r>
          </a:p>
          <a:p>
            <a:pPr>
              <a:buClr>
                <a:srgbClr val="700000"/>
              </a:buClr>
            </a:pPr>
            <a:r>
              <a:rPr lang="uk-UA" u="sng" dirty="0" smtClean="0">
                <a:solidFill>
                  <a:srgbClr val="002368"/>
                </a:solidFill>
              </a:rPr>
              <a:t>матеріали слідства </a:t>
            </a:r>
            <a:r>
              <a:rPr lang="uk-UA" dirty="0" smtClean="0">
                <a:solidFill>
                  <a:srgbClr val="002368"/>
                </a:solidFill>
              </a:rPr>
              <a:t>у справах про заколоти в палацах фараонів;</a:t>
            </a:r>
          </a:p>
          <a:p>
            <a:pPr>
              <a:buClr>
                <a:srgbClr val="700000"/>
              </a:buClr>
            </a:pPr>
            <a:r>
              <a:rPr lang="uk-UA" u="sng" dirty="0" smtClean="0">
                <a:solidFill>
                  <a:srgbClr val="002368"/>
                </a:solidFill>
              </a:rPr>
              <a:t>релігійні тексти</a:t>
            </a:r>
            <a:r>
              <a:rPr lang="uk-UA" dirty="0" smtClean="0">
                <a:solidFill>
                  <a:srgbClr val="002368"/>
                </a:solidFill>
              </a:rPr>
              <a:t>, написані на стінах  внутрішніх приміщень пірамід, на дерев’яних саркофагах, на папірусах; збірки текстів, присвячені поховальним ритуалам  (найвизначніша пам’ятка – «Книга мертвих»);</a:t>
            </a:r>
          </a:p>
          <a:p>
            <a:pPr>
              <a:buClr>
                <a:srgbClr val="700000"/>
              </a:buClr>
            </a:pPr>
            <a:r>
              <a:rPr lang="uk-UA" u="sng" dirty="0" smtClean="0">
                <a:solidFill>
                  <a:srgbClr val="002368"/>
                </a:solidFill>
              </a:rPr>
              <a:t>тексти, що належать власне до художньої літератури </a:t>
            </a:r>
            <a:r>
              <a:rPr lang="uk-UA" dirty="0" smtClean="0">
                <a:solidFill>
                  <a:srgbClr val="002368"/>
                </a:solidFill>
              </a:rPr>
              <a:t>(наприклад, «Розповідь </a:t>
            </a:r>
            <a:r>
              <a:rPr lang="uk-UA" dirty="0" err="1" smtClean="0">
                <a:solidFill>
                  <a:srgbClr val="002368"/>
                </a:solidFill>
              </a:rPr>
              <a:t>Синухета</a:t>
            </a:r>
            <a:r>
              <a:rPr lang="uk-UA" dirty="0" smtClean="0">
                <a:solidFill>
                  <a:srgbClr val="002368"/>
                </a:solidFill>
              </a:rPr>
              <a:t>» і «Повість про красномовного поселянина») і твори, які відносять до дидактичного жанру: «повчання» і «пророцтва»;</a:t>
            </a:r>
          </a:p>
          <a:p>
            <a:pPr>
              <a:buClr>
                <a:srgbClr val="700000"/>
              </a:buClr>
            </a:pPr>
            <a:r>
              <a:rPr lang="uk-UA" u="sng" dirty="0" smtClean="0">
                <a:solidFill>
                  <a:srgbClr val="002368"/>
                </a:solidFill>
              </a:rPr>
              <a:t>твори давньогрецьких істориків </a:t>
            </a:r>
            <a:r>
              <a:rPr lang="uk-UA" dirty="0" smtClean="0">
                <a:solidFill>
                  <a:srgbClr val="002368"/>
                </a:solidFill>
              </a:rPr>
              <a:t>(Геродота, </a:t>
            </a:r>
            <a:r>
              <a:rPr lang="uk-UA" dirty="0" err="1" smtClean="0">
                <a:solidFill>
                  <a:srgbClr val="002368"/>
                </a:solidFill>
              </a:rPr>
              <a:t>Страбона</a:t>
            </a:r>
            <a:r>
              <a:rPr lang="uk-UA" dirty="0" smtClean="0">
                <a:solidFill>
                  <a:srgbClr val="002368"/>
                </a:solidFill>
              </a:rPr>
              <a:t>, </a:t>
            </a:r>
            <a:r>
              <a:rPr lang="uk-UA" dirty="0" err="1" smtClean="0">
                <a:solidFill>
                  <a:srgbClr val="002368"/>
                </a:solidFill>
              </a:rPr>
              <a:t>Діодора</a:t>
            </a:r>
            <a:r>
              <a:rPr lang="uk-UA" dirty="0" smtClean="0">
                <a:solidFill>
                  <a:srgbClr val="002368"/>
                </a:solidFill>
              </a:rPr>
              <a:t> Сицилійського, Плутарха).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D:\Users\Папа\Documents\Єг-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5828"/>
            <a:ext cx="4357718" cy="6419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D:\Users\Папа\Documents\Єг-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5" y="357166"/>
            <a:ext cx="4260617" cy="63579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522</TotalTime>
  <Words>888</Words>
  <Application>Microsoft Office PowerPoint</Application>
  <PresentationFormat>Экран (4:3)</PresentationFormat>
  <Paragraphs>104</Paragraphs>
  <Slides>40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Апекс</vt:lpstr>
      <vt:lpstr>Прийоми організації  роботи учнів  з текстовими та візуальними джерелами при вивченні історії  Стародавнього Єгипту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Мета уроку </vt:lpstr>
      <vt:lpstr>Слайд 17</vt:lpstr>
      <vt:lpstr>Богиня Нут</vt:lpstr>
      <vt:lpstr>Бог сонця  Ра </vt:lpstr>
      <vt:lpstr>Богиня війни Сохмет </vt:lpstr>
      <vt:lpstr>Бог мудрості та письма Тот </vt:lpstr>
      <vt:lpstr>Бог Хнум</vt:lpstr>
      <vt:lpstr>Бог Хапі</vt:lpstr>
      <vt:lpstr>Слайд 24</vt:lpstr>
      <vt:lpstr>Бог Озіріс</vt:lpstr>
      <vt:lpstr>Єгипетська писемність</vt:lpstr>
      <vt:lpstr>Розеттський камінь</vt:lpstr>
      <vt:lpstr>Слайд 28</vt:lpstr>
      <vt:lpstr> Освіта  і наукові знання  єгиптян</vt:lpstr>
      <vt:lpstr>Слайд 30</vt:lpstr>
      <vt:lpstr>Слайд 31</vt:lpstr>
      <vt:lpstr>Слайд 32</vt:lpstr>
      <vt:lpstr>Культові споруди</vt:lpstr>
      <vt:lpstr>Слайд 34</vt:lpstr>
      <vt:lpstr>найбільша в світі статуя  з моноліту  (понад 70 метрів  у довжину) </vt:lpstr>
      <vt:lpstr>Слайд 36</vt:lpstr>
      <vt:lpstr>Слайд 37</vt:lpstr>
      <vt:lpstr>Слайд 38</vt:lpstr>
      <vt:lpstr>Слайд 39</vt:lpstr>
      <vt:lpstr>Слайд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Прийоми організації  роботи учнів  з текстовими та візуальними історичними джерелами</dc:title>
  <dc:creator>Папа</dc:creator>
  <cp:lastModifiedBy>user</cp:lastModifiedBy>
  <cp:revision>50</cp:revision>
  <dcterms:created xsi:type="dcterms:W3CDTF">2018-01-24T19:57:45Z</dcterms:created>
  <dcterms:modified xsi:type="dcterms:W3CDTF">2018-01-29T17:55:32Z</dcterms:modified>
</cp:coreProperties>
</file>