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0" r:id="rId4"/>
    <p:sldId id="278" r:id="rId5"/>
    <p:sldId id="291" r:id="rId6"/>
    <p:sldId id="292" r:id="rId7"/>
    <p:sldId id="260" r:id="rId8"/>
    <p:sldId id="296" r:id="rId9"/>
    <p:sldId id="279" r:id="rId10"/>
    <p:sldId id="269" r:id="rId11"/>
    <p:sldId id="267" r:id="rId12"/>
    <p:sldId id="268" r:id="rId13"/>
    <p:sldId id="283" r:id="rId14"/>
    <p:sldId id="265" r:id="rId15"/>
    <p:sldId id="294" r:id="rId16"/>
    <p:sldId id="293" r:id="rId17"/>
    <p:sldId id="295" r:id="rId18"/>
    <p:sldId id="276" r:id="rId19"/>
    <p:sldId id="28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370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395B5-8826-4F8E-AB70-4DE9C5E4B7C0}" type="presOf" srcId="{4B77AF12-6D22-47A3-BA95-41F363FF9885}" destId="{B8D15350-7433-46AB-A858-9E709161D2AD}" srcOrd="0" destOrd="0" presId="urn:microsoft.com/office/officeart/2005/8/layout/default#1"/>
    <dgm:cxn modelId="{98EAAF8B-5F56-4227-8CEF-4D357952D507}" type="presOf" srcId="{AE929BB3-8F50-4A86-AB93-8A992FB5BC6F}" destId="{77530FAB-C370-464E-B662-9A08E6AD47DB}" srcOrd="0" destOrd="0" presId="urn:microsoft.com/office/officeart/2005/8/layout/default#1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0B14E9A6-3E90-4DC1-A800-D3DC214BF9B9}" type="presOf" srcId="{0BD5A183-3D80-48CA-B966-2D06A55A92B9}" destId="{72E82E17-DBC4-4FE4-815F-99BA3CA71CF8}" srcOrd="0" destOrd="0" presId="urn:microsoft.com/office/officeart/2005/8/layout/default#1"/>
    <dgm:cxn modelId="{2F3BF04A-DAB0-4A89-9051-53262EFF5AF0}" type="presOf" srcId="{2741B0F7-C0BE-4954-A838-F848414E61BF}" destId="{888F07DF-141D-4FF9-94F3-5D295698C3C6}" srcOrd="0" destOrd="0" presId="urn:microsoft.com/office/officeart/2005/8/layout/default#1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3B86088F-6063-469B-BA74-54A3E676ED8B}" type="presOf" srcId="{100A8BEF-14DC-4185-8FC7-BCA780F66350}" destId="{80CBC5D0-8557-485B-920A-73C63656FC5E}" srcOrd="0" destOrd="0" presId="urn:microsoft.com/office/officeart/2005/8/layout/default#1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5377DE96-7C9D-48D0-B085-69E9A6DD4C9A}" type="presParOf" srcId="{77530FAB-C370-464E-B662-9A08E6AD47DB}" destId="{B8D15350-7433-46AB-A858-9E709161D2AD}" srcOrd="0" destOrd="0" presId="urn:microsoft.com/office/officeart/2005/8/layout/default#1"/>
    <dgm:cxn modelId="{9F863711-8808-4D1D-A8F9-2A6AFF75C6E5}" type="presParOf" srcId="{77530FAB-C370-464E-B662-9A08E6AD47DB}" destId="{79019ACD-DF20-48FB-8D67-F7D8467A7911}" srcOrd="1" destOrd="0" presId="urn:microsoft.com/office/officeart/2005/8/layout/default#1"/>
    <dgm:cxn modelId="{E2253D2F-DDAD-47EC-AA09-17635B82A4E0}" type="presParOf" srcId="{77530FAB-C370-464E-B662-9A08E6AD47DB}" destId="{72E82E17-DBC4-4FE4-815F-99BA3CA71CF8}" srcOrd="2" destOrd="0" presId="urn:microsoft.com/office/officeart/2005/8/layout/default#1"/>
    <dgm:cxn modelId="{B2F4926A-C25B-4713-A311-6D4A9BFEB370}" type="presParOf" srcId="{77530FAB-C370-464E-B662-9A08E6AD47DB}" destId="{0DF274CF-615C-40F4-8C00-FC167170B9DF}" srcOrd="3" destOrd="0" presId="urn:microsoft.com/office/officeart/2005/8/layout/default#1"/>
    <dgm:cxn modelId="{27873478-E169-4D7C-A1AD-68B002BD4BAA}" type="presParOf" srcId="{77530FAB-C370-464E-B662-9A08E6AD47DB}" destId="{80CBC5D0-8557-485B-920A-73C63656FC5E}" srcOrd="4" destOrd="0" presId="urn:microsoft.com/office/officeart/2005/8/layout/default#1"/>
    <dgm:cxn modelId="{96AB367D-E81C-4611-917D-87719769D09E}" type="presParOf" srcId="{77530FAB-C370-464E-B662-9A08E6AD47DB}" destId="{E752F29E-13FB-4A24-BE33-36D70DDD556D}" srcOrd="5" destOrd="0" presId="urn:microsoft.com/office/officeart/2005/8/layout/default#1"/>
    <dgm:cxn modelId="{4211A683-82D7-437F-9E1B-01CD509C5D59}" type="presParOf" srcId="{77530FAB-C370-464E-B662-9A08E6AD47DB}" destId="{888F07DF-141D-4FF9-94F3-5D295698C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5350-7433-46AB-A858-9E709161D2AD}">
      <dsp:nvSpPr>
        <dsp:cNvPr id="0" name=""/>
        <dsp:cNvSpPr/>
      </dsp:nvSpPr>
      <dsp:spPr>
        <a:xfrm rot="10800000" flipV="1">
          <a:off x="0" y="288204"/>
          <a:ext cx="1513016" cy="85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до народу</a:t>
          </a:r>
          <a:endParaRPr lang="ru-RU" sz="2500" kern="1200" dirty="0"/>
        </a:p>
      </dsp:txBody>
      <dsp:txXfrm rot="-10800000">
        <a:off x="0" y="288204"/>
        <a:ext cx="1513016" cy="854835"/>
      </dsp:txXfrm>
    </dsp:sp>
    <dsp:sp modelId="{72E82E17-DBC4-4FE4-815F-99BA3CA71CF8}">
      <dsp:nvSpPr>
        <dsp:cNvPr id="0" name=""/>
        <dsp:cNvSpPr/>
      </dsp:nvSpPr>
      <dsp:spPr>
        <a:xfrm>
          <a:off x="1857393" y="229656"/>
          <a:ext cx="1488432" cy="913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до мови</a:t>
          </a:r>
          <a:endParaRPr lang="ru-RU" sz="2500" kern="1200" dirty="0"/>
        </a:p>
      </dsp:txBody>
      <dsp:txXfrm>
        <a:off x="1857393" y="229656"/>
        <a:ext cx="1488432" cy="913352"/>
      </dsp:txXfrm>
    </dsp:sp>
    <dsp:sp modelId="{80CBC5D0-8557-485B-920A-73C63656FC5E}">
      <dsp:nvSpPr>
        <dsp:cNvPr id="0" name=""/>
        <dsp:cNvSpPr/>
      </dsp:nvSpPr>
      <dsp:spPr>
        <a:xfrm>
          <a:off x="3714790" y="283736"/>
          <a:ext cx="1601307" cy="9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до історії</a:t>
          </a:r>
          <a:endParaRPr lang="ru-RU" sz="2500" kern="1200" dirty="0"/>
        </a:p>
      </dsp:txBody>
      <dsp:txXfrm>
        <a:off x="3714790" y="283736"/>
        <a:ext cx="1601307" cy="909687"/>
      </dsp:txXfrm>
    </dsp:sp>
    <dsp:sp modelId="{888F07DF-141D-4FF9-94F3-5D295698C3C6}">
      <dsp:nvSpPr>
        <dsp:cNvPr id="0" name=""/>
        <dsp:cNvSpPr/>
      </dsp:nvSpPr>
      <dsp:spPr>
        <a:xfrm>
          <a:off x="5572188" y="261762"/>
          <a:ext cx="1589141" cy="89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до культури</a:t>
          </a:r>
          <a:endParaRPr lang="ru-RU" sz="2500" kern="1200" dirty="0"/>
        </a:p>
      </dsp:txBody>
      <dsp:txXfrm>
        <a:off x="5572188" y="261762"/>
        <a:ext cx="1589141" cy="89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B4CF-AACE-4065-9281-55E205DCE729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0E025-A98B-412B-8DE8-21ED251C9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7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697980"/>
            <a:ext cx="5637010" cy="317098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Національно-патріотичне виховання,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як складова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навчально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– виховного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процесу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642919"/>
            <a:ext cx="5929354" cy="2071701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>
                <a:solidFill>
                  <a:srgbClr val="C00000"/>
                </a:solidFill>
              </a:rPr>
              <a:t>Педагогічна рада</a:t>
            </a:r>
            <a:endParaRPr lang="ru-RU" sz="48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9911" y="5442184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uk-UA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Роботу виконала:                                </a:t>
            </a:r>
            <a:r>
              <a:rPr lang="uk-UA" sz="1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14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початкових  </a:t>
            </a:r>
            <a:r>
              <a:rPr lang="uk-UA" sz="1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класів</a:t>
            </a:r>
          </a:p>
          <a:p>
            <a:pPr lvl="3" algn="ctr"/>
            <a:r>
              <a:rPr lang="uk-UA" sz="1400" b="1" i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Зміївської</a:t>
            </a:r>
            <a:r>
              <a:rPr lang="uk-UA" sz="1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ЗОШ </a:t>
            </a:r>
            <a:r>
              <a:rPr lang="uk-UA" sz="1400" b="1" i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І-ІіІ</a:t>
            </a:r>
            <a:r>
              <a:rPr lang="uk-UA" sz="1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ст.	</a:t>
            </a:r>
            <a:r>
              <a:rPr lang="uk-UA" sz="16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600" b="1" i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Аннас</a:t>
            </a:r>
            <a:r>
              <a:rPr lang="uk-UA" sz="16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Валентина Володимирівна</a:t>
            </a:r>
            <a:endParaRPr lang="uk-UA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-21433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gXxdS7FWDfc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142976" y="4357694"/>
            <a:ext cx="2265045" cy="1698625"/>
          </a:xfrm>
          <a:prstGeom prst="rect">
            <a:avLst/>
          </a:prstGeom>
        </p:spPr>
      </p:pic>
      <p:pic>
        <p:nvPicPr>
          <p:cNvPr id="19" name="Рисунок 18" descr="20140904_1520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857628"/>
            <a:ext cx="1790700" cy="1428760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2571736" y="428605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Виставка малюнків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 “Я люблю </a:t>
            </a:r>
            <a:r>
              <a:rPr lang="uk-UA" sz="2800" b="1" dirty="0" err="1" smtClean="0">
                <a:solidFill>
                  <a:srgbClr val="C00000"/>
                </a:solidFill>
              </a:rPr>
              <a:t>Україну”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" name="Picture 11" descr="D:\Users\Дом\Pictures\DCIM\131___10\IMG_5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857364"/>
            <a:ext cx="2714644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15" descr="D:\Users\Дом\Pictures\DCIM\131___10\IMG_59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857364"/>
            <a:ext cx="2312950" cy="18774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12" descr="D:\Users\Дом\Pictures\DCIM\131___10\IMG_59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714488"/>
            <a:ext cx="3000396" cy="2086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13" descr="D:\Users\Дом\Pictures\DCIM\131___10\IMG_59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4214818"/>
            <a:ext cx="2500330" cy="1875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5734064" cy="178595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Виховний захід </a:t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err="1" smtClean="0">
                <a:solidFill>
                  <a:srgbClr val="C00000"/>
                </a:solidFill>
              </a:rPr>
              <a:t>“Герої</a:t>
            </a:r>
            <a:r>
              <a:rPr lang="uk-UA" sz="2800" dirty="0" smtClean="0">
                <a:solidFill>
                  <a:srgbClr val="C00000"/>
                </a:solidFill>
              </a:rPr>
              <a:t> ХХІ </a:t>
            </a:r>
            <a:r>
              <a:rPr lang="uk-UA" sz="2800" dirty="0" err="1" smtClean="0">
                <a:solidFill>
                  <a:srgbClr val="C00000"/>
                </a:solidFill>
              </a:rPr>
              <a:t>століття”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57422" y="3214686"/>
            <a:ext cx="276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День Злуки</a:t>
            </a:r>
            <a:endParaRPr lang="uk-UA" sz="36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" name="Рисунок 15" descr="20170123_095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057805"/>
            <a:ext cx="4143404" cy="2800195"/>
          </a:xfrm>
          <a:prstGeom prst="round2DiagRect">
            <a:avLst>
              <a:gd name="adj1" fmla="val 16667"/>
              <a:gd name="adj2" fmla="val 1332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:\Вихідна документація\Герої Небесної Сотні\20170216_09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00108"/>
            <a:ext cx="335758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H:\Вихідна документація\Герої Небесної Сотні\20170216_091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00108"/>
            <a:ext cx="3937028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305436" cy="928694"/>
          </a:xfrm>
        </p:spPr>
        <p:txBody>
          <a:bodyPr/>
          <a:lstStyle/>
          <a:p>
            <a:r>
              <a:rPr lang="uk-UA" sz="4000" dirty="0" smtClean="0">
                <a:solidFill>
                  <a:srgbClr val="C00000"/>
                </a:solidFill>
              </a:rPr>
              <a:t>День  пам’яті жертв Голодомору</a:t>
            </a:r>
            <a:endParaRPr lang="uk-UA" sz="4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-21433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DSC02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696628"/>
            <a:ext cx="3289254" cy="2466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:\САЙТ\голодомор-ГІДНІСТЬ\DSC026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143338"/>
            <a:ext cx="3246384" cy="2435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857356" y="464344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*День Гідності та Свободи </a:t>
            </a:r>
            <a:endParaRPr lang="ru-RU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-21433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43174" y="0"/>
            <a:ext cx="490230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Лінійка</a:t>
            </a:r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пам</a:t>
            </a:r>
            <a:r>
              <a:rPr lang="en-US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яті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жертв </a:t>
            </a: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Голокосту</a:t>
            </a:r>
            <a:endParaRPr lang="ru-RU" sz="3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000504"/>
            <a:ext cx="4572032" cy="107157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Лінійка реквієм 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“</a:t>
            </a:r>
            <a:r>
              <a:rPr lang="en-US" sz="3200" dirty="0" smtClean="0">
                <a:solidFill>
                  <a:srgbClr val="C00000"/>
                </a:solidFill>
              </a:rPr>
              <a:t>А </a:t>
            </a:r>
            <a:r>
              <a:rPr lang="en-US" sz="3200" dirty="0" err="1" smtClean="0">
                <a:solidFill>
                  <a:srgbClr val="C00000"/>
                </a:solidFill>
              </a:rPr>
              <a:t>сотню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вже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зустріли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небеса</a:t>
            </a:r>
            <a:r>
              <a:rPr lang="en-US" sz="3200" dirty="0" smtClean="0">
                <a:solidFill>
                  <a:srgbClr val="C00000"/>
                </a:solidFill>
              </a:rPr>
              <a:t>..</a:t>
            </a:r>
            <a:r>
              <a:rPr lang="uk-UA" sz="3200" dirty="0" smtClean="0">
                <a:solidFill>
                  <a:srgbClr val="C00000"/>
                </a:solidFill>
              </a:rPr>
              <a:t>”</a:t>
            </a:r>
            <a:r>
              <a:rPr lang="ru-RU" sz="32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3315" name="Picture 3" descr="H:\САЙТ\лінійка голокост\P12701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4000528" cy="254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:\Фото\НЕБЕСНА СОТНЯ\20170220_094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1" y="4143380"/>
            <a:ext cx="3719173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734064" cy="178595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Виховний захід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err="1" smtClean="0">
                <a:solidFill>
                  <a:srgbClr val="C00000"/>
                </a:solidFill>
              </a:rPr>
              <a:t>“Козацькому</a:t>
            </a:r>
            <a:r>
              <a:rPr lang="uk-UA" sz="3200" dirty="0" smtClean="0">
                <a:solidFill>
                  <a:srgbClr val="C00000"/>
                </a:solidFill>
              </a:rPr>
              <a:t> роду нема </a:t>
            </a:r>
            <a:r>
              <a:rPr lang="uk-UA" sz="3200" dirty="0" err="1" smtClean="0">
                <a:solidFill>
                  <a:srgbClr val="C00000"/>
                </a:solidFill>
              </a:rPr>
              <a:t>переводу</a:t>
            </a:r>
            <a:r>
              <a:rPr lang="uk-UA" sz="2800" dirty="0" err="1" smtClean="0">
                <a:solidFill>
                  <a:srgbClr val="C00000"/>
                </a:solidFill>
              </a:rPr>
              <a:t>”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DSC_18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71612"/>
            <a:ext cx="4486264" cy="297968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4" name="Picture 2" descr="http://zmiyvka.at.ua/NEWs/glavna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778" y="3739443"/>
            <a:ext cx="4929222" cy="311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512511" cy="1143000"/>
          </a:xfrm>
        </p:spPr>
        <p:txBody>
          <a:bodyPr/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Військово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 err="1" smtClean="0">
                <a:solidFill>
                  <a:srgbClr val="C00000"/>
                </a:solidFill>
              </a:rPr>
              <a:t>-патріотична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гра </a:t>
            </a:r>
            <a:r>
              <a:rPr lang="uk-UA" sz="2800" dirty="0" err="1" smtClean="0">
                <a:solidFill>
                  <a:srgbClr val="C00000"/>
                </a:solidFill>
              </a:rPr>
              <a:t>“Сокіл”</a:t>
            </a:r>
            <a:r>
              <a:rPr lang="uk-UA" sz="2800" dirty="0" smtClean="0">
                <a:solidFill>
                  <a:srgbClr val="C00000"/>
                </a:solidFill>
              </a:rPr>
              <a:t> (Джура)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00166" y="3429000"/>
            <a:ext cx="7358090" cy="18488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C00000"/>
                </a:solidFill>
              </a:rPr>
              <a:t>Родинне свято-змагання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err="1" smtClean="0">
                <a:solidFill>
                  <a:srgbClr val="C00000"/>
                </a:solidFill>
              </a:rPr>
              <a:t>“Мама</a:t>
            </a:r>
            <a:r>
              <a:rPr lang="uk-UA" sz="2800" b="1" dirty="0" smtClean="0">
                <a:solidFill>
                  <a:srgbClr val="C00000"/>
                </a:solidFill>
              </a:rPr>
              <a:t>, тато, я – спортивна сім</a:t>
            </a:r>
            <a:r>
              <a:rPr lang="en-US" sz="2800" b="1" dirty="0" smtClean="0">
                <a:solidFill>
                  <a:srgbClr val="C00000"/>
                </a:solidFill>
              </a:rPr>
              <a:t>’</a:t>
            </a:r>
            <a:r>
              <a:rPr lang="uk-UA" sz="2800" b="1" dirty="0" smtClean="0">
                <a:solidFill>
                  <a:srgbClr val="C00000"/>
                </a:solidFill>
              </a:rPr>
              <a:t>я”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D:\Users\Дом\Pictures\ШКОЛА\спорт сімї\DSCN2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46967"/>
            <a:ext cx="3214710" cy="2411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1" descr="H:\02_02_2017\20170202_125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4207964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 descr="H:\САЙТ\02_02_2017\20170202_122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3936984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D:\Users\Дом\Pictures\ШКОЛА\спорт сімї\DSCN2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00672"/>
            <a:ext cx="3143272" cy="2357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2071670" y="285728"/>
            <a:ext cx="6572272" cy="6972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Волонтерська робота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 descr="D:\Users\Дом\Pictures\ШКОЛА\112___11\IMG_2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54280"/>
            <a:ext cx="3071802" cy="23037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D:\Users\Дом\Pictures\DCIM\103___12\IMG_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54280"/>
            <a:ext cx="3071802" cy="23037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D:\Users\Дом\Pictures\DCIM\111--10\IMG_1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928670"/>
            <a:ext cx="3286148" cy="246447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Users\Дом\Pictures\ШКОЛА\Ветерани\IMG_37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928670"/>
            <a:ext cx="3071834" cy="22206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Users\Дом\Pictures\ШКОЛА\5 клас фото\20160930_1204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786058"/>
            <a:ext cx="3476564" cy="208593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512511" cy="1143000"/>
          </a:xfrm>
        </p:spPr>
        <p:txBody>
          <a:bodyPr/>
          <a:lstStyle/>
          <a:p>
            <a:r>
              <a:rPr lang="uk-UA" sz="4000" dirty="0" smtClean="0">
                <a:solidFill>
                  <a:srgbClr val="C00000"/>
                </a:solidFill>
              </a:rPr>
              <a:t>Народні традиції     </a:t>
            </a: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Содержимое 3" descr="DSC0344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4429156" cy="3321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70109_110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1" y="3429000"/>
            <a:ext cx="4572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5519750" cy="1071570"/>
          </a:xfrm>
        </p:spPr>
        <p:txBody>
          <a:bodyPr/>
          <a:lstStyle/>
          <a:p>
            <a:pPr algn="ctr"/>
            <a:r>
              <a:rPr lang="uk-UA" sz="4800" dirty="0" err="1" smtClean="0">
                <a:solidFill>
                  <a:srgbClr val="C00000"/>
                </a:solidFill>
              </a:rPr>
              <a:t>Ярмарка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4800" dirty="0" smtClean="0">
                <a:solidFill>
                  <a:srgbClr val="C00000"/>
                </a:solidFill>
              </a:rPr>
              <a:t/>
            </a:r>
            <a:br>
              <a:rPr lang="uk-UA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-21433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:\САЙТ\ярмарка\DSC0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214818"/>
            <a:ext cx="2952186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:\САЙТ\ярмарка\DSC02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196968"/>
            <a:ext cx="2984426" cy="22387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H:\САЙТ\ярмарка\DSC02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767" y="1500174"/>
            <a:ext cx="2952381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H:\САЙТ\ярмарка\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1142984"/>
            <a:ext cx="2214578" cy="26709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072362" cy="2143140"/>
          </a:xfrm>
        </p:spPr>
        <p:txBody>
          <a:bodyPr/>
          <a:lstStyle/>
          <a:p>
            <a:pPr>
              <a:buNone/>
            </a:pPr>
            <a:r>
              <a:rPr lang="uk-UA" sz="3600" dirty="0" smtClean="0">
                <a:solidFill>
                  <a:srgbClr val="C00000"/>
                </a:solidFill>
              </a:rPr>
              <a:t>Акції :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Діти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</a:rPr>
              <a:t>дітям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Від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серця</a:t>
            </a:r>
            <a:r>
              <a:rPr lang="ru-RU" sz="3200" dirty="0" smtClean="0">
                <a:solidFill>
                  <a:srgbClr val="C00000"/>
                </a:solidFill>
              </a:rPr>
              <a:t> до </a:t>
            </a:r>
            <a:r>
              <a:rPr lang="ru-RU" sz="3200" dirty="0" err="1" smtClean="0">
                <a:solidFill>
                  <a:srgbClr val="C00000"/>
                </a:solidFill>
              </a:rPr>
              <a:t>серця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                      </a:t>
            </a:r>
            <a:r>
              <a:rPr lang="uk-UA" sz="3200" dirty="0" smtClean="0">
                <a:solidFill>
                  <a:srgbClr val="C00000"/>
                </a:solidFill>
              </a:rPr>
              <a:t>«16 днів проти   насильства!»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 descr="H:\САЙТ\ДІТИ ДІТЯМ\DSC02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H:\САЙТ\НАСИЛЬСТВО\PC15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901434" cy="2571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:\ \20170227_0853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928934"/>
            <a:ext cx="2857520" cy="226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14422"/>
            <a:ext cx="6715172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КОНЦЕПЦІЯ НАЦІОНАЛЬНО -ПАТРІОТИЧНОГО ВИХОВАННЯ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857224" y="142852"/>
            <a:ext cx="6286544" cy="235745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</a:t>
            </a:r>
          </a:p>
          <a:p>
            <a:pPr>
              <a:buNone/>
            </a:pPr>
            <a:r>
              <a:rPr lang="uk-UA" sz="5100" b="1" dirty="0" err="1" smtClean="0">
                <a:solidFill>
                  <a:srgbClr val="C00000"/>
                </a:solidFill>
                <a:latin typeface="Monotype Corsiva" pitchFamily="66" charset="0"/>
              </a:rPr>
              <a:t>-Пам’ятаймо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 , хто ми, чиїх батьків і будьмо великими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5" name="Picture 1" descr="D:\ВИКА\ЗАМ\патріотичне картинки\13641_html_m5179ec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428868"/>
            <a:ext cx="5214974" cy="431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785786" y="1643026"/>
            <a:ext cx="7929618" cy="52149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українського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народу; 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 вікових традицій та героїчних сторінок історії українського народу та його Збройних сил; 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моральної відповідальності за все, що робиться на рідній землі, палке прагнення боротися за розквіт, велич і могутність Батьківщини, готовності її захищати;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утвердження принципів загальнолюдської моралі: правди, справедливості, милосердя, патріотизму та інших доброчинностей.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14472" y="214290"/>
            <a:ext cx="7429528" cy="607223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   Завдання національно-патріотичного виховання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00232" y="979468"/>
            <a:ext cx="67866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сприятливих умов для самореалізації особистості в Україні відповідно до її інтересів та можливостей; 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виховання правової культури, поваги до Конституції України, Законів України, державної символіки — Герба, Прапора, Гімну України та історичних святинь; 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сприяння набуттю молоддю соціального досвіду; 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формування мовної культури, оволодіння та вживання української мови як духовного коду нації; 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формування духовних цінностей українського патріота: почуття патріотизму, національної свідомості, любові до українського народу, його історії, Української Держави, рідної землі, родини, гордості за минуле і сучасне на прикладах героїчної історії українського народу та кращих зразків культурної спадщини 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grpSp>
        <p:nvGrpSpPr>
          <p:cNvPr id="7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692948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Морально – психологічне забезпечення національно – патріотичного виховання – це формування позитивних установок: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>
          <a:xfrm>
            <a:off x="642910" y="1643050"/>
            <a:ext cx="242889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Високе самопочуття громадянина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України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12"/>
          <p:cNvSpPr txBox="1">
            <a:spLocks/>
          </p:cNvSpPr>
          <p:nvPr/>
        </p:nvSpPr>
        <p:spPr>
          <a:xfrm>
            <a:off x="3357554" y="2857496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Стійкий соціальний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оптимізм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12"/>
          <p:cNvSpPr txBox="1">
            <a:spLocks/>
          </p:cNvSpPr>
          <p:nvPr/>
        </p:nvSpPr>
        <p:spPr>
          <a:xfrm>
            <a:off x="5500694" y="1785926"/>
            <a:ext cx="242889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Впевненість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 єдності з Вітчизною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D:\Users\Дом\Pictures\131___03\Новая папка (4)\DSC00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00504"/>
            <a:ext cx="27860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D:\Users\Дом\Pictures\131___03\Новая папка (4)\IMG_2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17314"/>
            <a:ext cx="2786082" cy="229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Users\Дом\Pictures\ШКОЛА\Марш єдності, день Соборності\DSC03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286256"/>
            <a:ext cx="2314326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928662" y="142852"/>
            <a:ext cx="6715172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D:\Users\Дом\Pictures\ВАДИК\DSCN44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928934"/>
            <a:ext cx="1944634" cy="337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:\Users\Дом\Pictures\ВАДИК\2клас\IMG_02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3857628"/>
            <a:ext cx="29036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Users\Дом\Pictures\ШКОЛА\СОНЯШНИК\DSC039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3286096"/>
            <a:ext cx="3500462" cy="262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5929354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Форми </a:t>
            </a:r>
            <a:r>
              <a:rPr lang="ru-RU" sz="3600" dirty="0" err="1" smtClean="0">
                <a:solidFill>
                  <a:srgbClr val="C00000"/>
                </a:solidFill>
              </a:rPr>
              <a:t>роботи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національно-патріотичного виховання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виховні години,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просвітницькі години,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лекції,бесіди,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круглі столи, екскурсії, 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години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пам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`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яті,уроки мужності,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фестиваль патріотичної пісні,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конкурси малюнків на асфальті, тиждень Миру, предметні тижні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/>
            </a:r>
            <a:br>
              <a:rPr lang="uk-UA" sz="1800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876"/>
            <a:ext cx="3929090" cy="642942"/>
          </a:xfrm>
        </p:spPr>
        <p:txBody>
          <a:bodyPr/>
          <a:lstStyle/>
          <a:p>
            <a:r>
              <a:rPr lang="uk-UA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Перший  урок</a:t>
            </a:r>
            <a:endParaRPr lang="ru-RU" sz="4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G:\ПРОЕКТ\IMG_53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42"/>
            <a:ext cx="2087274" cy="308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G:\ПРОЕКТ\IMG_5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71612"/>
            <a:ext cx="233733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928926" y="0"/>
            <a:ext cx="287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День Прапора  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29224" y="35716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«Намалюй  прапор України»</a:t>
            </a:r>
            <a:endParaRPr lang="ru-RU" sz="2000" dirty="0"/>
          </a:p>
        </p:txBody>
      </p:sp>
      <p:pic>
        <p:nvPicPr>
          <p:cNvPr id="16" name="Picture 5" descr="G:\ПРОЕКТ\IMG_3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501896"/>
            <a:ext cx="2571768" cy="17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429132"/>
            <a:ext cx="2643206" cy="179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714744" y="6150114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«Зростаймо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патріотами!»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6286520"/>
            <a:ext cx="31943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Прапор моєї країни » 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G:\Виховання\DSC03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1071546"/>
            <a:ext cx="21049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714884"/>
            <a:ext cx="2320197" cy="139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 21"/>
          <p:cNvSpPr/>
          <p:nvPr/>
        </p:nvSpPr>
        <p:spPr>
          <a:xfrm rot="10800000" flipV="1">
            <a:off x="5786446" y="6150114"/>
            <a:ext cx="3669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«Я - громадянин  України»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5876940" cy="1285884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Виховання національної свідомої особистості, патріота своєї держави неможливе без любові до рідного слова</a:t>
            </a:r>
            <a:r>
              <a:rPr lang="uk-UA" sz="1800" dirty="0" smtClean="0">
                <a:solidFill>
                  <a:srgbClr val="C00000"/>
                </a:solidFill>
              </a:rPr>
              <a:t/>
            </a:r>
            <a:br>
              <a:rPr lang="uk-UA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/>
            </a:r>
            <a:br>
              <a:rPr lang="uk-UA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/>
            </a:r>
            <a:br>
              <a:rPr lang="uk-UA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-21433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САЙТ\ТИЖДЕНЬ УКРАЇНСЬКОЇ КУЛЬТУРИ У ЗМІЇВСЬКІЙ ЗОШ І\IMG_75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786058"/>
            <a:ext cx="3428675" cy="25717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28860" y="5929330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</a:t>
            </a:r>
            <a:r>
              <a:rPr lang="ru-RU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писемності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мови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2285992"/>
            <a:ext cx="4588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ТИЖДЕНЬ УКРАЇНСЬКОЇ КУЛЬТУРИ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САЙТ\ТИЖДЕНЬ УКРАЇНСЬКОЇ КУЛЬТУРИ У ЗМІЇВСЬКІЙ ЗОШ І\IMG_7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786058"/>
            <a:ext cx="3196310" cy="2397476"/>
          </a:xfrm>
          <a:prstGeom prst="rect">
            <a:avLst/>
          </a:prstGeom>
          <a:noFill/>
        </p:spPr>
      </p:pic>
      <p:pic>
        <p:nvPicPr>
          <p:cNvPr id="16" name="Picture 2" descr="D:\Users\Дом\Pictures\DCIM\1 клас  2015-2016\149___02\IMG_67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62" y="2643182"/>
            <a:ext cx="3643338" cy="27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18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4286256"/>
            <a:ext cx="4857784" cy="36433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1269</TotalTime>
  <Words>300</Words>
  <Application>Microsoft Office PowerPoint</Application>
  <PresentationFormat>Экран (4:3)</PresentationFormat>
  <Paragraphs>63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Презентация-укр-2</vt:lpstr>
      <vt:lpstr>Педагогічна рада</vt:lpstr>
      <vt:lpstr>КОНЦЕПЦІЯ НАЦІОНАЛЬНО -ПАТРІОТИЧНОГО ВИХОВАННЯ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роботи  національно-патріотичного виховання  виховні години, просвітницькі години, лекції,бесіди, круглі столи, екскурсії,   години пам`яті,уроки мужності, фестиваль патріотичної пісні, конкурси малюнків на асфальті, тиждень Миру, предметні тижні    </vt:lpstr>
      <vt:lpstr> Перший  урок</vt:lpstr>
      <vt:lpstr>Виховання національної свідомої особистості, патріота своєї держави неможливе без любові до рідного слова   </vt:lpstr>
      <vt:lpstr>Презентация PowerPoint</vt:lpstr>
      <vt:lpstr>Виховний захід  “Герої ХХІ століття” </vt:lpstr>
      <vt:lpstr>День  пам’яті жертв Голодомору</vt:lpstr>
      <vt:lpstr>Лінійка реквієм  “А сотню вже зустріли небеса..”  </vt:lpstr>
      <vt:lpstr>Виховний захід “Козацькому роду нема переводу”</vt:lpstr>
      <vt:lpstr>Військово -патріотична  гра “Сокіл” (Джура)</vt:lpstr>
      <vt:lpstr>Презентация PowerPoint</vt:lpstr>
      <vt:lpstr>Народні традиції     </vt:lpstr>
      <vt:lpstr>Ярмарка  </vt:lpstr>
      <vt:lpstr>Акції :«Діти  дітям»    «Від серця до серця»                             «16 днів проти   насильства!»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компик</cp:lastModifiedBy>
  <cp:revision>140</cp:revision>
  <dcterms:created xsi:type="dcterms:W3CDTF">2015-02-23T08:31:48Z</dcterms:created>
  <dcterms:modified xsi:type="dcterms:W3CDTF">2018-02-07T16:28:49Z</dcterms:modified>
</cp:coreProperties>
</file>