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20" r:id="rId4"/>
    <p:sldMasterId id="2147483732" r:id="rId5"/>
    <p:sldMasterId id="2147483768" r:id="rId6"/>
  </p:sldMasterIdLst>
  <p:sldIdLst>
    <p:sldId id="256" r:id="rId7"/>
    <p:sldId id="257" r:id="rId8"/>
    <p:sldId id="276" r:id="rId9"/>
    <p:sldId id="277" r:id="rId10"/>
    <p:sldId id="279" r:id="rId11"/>
    <p:sldId id="280" r:id="rId12"/>
    <p:sldId id="281" r:id="rId13"/>
    <p:sldId id="261" r:id="rId14"/>
    <p:sldId id="263" r:id="rId15"/>
    <p:sldId id="282" r:id="rId16"/>
    <p:sldId id="264" r:id="rId17"/>
    <p:sldId id="285" r:id="rId18"/>
    <p:sldId id="286" r:id="rId19"/>
    <p:sldId id="287" r:id="rId20"/>
    <p:sldId id="288" r:id="rId21"/>
    <p:sldId id="260" r:id="rId22"/>
    <p:sldId id="267" r:id="rId23"/>
    <p:sldId id="28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0" autoAdjust="0"/>
    <p:restoredTop sz="94660"/>
  </p:normalViewPr>
  <p:slideViewPr>
    <p:cSldViewPr>
      <p:cViewPr>
        <p:scale>
          <a:sx n="60" d="100"/>
          <a:sy n="60" d="100"/>
        </p:scale>
        <p:origin x="-143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42974" y="142852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  <a:cs typeface="DaunPenh" pitchFamily="2" charset="0"/>
              </a:rPr>
              <a:t>Нефть и способы ее переработки</a:t>
            </a:r>
            <a:endParaRPr lang="ru-RU" sz="5400" dirty="0">
              <a:latin typeface="Monotype Corsiva" pitchFamily="66" charset="0"/>
              <a:cs typeface="DaunPenh" pitchFamily="2" charset="0"/>
            </a:endParaRPr>
          </a:p>
        </p:txBody>
      </p:sp>
      <p:pic>
        <p:nvPicPr>
          <p:cNvPr id="58370" name="Picture 2" descr="http://antikor.com.ua/foto/articles_foto/151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000348"/>
            <a:ext cx="4000496" cy="3857652"/>
          </a:xfrm>
          <a:prstGeom prst="rect">
            <a:avLst/>
          </a:prstGeom>
          <a:noFill/>
        </p:spPr>
      </p:pic>
      <p:pic>
        <p:nvPicPr>
          <p:cNvPr id="58372" name="Picture 4" descr="http://senator.perm.ru/wp-content/uploads/o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76399"/>
            <a:ext cx="5181600" cy="5181601"/>
          </a:xfrm>
          <a:prstGeom prst="rect">
            <a:avLst/>
          </a:prstGeom>
          <a:noFill/>
        </p:spPr>
      </p:pic>
      <p:pic>
        <p:nvPicPr>
          <p:cNvPr id="58374" name="Picture 6" descr="http://www.masterforex-v.org/system/news/prndr_1_zmzo41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214422"/>
            <a:ext cx="4000496" cy="17859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300465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0"/>
            <a:ext cx="43577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Остаток перегонки нефти – </a:t>
            </a:r>
            <a:r>
              <a:rPr lang="ru-RU" sz="2400" b="1" dirty="0" smtClean="0">
                <a:solidFill>
                  <a:schemeClr val="accent1"/>
                </a:solidFill>
              </a:rPr>
              <a:t>мазут</a:t>
            </a:r>
            <a:r>
              <a:rPr lang="en-US" sz="2400" b="1" dirty="0" smtClean="0">
                <a:solidFill>
                  <a:schemeClr val="accent1"/>
                </a:solidFill>
              </a:rPr>
              <a:t>.</a:t>
            </a:r>
            <a:r>
              <a:rPr lang="ru-RU" sz="2400" b="1" dirty="0" smtClean="0">
                <a:solidFill>
                  <a:schemeClr val="accent1"/>
                </a:solidFill>
              </a:rPr>
              <a:t> </a:t>
            </a:r>
            <a:r>
              <a:rPr lang="ru-RU" sz="2400" dirty="0" smtClean="0"/>
              <a:t>П</a:t>
            </a:r>
            <a:r>
              <a:rPr lang="ru-RU" dirty="0" smtClean="0"/>
              <a:t>ри </a:t>
            </a:r>
            <a:r>
              <a:rPr lang="ru-RU" dirty="0" smtClean="0"/>
              <a:t>пониженном давлении из мазута получают </a:t>
            </a:r>
            <a:r>
              <a:rPr lang="ru-RU" b="1" dirty="0" smtClean="0"/>
              <a:t>соляровое масло, смазочные масла, вазелин и парафин.</a:t>
            </a:r>
          </a:p>
          <a:p>
            <a:r>
              <a:rPr lang="ru-RU" dirty="0" smtClean="0"/>
              <a:t>     Твердый остаток перегонки мазута – </a:t>
            </a:r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гудрон</a:t>
            </a:r>
            <a:r>
              <a:rPr lang="ru-RU" dirty="0" smtClean="0"/>
              <a:t> и продукты его переработки – </a:t>
            </a:r>
            <a:r>
              <a:rPr lang="ru-RU" b="1" dirty="0" smtClean="0">
                <a:solidFill>
                  <a:schemeClr val="accent4"/>
                </a:solidFill>
              </a:rPr>
              <a:t>битум и асфальт </a:t>
            </a:r>
            <a:r>
              <a:rPr lang="ru-RU" dirty="0" smtClean="0"/>
              <a:t>используют для изготовления </a:t>
            </a:r>
            <a:r>
              <a:rPr lang="ru-RU" b="1" dirty="0" smtClean="0"/>
              <a:t>дорожных покрытий.</a:t>
            </a:r>
            <a:endParaRPr lang="ru-RU" b="1" dirty="0"/>
          </a:p>
        </p:txBody>
      </p:sp>
      <p:pic>
        <p:nvPicPr>
          <p:cNvPr id="126978" name="Picture 2" descr="http://rikon.su/files/images/product_bit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43108" cy="2786058"/>
          </a:xfrm>
          <a:prstGeom prst="rect">
            <a:avLst/>
          </a:prstGeom>
          <a:noFill/>
        </p:spPr>
      </p:pic>
      <p:pic>
        <p:nvPicPr>
          <p:cNvPr id="126980" name="Picture 4" descr="http://www.sibkraska.ru/images/bitum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0654" y="2786058"/>
            <a:ext cx="4153346" cy="4071942"/>
          </a:xfrm>
          <a:prstGeom prst="rect">
            <a:avLst/>
          </a:prstGeom>
          <a:noFill/>
        </p:spPr>
      </p:pic>
      <p:pic>
        <p:nvPicPr>
          <p:cNvPr id="126982" name="Picture 6" descr="http://www.gazprom-neft.ru/img/content/orlov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786058"/>
            <a:ext cx="5143472" cy="4071942"/>
          </a:xfrm>
          <a:prstGeom prst="rect">
            <a:avLst/>
          </a:prstGeom>
          <a:noFill/>
        </p:spPr>
      </p:pic>
      <p:pic>
        <p:nvPicPr>
          <p:cNvPr id="126984" name="Picture 8" descr="http://media.gazprom-neft.ru/picts/picts_repository/tn800x600-1_SK2_086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0"/>
            <a:ext cx="2928926" cy="2781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692696"/>
            <a:ext cx="8280920" cy="101566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Крекинг</a:t>
            </a:r>
            <a:r>
              <a:rPr lang="ru-RU" dirty="0" smtClean="0"/>
              <a:t> – термическое разложение нефтепродуктов, приводящее к образованию углеводородов с меньшим числом атомов углерода в молекуле.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1925995"/>
            <a:ext cx="6643734" cy="3789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 стрелкой 6"/>
          <p:cNvCxnSpPr/>
          <p:nvPr/>
        </p:nvCxnSpPr>
        <p:spPr>
          <a:xfrm>
            <a:off x="4214810" y="6429396"/>
            <a:ext cx="3071834" cy="1588"/>
          </a:xfrm>
          <a:prstGeom prst="straightConnector1">
            <a:avLst/>
          </a:prstGeom>
          <a:ln>
            <a:solidFill>
              <a:schemeClr val="tx1">
                <a:lumMod val="8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389585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285720" y="285728"/>
            <a:ext cx="6172200" cy="6357982"/>
            <a:chOff x="144" y="1488"/>
            <a:chExt cx="3888" cy="3383"/>
          </a:xfrm>
        </p:grpSpPr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2064" y="2880"/>
              <a:ext cx="1968" cy="1991"/>
            </a:xfrm>
            <a:prstGeom prst="rect">
              <a:avLst/>
            </a:prstGeom>
            <a:gradFill rotWithShape="1">
              <a:gsLst>
                <a:gs pos="0">
                  <a:srgbClr val="CCFFFF"/>
                </a:gs>
                <a:gs pos="100000">
                  <a:schemeClr val="bg1"/>
                </a:gs>
              </a:gsLst>
              <a:lin ang="5400000" scaled="1"/>
            </a:gradFill>
            <a:ln w="38100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</a:pPr>
              <a:endParaRPr lang="ru-RU" sz="2400" dirty="0">
                <a:latin typeface="Tahoma" pitchFamily="34" charset="0"/>
              </a:endParaRPr>
            </a:p>
          </p:txBody>
        </p:sp>
        <p:sp>
          <p:nvSpPr>
            <p:cNvPr id="4" name="Rectangle 7"/>
            <p:cNvSpPr>
              <a:spLocks noChangeArrowheads="1"/>
            </p:cNvSpPr>
            <p:nvPr/>
          </p:nvSpPr>
          <p:spPr bwMode="auto">
            <a:xfrm>
              <a:off x="144" y="2880"/>
              <a:ext cx="1717" cy="1991"/>
            </a:xfrm>
            <a:prstGeom prst="rect">
              <a:avLst/>
            </a:prstGeom>
            <a:gradFill rotWithShape="1">
              <a:gsLst>
                <a:gs pos="0">
                  <a:srgbClr val="CCFFFF"/>
                </a:gs>
                <a:gs pos="100000">
                  <a:schemeClr val="bg1"/>
                </a:gs>
              </a:gsLst>
              <a:lin ang="5400000" scaled="1"/>
            </a:gradFill>
            <a:ln w="38100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</a:pPr>
              <a:endParaRPr lang="ru-RU" sz="2400" dirty="0">
                <a:latin typeface="Tahoma" pitchFamily="34" charset="0"/>
              </a:endParaRPr>
            </a:p>
          </p:txBody>
        </p:sp>
        <p:sp>
          <p:nvSpPr>
            <p:cNvPr id="5" name="Line 9"/>
            <p:cNvSpPr>
              <a:spLocks noChangeShapeType="1"/>
            </p:cNvSpPr>
            <p:nvPr/>
          </p:nvSpPr>
          <p:spPr bwMode="auto">
            <a:xfrm flipH="1">
              <a:off x="960" y="2496"/>
              <a:ext cx="576" cy="384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10"/>
            <p:cNvSpPr>
              <a:spLocks noChangeShapeType="1"/>
            </p:cNvSpPr>
            <p:nvPr/>
          </p:nvSpPr>
          <p:spPr bwMode="auto">
            <a:xfrm>
              <a:off x="2640" y="2496"/>
              <a:ext cx="624" cy="384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1287" y="1488"/>
              <a:ext cx="1610" cy="1008"/>
            </a:xfrm>
            <a:prstGeom prst="rect">
              <a:avLst/>
            </a:prstGeom>
            <a:gradFill rotWithShape="1">
              <a:gsLst>
                <a:gs pos="0">
                  <a:srgbClr val="66FFFF">
                    <a:alpha val="46001"/>
                  </a:srgbClr>
                </a:gs>
                <a:gs pos="100000">
                  <a:schemeClr val="bg1"/>
                </a:gs>
              </a:gsLst>
              <a:lin ang="5400000" scaled="1"/>
            </a:gradFill>
            <a:ln w="3810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  <a:defRPr/>
              </a:pPr>
              <a:r>
                <a:rPr lang="ru-RU" sz="2800" b="1" dirty="0">
                  <a:solidFill>
                    <a:srgbClr val="74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Крекинг 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  <a:defRPr/>
              </a:pPr>
              <a:r>
                <a:rPr lang="ru-RU" sz="2400" b="1" dirty="0">
                  <a:solidFill>
                    <a:srgbClr val="74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(от англ. </a:t>
              </a:r>
              <a:r>
                <a:rPr lang="en-US" sz="2400" b="1" dirty="0">
                  <a:solidFill>
                    <a:srgbClr val="74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Crack </a:t>
              </a:r>
              <a:endParaRPr lang="ru-RU" sz="2400" b="1" dirty="0">
                <a:solidFill>
                  <a:srgbClr val="74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2400" b="1" dirty="0">
                  <a:solidFill>
                    <a:srgbClr val="74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– </a:t>
              </a:r>
              <a:r>
                <a:rPr lang="ru-RU" sz="2400" b="1" dirty="0">
                  <a:solidFill>
                    <a:srgbClr val="74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расщеплять)</a:t>
              </a:r>
            </a:p>
          </p:txBody>
        </p:sp>
      </p:grpSp>
      <p:pic>
        <p:nvPicPr>
          <p:cNvPr id="8" name="Picture 20" descr="12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57166"/>
            <a:ext cx="2571736" cy="6300790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34" y="4000504"/>
            <a:ext cx="22145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  <a:cs typeface="Tahoma" pitchFamily="34" charset="0"/>
              </a:rPr>
              <a:t>– </a:t>
            </a:r>
            <a:r>
              <a:rPr lang="ru-RU" b="1" i="1" dirty="0" smtClean="0">
                <a:latin typeface="Tahoma" pitchFamily="34" charset="0"/>
                <a:cs typeface="Tahoma" pitchFamily="34" charset="0"/>
              </a:rPr>
              <a:t>Процесс протекает медленно</a:t>
            </a:r>
            <a:r>
              <a:rPr lang="en-US" b="1" i="1" dirty="0" smtClean="0">
                <a:latin typeface="Tahoma" pitchFamily="34" charset="0"/>
                <a:cs typeface="Tahoma" pitchFamily="34" charset="0"/>
              </a:rPr>
              <a:t>,</a:t>
            </a:r>
            <a:r>
              <a:rPr lang="ru-RU" b="1" i="1" dirty="0" smtClean="0">
                <a:latin typeface="Tahoma" pitchFamily="34" charset="0"/>
                <a:cs typeface="Tahoma" pitchFamily="34" charset="0"/>
              </a:rPr>
              <a:t> образуются углеводороды с неразветвлённой цепью атомов углерода</a:t>
            </a:r>
            <a:endParaRPr lang="ru-RU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714412" y="3000372"/>
            <a:ext cx="4572000" cy="7571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</a:rPr>
              <a:t>Термический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</a:rPr>
              <a:t>(470 - 550</a:t>
            </a:r>
            <a:r>
              <a:rPr lang="en-US" sz="2400" b="1" dirty="0" smtClean="0">
                <a:solidFill>
                  <a:srgbClr val="C00000"/>
                </a:solidFill>
                <a:latin typeface="Tahoma" pitchFamily="34" charset="0"/>
              </a:rPr>
              <a:t>°</a:t>
            </a:r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</a:rPr>
              <a:t>С)</a:t>
            </a:r>
            <a:endParaRPr lang="ru-RU" sz="2400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00298" y="2928934"/>
            <a:ext cx="4572000" cy="7571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</a:rPr>
              <a:t>Каталитический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</a:rPr>
              <a:t>(450-500</a:t>
            </a:r>
            <a:r>
              <a:rPr lang="en-US" sz="2400" b="1" dirty="0" smtClean="0">
                <a:solidFill>
                  <a:srgbClr val="C00000"/>
                </a:solidFill>
                <a:latin typeface="Tahoma" pitchFamily="34" charset="0"/>
              </a:rPr>
              <a:t> °</a:t>
            </a:r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</a:rPr>
              <a:t>С</a:t>
            </a:r>
            <a:r>
              <a:rPr lang="en-US" sz="2400" b="1" dirty="0" smtClean="0">
                <a:solidFill>
                  <a:srgbClr val="C00000"/>
                </a:solidFill>
                <a:latin typeface="Tahoma" pitchFamily="34" charset="0"/>
              </a:rPr>
              <a:t>) </a:t>
            </a:r>
            <a:endParaRPr lang="ru-RU" sz="24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3857628"/>
            <a:ext cx="27860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Протекает быстрее</a:t>
            </a:r>
            <a:r>
              <a:rPr lang="en-US" b="1" i="1" dirty="0" smtClean="0"/>
              <a:t>,</a:t>
            </a:r>
            <a:r>
              <a:rPr lang="ru-RU" b="1" i="1" dirty="0" smtClean="0"/>
              <a:t> образуется много соединений с разветвлённой углеродной цепью</a:t>
            </a:r>
            <a:r>
              <a:rPr lang="en-US" b="1" i="1" dirty="0" smtClean="0"/>
              <a:t>.</a:t>
            </a:r>
            <a:r>
              <a:rPr lang="ru-RU" b="1" i="1" dirty="0" smtClean="0"/>
              <a:t> Бензин каталитического крекинга более высокого качества</a:t>
            </a:r>
            <a:r>
              <a:rPr lang="en-US" b="1" i="1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Rot="1" noChangeArrowheads="1"/>
          </p:cNvSpPr>
          <p:nvPr/>
        </p:nvSpPr>
        <p:spPr bwMode="auto">
          <a:xfrm>
            <a:off x="971550" y="260350"/>
            <a:ext cx="64087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ru-RU" sz="2800" b="0">
                <a:latin typeface="Verdana" pitchFamily="34" charset="0"/>
              </a:rPr>
              <a:t>Нефть, как и газ, транспортируют по трубопроводу:</a:t>
            </a:r>
          </a:p>
        </p:txBody>
      </p:sp>
      <p:pic>
        <p:nvPicPr>
          <p:cNvPr id="23555" name="Picture 5" descr="PH081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16113"/>
            <a:ext cx="4500562" cy="379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290" name="Picture 2" descr="http://www.ru.all.biz/img/ru/service_catalog/middle/71872.jpeg?rrr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928802"/>
            <a:ext cx="4286248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Diagram 4"/>
          <p:cNvGraphicFramePr>
            <a:graphicFrameLocks/>
          </p:cNvGraphicFramePr>
          <p:nvPr/>
        </p:nvGraphicFramePr>
        <p:xfrm>
          <a:off x="179388" y="1052513"/>
          <a:ext cx="8066087" cy="5256212"/>
        </p:xfrm>
        <a:graphic>
          <a:graphicData uri="http://schemas.openxmlformats.org/drawingml/2006/compatibility">
            <com:legacyDrawing xmlns:com="http://schemas.openxmlformats.org/drawingml/2006/compatibility" spid="_x0000_s167938"/>
          </a:graphicData>
        </a:graphic>
      </p:graphicFrame>
      <p:sp>
        <p:nvSpPr>
          <p:cNvPr id="2069" name="Rectangle 23"/>
          <p:cNvSpPr>
            <a:spLocks noRot="1" noChangeArrowheads="1"/>
          </p:cNvSpPr>
          <p:nvPr/>
        </p:nvSpPr>
        <p:spPr bwMode="auto">
          <a:xfrm>
            <a:off x="0" y="285728"/>
            <a:ext cx="85074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ru-RU" sz="3600" b="1" dirty="0">
                <a:solidFill>
                  <a:schemeClr val="tx2"/>
                </a:solidFill>
                <a:latin typeface="Verdana" pitchFamily="34" charset="0"/>
              </a:rPr>
              <a:t>Продукты нефтепереработки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Rot="1" noChangeArrowheads="1"/>
          </p:cNvSpPr>
          <p:nvPr/>
        </p:nvSpPr>
        <p:spPr bwMode="auto">
          <a:xfrm>
            <a:off x="714348" y="1714488"/>
            <a:ext cx="4897437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indent="374650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ru-RU" sz="2000" b="0" dirty="0">
                <a:latin typeface="Verdana" pitchFamily="34" charset="0"/>
              </a:rPr>
              <a:t>Основная масса нефти (больше 85%) расходуется в виде топлива и только около 15% идет на химическую переработку.</a:t>
            </a:r>
          </a:p>
          <a:p>
            <a:pPr indent="374650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ru-RU" sz="2000" b="0" dirty="0">
                <a:latin typeface="Verdana" pitchFamily="34" charset="0"/>
              </a:rPr>
              <a:t>Поэтому в </a:t>
            </a:r>
            <a:r>
              <a:rPr lang="ru-RU" sz="2000" b="0" dirty="0">
                <a:latin typeface="Verdana" pitchFamily="34" charset="0"/>
                <a:sym typeface="Symbol" pitchFamily="18" charset="2"/>
              </a:rPr>
              <a:t></a:t>
            </a:r>
            <a:r>
              <a:rPr lang="ru-RU" sz="2000" b="0" dirty="0">
                <a:latin typeface="Verdana" pitchFamily="34" charset="0"/>
              </a:rPr>
              <a:t> веке перед химиками стоит задача расширить применение нефти как источника химического сырья, а не топлива.</a:t>
            </a:r>
          </a:p>
          <a:p>
            <a:pPr indent="374650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ru-RU" sz="2000" b="0" dirty="0">
                <a:latin typeface="Verdana" pitchFamily="34" charset="0"/>
              </a:rPr>
              <a:t>Замена там, где это возможно, горючего из нефти на газ и уголь </a:t>
            </a:r>
            <a:r>
              <a:rPr lang="ru-RU" sz="2000" b="0" dirty="0"/>
              <a:t>–</a:t>
            </a:r>
            <a:r>
              <a:rPr lang="ru-RU" sz="2000" b="0" dirty="0">
                <a:latin typeface="Verdana" pitchFamily="34" charset="0"/>
              </a:rPr>
              <a:t> один из способов разумного использования драгоценно</a:t>
            </a:r>
            <a:r>
              <a:rPr lang="ru-RU" b="0" dirty="0">
                <a:latin typeface="Verdana" pitchFamily="34" charset="0"/>
              </a:rPr>
              <a:t>й жидкости.</a:t>
            </a:r>
          </a:p>
        </p:txBody>
      </p:sp>
      <p:pic>
        <p:nvPicPr>
          <p:cNvPr id="24579" name="Picture 5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643050"/>
            <a:ext cx="3066409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Применение нефтепродуктов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28" y="1714488"/>
            <a:ext cx="388843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/>
              <a:t>  Очевидно, что, попадая в природные водоемы, нефть вызывает гибель микроорганизмов и животных, приводя к экологическим бедствиям и даже катастрофам.</a:t>
            </a:r>
          </a:p>
          <a:p>
            <a:pPr algn="ctr"/>
            <a:r>
              <a:rPr lang="ru-RU" sz="2200" dirty="0" smtClean="0"/>
              <a:t>  При </a:t>
            </a:r>
            <a:r>
              <a:rPr lang="ru-RU" sz="2200" dirty="0"/>
              <a:t>утечке нефть растекается по поверхности воды, препятствуя растворению кислорода и других газов воздуха в воде.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86050" cy="3692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2" name="Picture 2" descr="http://www.porjati.net/uploads/posts/2010-06/1275870773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14752"/>
            <a:ext cx="4500562" cy="3143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259290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357166"/>
            <a:ext cx="4572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В первую </a:t>
            </a:r>
            <a:r>
              <a:rPr lang="ru-RU" sz="2400" dirty="0"/>
              <a:t>очередь необходимо в случае утечки предотвратить ее растекание, по возможности уничтожить пятно либо биологическим путем, либо сжечь</a:t>
            </a:r>
            <a:r>
              <a:rPr lang="ru-RU" sz="2400" dirty="0" smtClean="0"/>
              <a:t>.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Существуют бактерии, способные использовать компоненты нефти в качестве пищи, преобразуя ее в безвредные продукты своей жизнедеятельности.</a:t>
            </a:r>
          </a:p>
          <a:p>
            <a:endParaRPr lang="ru-RU" dirty="0"/>
          </a:p>
        </p:txBody>
      </p:sp>
      <p:pic>
        <p:nvPicPr>
          <p:cNvPr id="39938" name="Picture 2" descr="http://img-fotki.yandex.ru/get/5411/105673756.1aa/0_632e7_67c4e921_X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23288" cy="3357562"/>
          </a:xfrm>
          <a:prstGeom prst="rect">
            <a:avLst/>
          </a:prstGeom>
          <a:noFill/>
        </p:spPr>
      </p:pic>
      <p:pic>
        <p:nvPicPr>
          <p:cNvPr id="39940" name="Picture 4" descr="http://nevsedoma.com.ua/images/2011/100/4/71600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2"/>
            <a:ext cx="4643438" cy="35004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22498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2" descr="http://5klass.net/datas/biologija/Gruppy-mlekopitajuschikh/0010-010-Spasibo-za-vnima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571480"/>
            <a:ext cx="46434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000" b="1" i="1" dirty="0" smtClean="0"/>
              <a:t>Нефть</a:t>
            </a:r>
            <a:r>
              <a:rPr lang="en-US" sz="2000" b="1" i="1" dirty="0" smtClean="0"/>
              <a:t> </a:t>
            </a:r>
            <a:r>
              <a:rPr lang="ru-RU" sz="2000" b="1" i="1" dirty="0" smtClean="0"/>
              <a:t>-</a:t>
            </a:r>
            <a:r>
              <a:rPr lang="en-US" sz="2000" b="1" i="1" dirty="0" smtClean="0"/>
              <a:t> </a:t>
            </a:r>
            <a:r>
              <a:rPr lang="ru-RU" sz="2000" b="1" i="1" dirty="0" smtClean="0"/>
              <a:t>это маслянистая жидкость от бурого до чёрного цвета с характерным запахом. Она представляет собой смесь различных углеводородов. Нефть намного легче воды и практически в ней не растворяется.</a:t>
            </a:r>
            <a:endParaRPr lang="ru-RU" sz="2000" b="1" i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4272677"/>
            <a:ext cx="47148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b="1" i="1" dirty="0" smtClean="0"/>
              <a:t>Нефть является важнейшим источником энергии и ценным сырьём для синтеза многих органических соединений</a:t>
            </a:r>
            <a:r>
              <a:rPr lang="en-US" b="1" i="1" dirty="0" smtClean="0"/>
              <a:t>:</a:t>
            </a:r>
            <a:r>
              <a:rPr lang="ru-RU" b="1" i="1" dirty="0" smtClean="0"/>
              <a:t>взрывчатых веществ</a:t>
            </a:r>
            <a:r>
              <a:rPr lang="en-US" b="1" i="1" dirty="0" smtClean="0"/>
              <a:t>,</a:t>
            </a:r>
            <a:r>
              <a:rPr lang="ru-RU" b="1" i="1" dirty="0" smtClean="0"/>
              <a:t> антифризов</a:t>
            </a:r>
            <a:r>
              <a:rPr lang="en-US" b="1" i="1" dirty="0" smtClean="0"/>
              <a:t>,</a:t>
            </a:r>
            <a:r>
              <a:rPr lang="ru-RU" b="1" i="1" dirty="0" smtClean="0"/>
              <a:t> лекарственных мазей</a:t>
            </a:r>
            <a:r>
              <a:rPr lang="en-US" b="1" i="1" dirty="0" smtClean="0"/>
              <a:t>,</a:t>
            </a:r>
            <a:r>
              <a:rPr lang="ru-RU" b="1" i="1" dirty="0" smtClean="0"/>
              <a:t> парфюмерии</a:t>
            </a:r>
            <a:r>
              <a:rPr lang="en-US" b="1" i="1" dirty="0" smtClean="0"/>
              <a:t>,</a:t>
            </a:r>
            <a:r>
              <a:rPr lang="ru-RU" b="1" i="1" dirty="0" smtClean="0"/>
              <a:t> искусственных волокон</a:t>
            </a:r>
            <a:r>
              <a:rPr lang="en-US" b="1" i="1" dirty="0" smtClean="0"/>
              <a:t>,</a:t>
            </a:r>
            <a:r>
              <a:rPr lang="ru-RU" b="1" i="1" dirty="0" smtClean="0"/>
              <a:t> растворителей</a:t>
            </a:r>
            <a:r>
              <a:rPr lang="en-US" b="1" i="1" dirty="0" smtClean="0"/>
              <a:t>,</a:t>
            </a:r>
            <a:r>
              <a:rPr lang="ru-RU" b="1" i="1" dirty="0" smtClean="0"/>
              <a:t> синтетического каучука</a:t>
            </a:r>
            <a:r>
              <a:rPr lang="en-US" b="1" i="1" dirty="0" smtClean="0"/>
              <a:t> </a:t>
            </a:r>
            <a:r>
              <a:rPr lang="ru-RU" b="1" i="1" dirty="0" smtClean="0"/>
              <a:t>и </a:t>
            </a:r>
            <a:r>
              <a:rPr lang="ru-RU" b="1" i="1" dirty="0" err="1" smtClean="0"/>
              <a:t>др</a:t>
            </a:r>
            <a:r>
              <a:rPr lang="en-US" b="1" i="1" dirty="0" smtClean="0"/>
              <a:t>.</a:t>
            </a:r>
            <a:endParaRPr lang="ru-RU" b="1" dirty="0" smtClean="0"/>
          </a:p>
        </p:txBody>
      </p:sp>
      <p:pic>
        <p:nvPicPr>
          <p:cNvPr id="55298" name="Picture 2" descr="http://ust-for.com.ua/wp-content/uploads/2014/01/nef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714356"/>
            <a:ext cx="4095752" cy="3429001"/>
          </a:xfrm>
          <a:prstGeom prst="rect">
            <a:avLst/>
          </a:prstGeom>
          <a:noFill/>
        </p:spPr>
      </p:pic>
      <p:pic>
        <p:nvPicPr>
          <p:cNvPr id="9" name="Picture 4" descr="180px-P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32733"/>
            <a:ext cx="3429024" cy="362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33183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6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800" dirty="0" smtClean="0"/>
              <a:t>Физические свойства нефти: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Имеет специфический запах.</a:t>
            </a:r>
          </a:p>
          <a:p>
            <a:pPr>
              <a:defRPr/>
            </a:pPr>
            <a:r>
              <a:rPr lang="ru-RU" dirty="0" smtClean="0"/>
              <a:t>Легко воспламеняется.</a:t>
            </a:r>
          </a:p>
          <a:p>
            <a:pPr>
              <a:defRPr/>
            </a:pPr>
            <a:r>
              <a:rPr lang="ru-RU" dirty="0" smtClean="0"/>
              <a:t>Не растворима в воде.</a:t>
            </a:r>
          </a:p>
          <a:p>
            <a:pPr>
              <a:defRPr/>
            </a:pPr>
            <a:r>
              <a:rPr lang="ru-RU" dirty="0" smtClean="0"/>
              <a:t>Растворима в органических растворителях.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85992"/>
            <a:ext cx="428625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929158" y="1428736"/>
            <a:ext cx="4214842" cy="142876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6" descr="chem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357298"/>
            <a:ext cx="7850218" cy="532516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92880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Углеводороды</a:t>
            </a:r>
          </a:p>
          <a:p>
            <a:r>
              <a:rPr lang="ru-RU" sz="2800" b="1" dirty="0" smtClean="0"/>
              <a:t>(79-88%)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72298" y="3571876"/>
            <a:ext cx="20717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Водород</a:t>
            </a:r>
          </a:p>
          <a:p>
            <a:r>
              <a:rPr lang="ru-RU" sz="2800" b="1" dirty="0" smtClean="0"/>
              <a:t>(11-14%)</a:t>
            </a:r>
            <a:endParaRPr lang="ru-RU" sz="2800" b="1" dirty="0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423383" y="6000768"/>
            <a:ext cx="27206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Сера (0,1-5%)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5786454"/>
            <a:ext cx="2714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Кислород, азот</a:t>
            </a:r>
          </a:p>
          <a:p>
            <a:r>
              <a:rPr lang="ru-RU" sz="2400" b="1" dirty="0" smtClean="0"/>
              <a:t>и др. элементы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214346" y="0"/>
            <a:ext cx="80283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</a:rPr>
              <a:t>Химический состав нефти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1428736"/>
            <a:ext cx="45005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374650">
              <a:defRPr/>
            </a:pPr>
            <a:r>
              <a:rPr lang="ru-RU" dirty="0" smtClean="0">
                <a:latin typeface="Verdana" pitchFamily="34" charset="0"/>
              </a:rPr>
              <a:t>Нефть – смесь более 1000 разных веществ (правда, большинство из них представлено в ничтожных количествах).</a:t>
            </a:r>
            <a:endParaRPr lang="ru-RU" dirty="0" smtClean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edomosti.ru/img/newsline/pictures/11/14167611_pic.png"/>
          <p:cNvPicPr>
            <a:picLocks noChangeAspect="1" noChangeArrowheads="1"/>
          </p:cNvPicPr>
          <p:nvPr/>
        </p:nvPicPr>
        <p:blipFill>
          <a:blip r:embed="rId3"/>
          <a:srcRect t="16601" r="50000" b="6250"/>
          <a:stretch>
            <a:fillRect/>
          </a:stretch>
        </p:blipFill>
        <p:spPr bwMode="auto">
          <a:xfrm>
            <a:off x="0" y="1357298"/>
            <a:ext cx="5715008" cy="55007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142852"/>
            <a:ext cx="7643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Крупнейшие месторождения нефти: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570" y="1142984"/>
            <a:ext cx="364333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1618" name="Picture 2" descr="http://cdn.bagnet.org/6/6d/4cd9e4aa31139a7df460fff03b70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3214686"/>
            <a:ext cx="3428992" cy="1905000"/>
          </a:xfrm>
          <a:prstGeom prst="rect">
            <a:avLst/>
          </a:prstGeom>
          <a:noFill/>
        </p:spPr>
      </p:pic>
      <p:pic>
        <p:nvPicPr>
          <p:cNvPr id="111620" name="Picture 4" descr="http://runews24.ru/wp-content/uploads/2014/03/%D0%BD%D0%B5%D1%84%D1%82%D1%8C-%D1%81%D0%BF%D1%80%D0%BE%D1%8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5024448"/>
            <a:ext cx="3428992" cy="1833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85720" y="142852"/>
            <a:ext cx="7643866" cy="128588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14612" y="5786454"/>
            <a:ext cx="3643338" cy="928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Насосный</a:t>
            </a:r>
            <a:r>
              <a:rPr lang="ru-RU" dirty="0" smtClean="0"/>
              <a:t> </a:t>
            </a:r>
            <a:r>
              <a:rPr lang="ru-RU" dirty="0" smtClean="0"/>
              <a:t>- подъём осуществляется спускаемыми в скважину насосами.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14290"/>
            <a:ext cx="8215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Промышленная добыча нефти  ведёт отсчёт с 1859 г., когда впервые применили разработанную Э. Дрейком технологию бурения скважин, которая используется до сих пор. Но полностью извлечь нефть из месторождений не удается (65% – максимум).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500174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</a:rPr>
              <a:t>Используются три основных способа добычи нефти: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3071810"/>
            <a:ext cx="2571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Фонтанный</a:t>
            </a:r>
            <a:r>
              <a:rPr lang="ru-RU" dirty="0" smtClean="0"/>
              <a:t> – нефть поднимается только под действием пластовой энергии. 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3143248"/>
            <a:ext cx="27860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err="1" smtClean="0"/>
              <a:t>Газолифтный</a:t>
            </a:r>
            <a:r>
              <a:rPr lang="ru-RU" dirty="0" smtClean="0"/>
              <a:t> - в скважину закачивают сжатый воздух, который выталкивает жидкость на </a:t>
            </a:r>
            <a:r>
              <a:rPr lang="ru-RU" dirty="0" smtClean="0"/>
              <a:t>поверхность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7" name="Picture 4" descr="00"/>
          <p:cNvPicPr>
            <a:picLocks noChangeAspect="1" noChangeArrowheads="1"/>
          </p:cNvPicPr>
          <p:nvPr/>
        </p:nvPicPr>
        <p:blipFill>
          <a:blip r:embed="rId2" cstate="print">
            <a:lum bright="-18000"/>
          </a:blip>
          <a:srcRect/>
          <a:stretch>
            <a:fillRect/>
          </a:stretch>
        </p:blipFill>
        <p:spPr bwMode="auto">
          <a:xfrm>
            <a:off x="0" y="4429132"/>
            <a:ext cx="2571736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42" name="Picture 2" descr="http://tourism-london.ru/uploads/posts/2011-09/1316493187_o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071810"/>
            <a:ext cx="3095620" cy="2643206"/>
          </a:xfrm>
          <a:prstGeom prst="rect">
            <a:avLst/>
          </a:prstGeom>
          <a:noFill/>
        </p:spPr>
      </p:pic>
      <p:pic>
        <p:nvPicPr>
          <p:cNvPr id="112644" name="Picture 4" descr="http://gazprom-sh.nl/f/1/global/i/oil_platfor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61652" y="4643446"/>
            <a:ext cx="2782348" cy="2214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3786190"/>
            <a:ext cx="464347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-285776"/>
            <a:ext cx="7239000" cy="1143000"/>
          </a:xfrm>
          <a:noFill/>
        </p:spPr>
        <p:txBody>
          <a:bodyPr/>
          <a:lstStyle/>
          <a:p>
            <a:r>
              <a:rPr lang="ru-RU" dirty="0" smtClean="0">
                <a:effectLst/>
              </a:rPr>
              <a:t>Переработка нефти.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928670"/>
            <a:ext cx="7239000" cy="3000396"/>
          </a:xfrm>
          <a:noFill/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dirty="0" smtClean="0">
                <a:effectLst/>
                <a:latin typeface="Verdana" pitchFamily="34" charset="0"/>
              </a:rPr>
              <a:t>Существует</a:t>
            </a:r>
            <a:r>
              <a:rPr lang="en-US" dirty="0" smtClean="0">
                <a:effectLst/>
                <a:latin typeface="Verdana" pitchFamily="34" charset="0"/>
              </a:rPr>
              <a:t> </a:t>
            </a:r>
            <a:r>
              <a:rPr lang="ru-RU" dirty="0" smtClean="0">
                <a:effectLst/>
                <a:latin typeface="Verdana" pitchFamily="34" charset="0"/>
              </a:rPr>
              <a:t>несколько </a:t>
            </a:r>
            <a:r>
              <a:rPr lang="ru-RU" dirty="0" smtClean="0">
                <a:effectLst/>
                <a:latin typeface="Verdana" pitchFamily="34" charset="0"/>
              </a:rPr>
              <a:t>способов обработки нефти</a:t>
            </a:r>
            <a:r>
              <a:rPr lang="ru-RU" dirty="0" smtClean="0">
                <a:effectLst/>
                <a:latin typeface="Verdana" pitchFamily="34" charset="0"/>
              </a:rPr>
              <a:t>:</a:t>
            </a:r>
            <a:endParaRPr lang="en-US" dirty="0" smtClean="0">
              <a:effectLst/>
              <a:latin typeface="Verdana" pitchFamily="34" charset="0"/>
            </a:endParaRPr>
          </a:p>
          <a:p>
            <a:pPr algn="just">
              <a:buFont typeface="Wingdings" pitchFamily="2" charset="2"/>
              <a:buNone/>
            </a:pPr>
            <a:endParaRPr lang="ru-RU" dirty="0" smtClean="0">
              <a:effectLst/>
              <a:latin typeface="Verdana" pitchFamily="34" charset="0"/>
            </a:endParaRPr>
          </a:p>
          <a:p>
            <a:pPr lvl="1" algn="just">
              <a:lnSpc>
                <a:spcPct val="12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</a:pPr>
            <a:r>
              <a:rPr lang="ru-RU" dirty="0" smtClean="0">
                <a:effectLst/>
                <a:latin typeface="Verdana" pitchFamily="34" charset="0"/>
              </a:rPr>
              <a:t>фракционная перегонка</a:t>
            </a:r>
          </a:p>
          <a:p>
            <a:pPr lvl="1" algn="just">
              <a:lnSpc>
                <a:spcPct val="12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</a:pPr>
            <a:r>
              <a:rPr lang="ru-RU" dirty="0" smtClean="0">
                <a:effectLst/>
                <a:latin typeface="Verdana" pitchFamily="34" charset="0"/>
              </a:rPr>
              <a:t>термический крекинг</a:t>
            </a:r>
          </a:p>
          <a:p>
            <a:pPr lvl="1" algn="just">
              <a:lnSpc>
                <a:spcPct val="12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</a:pPr>
            <a:r>
              <a:rPr lang="ru-RU" dirty="0" smtClean="0">
                <a:effectLst/>
                <a:latin typeface="Verdana" pitchFamily="34" charset="0"/>
              </a:rPr>
              <a:t>каталитический крекинг</a:t>
            </a:r>
          </a:p>
          <a:p>
            <a:pPr lvl="1" algn="just">
              <a:lnSpc>
                <a:spcPct val="120000"/>
              </a:lnSpc>
              <a:buClr>
                <a:schemeClr val="tx1"/>
              </a:buClr>
              <a:buSzPct val="110000"/>
              <a:buNone/>
            </a:pPr>
            <a:endParaRPr lang="ru-RU" dirty="0" smtClean="0">
              <a:effectLst/>
              <a:latin typeface="Verdana" pitchFamily="34" charset="0"/>
            </a:endParaRPr>
          </a:p>
          <a:p>
            <a:endParaRPr lang="ru-RU" dirty="0" smtClean="0">
              <a:effectLst/>
            </a:endParaRPr>
          </a:p>
        </p:txBody>
      </p:sp>
      <p:pic>
        <p:nvPicPr>
          <p:cNvPr id="125954" name="Picture 2" descr="http://allforchildren.ru/why/illustr/what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071678"/>
            <a:ext cx="3000396" cy="45720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3786190"/>
            <a:ext cx="4572000" cy="10895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bg1"/>
                </a:solidFill>
                <a:latin typeface="Verdana" pitchFamily="34" charset="0"/>
              </a:rPr>
              <a:t>Остальные процессы используются для производства и повышения октанового числа бензина.</a:t>
            </a:r>
            <a:endParaRPr lang="ru-RU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929198"/>
            <a:ext cx="4572000" cy="160659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None/>
            </a:pPr>
            <a:r>
              <a:rPr lang="ru-RU" sz="2800" dirty="0" smtClean="0">
                <a:latin typeface="Verdana" pitchFamily="34" charset="0"/>
              </a:rPr>
              <a:t>К ним относятся:</a:t>
            </a:r>
          </a:p>
          <a:p>
            <a:pPr lvl="1" algn="just">
              <a:lnSpc>
                <a:spcPct val="12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</a:pPr>
            <a:r>
              <a:rPr lang="ru-RU" b="1" dirty="0" smtClean="0">
                <a:latin typeface="Verdana" pitchFamily="34" charset="0"/>
              </a:rPr>
              <a:t>полимеризация,</a:t>
            </a:r>
          </a:p>
          <a:p>
            <a:pPr lvl="1" algn="just">
              <a:lnSpc>
                <a:spcPct val="12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</a:pPr>
            <a:r>
              <a:rPr lang="ru-RU" b="1" dirty="0" err="1" smtClean="0">
                <a:latin typeface="Verdana" pitchFamily="34" charset="0"/>
              </a:rPr>
              <a:t>алкилирование</a:t>
            </a:r>
            <a:r>
              <a:rPr lang="ru-RU" b="1" dirty="0" smtClean="0">
                <a:latin typeface="Verdana" pitchFamily="34" charset="0"/>
              </a:rPr>
              <a:t>,</a:t>
            </a:r>
          </a:p>
          <a:p>
            <a:pPr lvl="1" algn="just">
              <a:lnSpc>
                <a:spcPct val="12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</a:pPr>
            <a:r>
              <a:rPr lang="ru-RU" b="1" dirty="0" smtClean="0">
                <a:latin typeface="Verdana" pitchFamily="34" charset="0"/>
              </a:rPr>
              <a:t>изомеризация.</a:t>
            </a:r>
            <a:endParaRPr lang="ru-RU" b="1" dirty="0" smtClean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Нефть очищают от механических примесей, серосодержащих соединений так называемой фракционной перегонке, или ректификации.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285860"/>
            <a:ext cx="8215338" cy="12003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Фракционная перегонка </a:t>
            </a:r>
            <a:r>
              <a:rPr lang="ru-RU" sz="2400" dirty="0" smtClean="0"/>
              <a:t>– физический способ разделения смеси компонентов с различными температурами кипения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5534561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Перегонка осуществляется в специальных установках – ректификационных колоннах, в которых повторяют циклы конденсации и испарения жидких веществ, содержащихся в нефти.</a:t>
            </a:r>
            <a:endParaRPr lang="ru-RU" sz="2000" dirty="0"/>
          </a:p>
        </p:txBody>
      </p:sp>
      <p:pic>
        <p:nvPicPr>
          <p:cNvPr id="51202" name="Picture 2" descr="http://www.homedistiller.ru/images/Varianty_deflegmatorov/1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44"/>
            <a:ext cx="2354700" cy="3000396"/>
          </a:xfrm>
          <a:prstGeom prst="rect">
            <a:avLst/>
          </a:prstGeom>
          <a:noFill/>
        </p:spPr>
      </p:pic>
      <p:pic>
        <p:nvPicPr>
          <p:cNvPr id="51204" name="Picture 4" descr="http://www.directorinfo.ru/Archive/SG/2006/5/32/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643182"/>
            <a:ext cx="3856882" cy="2919401"/>
          </a:xfrm>
          <a:prstGeom prst="rect">
            <a:avLst/>
          </a:prstGeom>
          <a:noFill/>
        </p:spPr>
      </p:pic>
      <p:pic>
        <p:nvPicPr>
          <p:cNvPr id="51206" name="Picture 6" descr="https://encrypted-tbn0.gstatic.com/images?q=tbn:ANd9GcRIuZE5-aQ8nTus2MJBzGF1-O6_Fi-SwyOFsqZ-CiJUzIF43gU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2571744"/>
            <a:ext cx="1571636" cy="3028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05389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+mj-lt"/>
            </a:endParaRP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290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В процессе ректификации нефть разделяют на следующие фракции: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388442"/>
            <a:ext cx="81439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/>
              <a:t>Газовая фракция</a:t>
            </a:r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Газолиновая фракция. Из неё получают газолин, автомобильный и авиационный бензин.</a:t>
            </a:r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r>
              <a:rPr lang="ru-RU" sz="2400" dirty="0" err="1" smtClean="0"/>
              <a:t>Лигроиновая</a:t>
            </a:r>
            <a:r>
              <a:rPr lang="ru-RU" sz="2400" dirty="0" smtClean="0"/>
              <a:t> фракция. Лигроин используется как горючее для тракторов.</a:t>
            </a:r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Керосиновая фракция. Керосин после очистки используется как горючее для </a:t>
            </a:r>
            <a:r>
              <a:rPr lang="ru-RU" sz="2400" dirty="0" err="1" smtClean="0"/>
              <a:t>тракторов,реактивных</a:t>
            </a:r>
            <a:r>
              <a:rPr lang="ru-RU" sz="2400" dirty="0" smtClean="0"/>
              <a:t> самолётов и ракет.</a:t>
            </a:r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Дизельное топливо.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6479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1332</TotalTime>
  <Words>659</Words>
  <Application>Microsoft Office PowerPoint</Application>
  <PresentationFormat>Экран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Перспектива</vt:lpstr>
      <vt:lpstr>Городская</vt:lpstr>
      <vt:lpstr>Модульная</vt:lpstr>
      <vt:lpstr>Изящная</vt:lpstr>
      <vt:lpstr>Солнцестояние</vt:lpstr>
      <vt:lpstr>Трек</vt:lpstr>
      <vt:lpstr>Нефть и способы ее переработки</vt:lpstr>
      <vt:lpstr>Слайд 2</vt:lpstr>
      <vt:lpstr>Физические свойства нефти:</vt:lpstr>
      <vt:lpstr>Слайд 4</vt:lpstr>
      <vt:lpstr>Слайд 5</vt:lpstr>
      <vt:lpstr>Слайд 6</vt:lpstr>
      <vt:lpstr>Переработка нефти.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Применение нефтепродуктов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Нефть и способы ее переработки</dc:title>
  <dc:creator>Администратор</dc:creator>
  <cp:lastModifiedBy>Asus</cp:lastModifiedBy>
  <cp:revision>80</cp:revision>
  <dcterms:created xsi:type="dcterms:W3CDTF">2013-01-16T10:15:33Z</dcterms:created>
  <dcterms:modified xsi:type="dcterms:W3CDTF">2014-11-04T11:16:51Z</dcterms:modified>
</cp:coreProperties>
</file>