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56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063-02CD-4F04-96DE-2165BDF86D5C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5B15A-96D3-42BF-8C1D-E094CD2D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AD02-9A68-4F76-AB26-29273583A6BF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4B7F-3C24-4A96-85E8-CDCE9633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ED09-6CDB-494C-842A-457A3F299F74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3249E-9BB4-494C-B4AC-00EB5B1D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AC75-B945-44B5-B5C5-8D01694C086B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35E5-9C5A-4B32-BB68-C4F3CB247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23F21-FDBD-4A01-A78B-90207A5E0825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5B55C-23F6-48DC-B9FE-5DAE2978C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8BF07-5308-4BA4-80BC-8E040F1F26EC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B648F-D3AB-46DD-A68B-41CE451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B779-B67A-4280-BE34-812B019DE8C2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F1220-15C0-4AA5-9AAE-AE8E5B825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48365-D768-4B08-AC8C-B24147AD09E7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86C6-B248-43D3-AE0E-7FDADD8EB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3CFC-C917-4758-BEB2-DE285CFA8E2B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F8B52-9439-4690-92BE-62E2A54E3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7477-662B-4BF8-9725-E865A7732F91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07FB-7630-4580-BD07-B92A85057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E3088-9504-45B5-871D-B320482F2473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B143-87E1-4307-B6A2-7DA8DAF5F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EF1E3-6211-411D-A4E5-8646A98E56B3}" type="datetimeFigureOut">
              <a:rPr lang="ru-RU"/>
              <a:pPr>
                <a:defRPr/>
              </a:pPr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176979-8B84-490D-968E-ED0ED0166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Gimn-studentov-Gaudeamus-igitur(muzofon.com).mp3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Neizvesten-komanda-molodosti-nashey-minus(muzofon.com).mp3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88;&#1086;&#1083;&#1080;&#1085;&#1075;&#1089;&#1082;&#1086;&#1077;%20&#1074;&#1086;&#1079;&#1088;&#1086;&#1078;&#1076;&#1077;&#1085;&#1080;&#1077;.mp4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151" y="332656"/>
            <a:ext cx="8904047" cy="6263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" y="260648"/>
            <a:ext cx="8229600" cy="9409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«Дослідники – фізики» </a:t>
            </a:r>
            <a:endParaRPr lang="uk-UA" sz="5400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37" y="1525974"/>
            <a:ext cx="3192927" cy="4254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345432"/>
            <a:ext cx="3403140" cy="2684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9913" y="5177546"/>
            <a:ext cx="3515208" cy="14918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err="1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Роджер</a:t>
            </a:r>
            <a:r>
              <a:rPr lang="uk-UA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Бекон</a:t>
            </a:r>
          </a:p>
          <a:p>
            <a:pPr algn="ctr"/>
            <a:r>
              <a:rPr lang="ru-RU" sz="3200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</a:t>
            </a:r>
            <a:r>
              <a:rPr lang="ru-RU" sz="3200" dirty="0" err="1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</a:t>
            </a:r>
            <a:r>
              <a:rPr lang="ru-RU" sz="3200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1214р. </a:t>
            </a:r>
            <a:r>
              <a:rPr lang="ru-RU" sz="3200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ум. </a:t>
            </a:r>
            <a:r>
              <a:rPr lang="ru-RU" sz="3200" dirty="0" err="1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</a:t>
            </a:r>
            <a:r>
              <a:rPr lang="ru-RU" sz="3200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ru-RU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1292р)</a:t>
            </a:r>
            <a:endParaRPr lang="uk-UA" sz="320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35846" y="3861048"/>
            <a:ext cx="3515208" cy="8884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uk-UA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амера обскура</a:t>
            </a:r>
            <a:endParaRPr lang="uk-UA" sz="320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779108"/>
            <a:ext cx="3312368" cy="207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051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63934"/>
            <a:ext cx="8229600" cy="9409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«Дослідники – географи» </a:t>
            </a:r>
            <a:endParaRPr lang="uk-UA" sz="5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4900"/>
            <a:ext cx="5400600" cy="5473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27" y="1112184"/>
            <a:ext cx="3384376" cy="347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853" y="4086201"/>
            <a:ext cx="2760250" cy="277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9657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775" y="1180826"/>
            <a:ext cx="6380599" cy="414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63934"/>
            <a:ext cx="8229600" cy="1032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«Аналітики» </a:t>
            </a:r>
            <a:endParaRPr lang="uk-UA" sz="5400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539552" y="5321126"/>
            <a:ext cx="8229600" cy="1536874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Середньовічні школи та університети </a:t>
            </a:r>
            <a:endParaRPr lang="uk-UA" sz="5400" dirty="0"/>
          </a:p>
        </p:txBody>
      </p:sp>
      <p:sp>
        <p:nvSpPr>
          <p:cNvPr id="2" name="Овал 1">
            <a:hlinkClick r:id="rId3" action="ppaction://hlinkfile"/>
          </p:cNvPr>
          <p:cNvSpPr/>
          <p:nvPr/>
        </p:nvSpPr>
        <p:spPr>
          <a:xfrm>
            <a:off x="323528" y="3140968"/>
            <a:ext cx="64807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81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924"/>
            <a:ext cx="6768751" cy="672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9913" y="4431639"/>
            <a:ext cx="3515208" cy="14918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Йоган Гутенберг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(1397-1400 -           3 </a:t>
            </a:r>
            <a:r>
              <a:rPr lang="ru-RU" sz="3200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лютого </a:t>
            </a:r>
            <a:r>
              <a:rPr lang="ru-RU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1468)</a:t>
            </a:r>
            <a:endParaRPr lang="uk-UA" sz="320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8609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63934"/>
            <a:ext cx="8229600" cy="1032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«Займи позицію» </a:t>
            </a:r>
            <a:endParaRPr lang="uk-UA" sz="5400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539552" y="5062530"/>
            <a:ext cx="8229600" cy="1536874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кщо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була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можливість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обирати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школу, то в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якій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зі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шкіл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середньовічній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або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сучасній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хотіли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навчатися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 </a:t>
            </a:r>
            <a:endParaRPr lang="uk-UA" sz="36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90" y="1268760"/>
            <a:ext cx="5993707" cy="3793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150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63934"/>
            <a:ext cx="8229600" cy="1032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«Рюкзак» </a:t>
            </a:r>
            <a:endParaRPr lang="uk-UA" sz="5400" dirty="0"/>
          </a:p>
        </p:txBody>
      </p:sp>
      <p:sp>
        <p:nvSpPr>
          <p:cNvPr id="6" name="Заголовок 3"/>
          <p:cNvSpPr txBox="1">
            <a:spLocks/>
          </p:cNvSpPr>
          <p:nvPr/>
        </p:nvSpPr>
        <p:spPr bwMode="auto">
          <a:xfrm>
            <a:off x="5696838" y="2780928"/>
            <a:ext cx="3189040" cy="2808312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Складіть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доробки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уроку в «рюкзак»</a:t>
            </a:r>
            <a:endParaRPr lang="uk-UA" sz="3600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21" y="1628799"/>
            <a:ext cx="5299082" cy="48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14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63934"/>
            <a:ext cx="8229600" cy="1032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«Колаж» </a:t>
            </a:r>
            <a:endParaRPr lang="uk-UA" sz="5400" dirty="0"/>
          </a:p>
        </p:txBody>
      </p:sp>
      <p:sp>
        <p:nvSpPr>
          <p:cNvPr id="2" name="Овал 1">
            <a:hlinkClick r:id="rId2" action="ppaction://hlinkfile"/>
          </p:cNvPr>
          <p:cNvSpPr/>
          <p:nvPr/>
        </p:nvSpPr>
        <p:spPr>
          <a:xfrm>
            <a:off x="611560" y="1988840"/>
            <a:ext cx="1152128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912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63934"/>
            <a:ext cx="8229600" cy="103281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Домашнє завдання   </a:t>
            </a:r>
            <a:endParaRPr lang="uk-UA" sz="54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 bwMode="auto">
          <a:xfrm>
            <a:off x="1187624" y="2132856"/>
            <a:ext cx="6912768" cy="2808312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Опрацювати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§ 16,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закінчити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складання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схеми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Твір-есе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«Школа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майбутнього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166077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384" y="1085593"/>
            <a:ext cx="2588912" cy="301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16632"/>
            <a:ext cx="7056784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Портретна галерея</a:t>
            </a:r>
            <a:endParaRPr lang="uk-UA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3595192"/>
            <a:ext cx="2376264" cy="5046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 smtClean="0"/>
              <a:t>Пь</a:t>
            </a:r>
            <a:r>
              <a:rPr lang="uk-UA" sz="2400" dirty="0" err="1" smtClean="0"/>
              <a:t>єр</a:t>
            </a:r>
            <a:r>
              <a:rPr lang="uk-UA" sz="2400" dirty="0" smtClean="0"/>
              <a:t> Абеляр</a:t>
            </a:r>
            <a:endParaRPr lang="uk-UA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490" y="2592710"/>
            <a:ext cx="2874615" cy="3832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406868" y="5978049"/>
            <a:ext cx="2442567" cy="40815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/>
              <a:t>Роджер</a:t>
            </a:r>
            <a:r>
              <a:rPr lang="uk-UA" sz="2400" dirty="0" smtClean="0"/>
              <a:t> Бекон</a:t>
            </a:r>
            <a:endParaRPr lang="uk-UA" sz="24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63" y="2632031"/>
            <a:ext cx="2703008" cy="3754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66335" y="5852229"/>
            <a:ext cx="2376264" cy="5046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Тарас Шевченко</a:t>
            </a:r>
            <a:endParaRPr lang="uk-UA" sz="2400" dirty="0"/>
          </a:p>
        </p:txBody>
      </p:sp>
      <p:pic>
        <p:nvPicPr>
          <p:cNvPr id="3080" name="Picture 8" descr="http://im5-tub-ua.yandex.net/i?id=524598249-52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952" y="4257104"/>
            <a:ext cx="2244176" cy="271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362788" y="6331266"/>
            <a:ext cx="2376264" cy="5046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Йоган Гутенберг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288983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764704"/>
            <a:ext cx="7848872" cy="57861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spcAft>
                <a:spcPts val="0"/>
              </a:spcAft>
            </a:pPr>
            <a:r>
              <a:rPr lang="uk-UA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«Читайте</a:t>
            </a:r>
            <a:r>
              <a:rPr lang="uk-UA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, навчайтеся, </a:t>
            </a:r>
            <a:endParaRPr lang="uk-UA" sz="54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ctr">
              <a:spcAft>
                <a:spcPts val="0"/>
              </a:spcAft>
            </a:pPr>
            <a:r>
              <a:rPr lang="uk-UA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і </a:t>
            </a:r>
            <a:r>
              <a:rPr lang="uk-UA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свого не забувайте, </a:t>
            </a:r>
            <a:endParaRPr lang="uk-UA" sz="5400" b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ctr">
              <a:spcAft>
                <a:spcPts val="0"/>
              </a:spcAft>
            </a:pPr>
            <a:r>
              <a:rPr lang="uk-UA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і </a:t>
            </a:r>
            <a:r>
              <a:rPr lang="uk-UA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чужого не </a:t>
            </a:r>
            <a:r>
              <a:rPr lang="uk-UA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цурайтеся»</a:t>
            </a:r>
          </a:p>
          <a:p>
            <a:pPr lvl="0" algn="r">
              <a:spcAft>
                <a:spcPts val="0"/>
              </a:spcAft>
            </a:pPr>
            <a:r>
              <a:rPr lang="uk-UA" sz="4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 </a:t>
            </a:r>
          </a:p>
          <a:p>
            <a:pPr lvl="0" algn="r">
              <a:spcAft>
                <a:spcPts val="0"/>
              </a:spcAft>
            </a:pPr>
            <a:r>
              <a:rPr lang="uk-UA" sz="4000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Послання </a:t>
            </a:r>
          </a:p>
          <a:p>
            <a:pPr lvl="0" algn="r">
              <a:spcAft>
                <a:spcPts val="0"/>
              </a:spcAft>
            </a:pPr>
            <a:r>
              <a:rPr lang="uk-UA" sz="4000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«</a:t>
            </a:r>
            <a:r>
              <a:rPr lang="uk-UA" sz="4000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І мертвим, </a:t>
            </a:r>
            <a:endParaRPr lang="uk-UA" sz="4000" i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r">
              <a:spcAft>
                <a:spcPts val="0"/>
              </a:spcAft>
            </a:pPr>
            <a:r>
              <a:rPr lang="uk-UA" sz="4000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і </a:t>
            </a:r>
            <a:r>
              <a:rPr lang="uk-UA" sz="4000" i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живим, </a:t>
            </a:r>
            <a:endParaRPr lang="uk-UA" sz="4000" i="1" dirty="0" smtClean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lvl="0" algn="r">
              <a:spcAft>
                <a:spcPts val="0"/>
              </a:spcAft>
            </a:pPr>
            <a:r>
              <a:rPr lang="uk-UA" sz="4000" i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і ненародженим…»</a:t>
            </a:r>
            <a:endParaRPr lang="uk-UA" sz="3200" i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47697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80728"/>
            <a:ext cx="7021461" cy="37856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СЕРЕДНЬОВІЧНІ ЗНАННЯ 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                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ОСВІТА</a:t>
            </a:r>
            <a:r>
              <a:rPr lang="ru-RU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Каролінгське відродження</a:t>
            </a:r>
            <a:endParaRPr lang="uk-UA" sz="5400" dirty="0"/>
          </a:p>
        </p:txBody>
      </p:sp>
      <p:pic>
        <p:nvPicPr>
          <p:cNvPr id="4098" name="Picture 2" descr="http://img0.liveinternet.ru/images/attach/c/1/56/633/56633117_1268933999_karl_velik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5519949" cy="444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>
            <a:hlinkClick r:id="rId3" action="ppaction://hlinkfile"/>
          </p:cNvPr>
          <p:cNvSpPr/>
          <p:nvPr/>
        </p:nvSpPr>
        <p:spPr>
          <a:xfrm>
            <a:off x="8028384" y="5229200"/>
            <a:ext cx="79208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2727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221825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«Схоласти»</a:t>
            </a:r>
            <a:b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схола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(лат.) - школа</a:t>
            </a:r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uk-UA" sz="6600" dirty="0"/>
          </a:p>
        </p:txBody>
      </p:sp>
      <p:pic>
        <p:nvPicPr>
          <p:cNvPr id="6146" name="Picture 2" descr="http://cdn.dipity.com/uploads/events/44428b068ba705b82f376b58e83a79fe_1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82550"/>
            <a:ext cx="3571875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986671"/>
            <a:ext cx="5148064" cy="363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3"/>
          <p:cNvSpPr txBox="1">
            <a:spLocks/>
          </p:cNvSpPr>
          <p:nvPr/>
        </p:nvSpPr>
        <p:spPr bwMode="auto">
          <a:xfrm>
            <a:off x="155575" y="4149080"/>
            <a:ext cx="3336305" cy="2448272"/>
          </a:xfrm>
          <a:prstGeom prst="rect">
            <a:avLst/>
          </a:prstGeom>
          <a:ln w="9525" cap="flat" cmpd="sng" algn="ctr">
            <a:solidFill>
              <a:schemeClr val="accent3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400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Схоластика – середньовічна філософія, що ставила за мету науково пояснити релігійний </a:t>
            </a:r>
            <a:r>
              <a:rPr lang="uk-UA" sz="2400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Calibri"/>
                <a:cs typeface="Times New Roman"/>
              </a:rPr>
              <a:t>світогляд</a:t>
            </a:r>
            <a:endParaRPr lang="uk-UA" sz="7200" dirty="0">
              <a:ln w="18415" cmpd="sng">
                <a:solidFill>
                  <a:srgbClr val="002060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8857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podkat.ru/uploads/posts/2011-10/1318244446_04-abelard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2281"/>
            <a:ext cx="8266779" cy="54726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24127" y="4797152"/>
            <a:ext cx="3338187" cy="9688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err="1" smtClean="0"/>
              <a:t>Пьєр</a:t>
            </a:r>
            <a:r>
              <a:rPr lang="uk-UA" sz="3200" dirty="0" smtClean="0"/>
              <a:t> Абеляр (1079 – 1142)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83681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" y="260648"/>
            <a:ext cx="8229600" cy="9409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«Дослідники – хіміки» </a:t>
            </a:r>
            <a:endParaRPr lang="uk-UA" sz="5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840760" cy="5233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6237312"/>
            <a:ext cx="6840760" cy="6206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Алхімічна лабораторія</a:t>
            </a:r>
            <a:endParaRPr lang="uk-UA" sz="320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16810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1196" y="260648"/>
            <a:ext cx="8229600" cy="94096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«Дослідники – фізики» </a:t>
            </a:r>
            <a:endParaRPr lang="uk-UA" sz="5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51620" y="6204048"/>
            <a:ext cx="6840760" cy="6206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«Лабораторія </a:t>
            </a:r>
            <a:r>
              <a:rPr lang="uk-UA" sz="3200" dirty="0" err="1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Роджера</a:t>
            </a:r>
            <a:r>
              <a:rPr lang="uk-UA" sz="320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Бекона»</a:t>
            </a:r>
            <a:endParaRPr lang="uk-UA" sz="320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 descr="http://www.litmir.net/BookBinary/145513/1351149145/i_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367020"/>
            <a:ext cx="5715000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5839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180</Words>
  <Application>Microsoft Office PowerPoint</Application>
  <PresentationFormat>Экран (4:3)</PresentationFormat>
  <Paragraphs>40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Каролінгське відродження</vt:lpstr>
      <vt:lpstr>«Схоласти» схола (лат.) - школа </vt:lpstr>
      <vt:lpstr>Презентация PowerPoint</vt:lpstr>
      <vt:lpstr>«Дослідники – хіміки» </vt:lpstr>
      <vt:lpstr>«Дослідники – фізики» </vt:lpstr>
      <vt:lpstr>«Дослідники – фізики» </vt:lpstr>
      <vt:lpstr>«Дослідники – географи» </vt:lpstr>
      <vt:lpstr>«Аналітики» </vt:lpstr>
      <vt:lpstr>Презентация PowerPoint</vt:lpstr>
      <vt:lpstr>«Займи позицію» </vt:lpstr>
      <vt:lpstr>«Рюкзак» </vt:lpstr>
      <vt:lpstr>«Колаж» </vt:lpstr>
      <vt:lpstr>Домашнє завдання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14</cp:revision>
  <dcterms:created xsi:type="dcterms:W3CDTF">2013-07-10T15:00:56Z</dcterms:created>
  <dcterms:modified xsi:type="dcterms:W3CDTF">2014-03-03T19:14:00Z</dcterms:modified>
</cp:coreProperties>
</file>