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7105-726E-4EB5-825D-437E79A7C94F}" type="datetimeFigureOut">
              <a:rPr lang="uk-UA" smtClean="0"/>
              <a:t>17.02.2018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30FF-F4AE-4C00-A21D-1892D0190D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7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7105-726E-4EB5-825D-437E79A7C94F}" type="datetimeFigureOut">
              <a:rPr lang="uk-UA" smtClean="0"/>
              <a:t>17.02.2018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30FF-F4AE-4C00-A21D-1892D0190D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61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7105-726E-4EB5-825D-437E79A7C94F}" type="datetimeFigureOut">
              <a:rPr lang="uk-UA" smtClean="0"/>
              <a:t>17.02.2018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30FF-F4AE-4C00-A21D-1892D0190D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518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7105-726E-4EB5-825D-437E79A7C94F}" type="datetimeFigureOut">
              <a:rPr lang="uk-UA" smtClean="0"/>
              <a:t>17.02.2018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30FF-F4AE-4C00-A21D-1892D0190D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09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7105-726E-4EB5-825D-437E79A7C94F}" type="datetimeFigureOut">
              <a:rPr lang="uk-UA" smtClean="0"/>
              <a:t>17.02.2018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30FF-F4AE-4C00-A21D-1892D0190D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07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7105-726E-4EB5-825D-437E79A7C94F}" type="datetimeFigureOut">
              <a:rPr lang="uk-UA" smtClean="0"/>
              <a:t>17.02.2018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30FF-F4AE-4C00-A21D-1892D0190D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54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7105-726E-4EB5-825D-437E79A7C94F}" type="datetimeFigureOut">
              <a:rPr lang="uk-UA" smtClean="0"/>
              <a:t>17.02.2018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30FF-F4AE-4C00-A21D-1892D0190D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03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7105-726E-4EB5-825D-437E79A7C94F}" type="datetimeFigureOut">
              <a:rPr lang="uk-UA" smtClean="0"/>
              <a:t>17.02.2018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30FF-F4AE-4C00-A21D-1892D0190D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77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7105-726E-4EB5-825D-437E79A7C94F}" type="datetimeFigureOut">
              <a:rPr lang="uk-UA" smtClean="0"/>
              <a:t>17.02.2018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30FF-F4AE-4C00-A21D-1892D0190D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616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7105-726E-4EB5-825D-437E79A7C94F}" type="datetimeFigureOut">
              <a:rPr lang="uk-UA" smtClean="0"/>
              <a:t>17.02.2018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30FF-F4AE-4C00-A21D-1892D0190D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652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7105-726E-4EB5-825D-437E79A7C94F}" type="datetimeFigureOut">
              <a:rPr lang="uk-UA" smtClean="0"/>
              <a:t>17.02.2018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30FF-F4AE-4C00-A21D-1892D0190D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75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97105-726E-4EB5-825D-437E79A7C94F}" type="datetimeFigureOut">
              <a:rPr lang="uk-UA" smtClean="0"/>
              <a:t>17.02.2018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430FF-F4AE-4C00-A21D-1892D0190D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777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36865"/>
            <a:ext cx="4776536" cy="49211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1563" y="0"/>
            <a:ext cx="12192000" cy="3423684"/>
          </a:xfrm>
        </p:spPr>
        <p:txBody>
          <a:bodyPr>
            <a:normAutofit/>
          </a:bodyPr>
          <a:lstStyle/>
          <a:p>
            <a:b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«Мотиви па м</a:t>
            </a:r>
            <a:r>
              <a:rPr lang="en-US" sz="3200" b="1" dirty="0">
                <a:solidFill>
                  <a:srgbClr val="FF0000"/>
                </a:solidFill>
              </a:rPr>
              <a:t>’</a:t>
            </a:r>
            <a:r>
              <a:rPr lang="uk-UA" sz="3200" b="1" dirty="0">
                <a:solidFill>
                  <a:srgbClr val="FF0000"/>
                </a:solidFill>
              </a:rPr>
              <a:t>яті, любові, природи у </a:t>
            </a:r>
            <a:r>
              <a:rPr lang="en-US" sz="3200" b="1" dirty="0">
                <a:solidFill>
                  <a:srgbClr val="FF0000"/>
                </a:solidFill>
              </a:rPr>
              <a:t>                                             </a:t>
            </a:r>
            <a:r>
              <a:rPr lang="uk-UA" sz="3200" b="1" dirty="0">
                <a:solidFill>
                  <a:srgbClr val="FF0000"/>
                </a:solidFill>
              </a:rPr>
              <a:t>творчості </a:t>
            </a:r>
            <a:br>
              <a:rPr lang="uk-UA" sz="3200" b="1" dirty="0">
                <a:solidFill>
                  <a:srgbClr val="FF0000"/>
                </a:solidFill>
              </a:rPr>
            </a:br>
            <a:r>
              <a:rPr lang="uk-UA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>
                <a:solidFill>
                  <a:srgbClr val="FF0000"/>
                </a:solidFill>
              </a:rPr>
              <a:t>             </a:t>
            </a:r>
            <a:r>
              <a:rPr lang="uk-UA" sz="3200" b="1" dirty="0">
                <a:solidFill>
                  <a:srgbClr val="FF0000"/>
                </a:solidFill>
              </a:rPr>
              <a:t> Ліни Костенко»</a:t>
            </a:r>
            <a:br>
              <a:rPr lang="uk-UA" sz="3200" b="1" dirty="0">
                <a:solidFill>
                  <a:srgbClr val="FF0000"/>
                </a:solidFill>
              </a:rPr>
            </a:br>
            <a:br>
              <a:rPr lang="uk-UA" sz="3200" b="1" dirty="0">
                <a:solidFill>
                  <a:srgbClr val="FF0000"/>
                </a:solidFill>
              </a:rPr>
            </a:br>
            <a:b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              мети роб                     </a:t>
            </a:r>
            <a:r>
              <a:rPr lang="uk-UA" sz="2800" dirty="0"/>
              <a:t>Мета  роботи --дослідити мотиви </a:t>
            </a:r>
            <a:r>
              <a:rPr lang="uk-UA" sz="2800" dirty="0" err="1"/>
              <a:t>пам</a:t>
            </a:r>
            <a:r>
              <a:rPr lang="en-US" sz="2800" dirty="0"/>
              <a:t>’</a:t>
            </a:r>
            <a:r>
              <a:rPr lang="uk-UA" sz="2800" dirty="0"/>
              <a:t>яті, </a:t>
            </a:r>
          </a:p>
          <a:p>
            <a:r>
              <a:rPr lang="uk-UA" sz="2800" dirty="0"/>
              <a:t>                    любові та природи у </a:t>
            </a:r>
          </a:p>
          <a:p>
            <a:r>
              <a:rPr lang="uk-UA" sz="2800" dirty="0"/>
              <a:t>                           творчості Ліни Костенко</a:t>
            </a:r>
          </a:p>
        </p:txBody>
      </p:sp>
    </p:spTree>
    <p:extLst>
      <p:ext uri="{BB962C8B-B14F-4D97-AF65-F5344CB8AC3E}">
        <p14:creationId xmlns:p14="http://schemas.microsoft.com/office/powerpoint/2010/main" val="208919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93" y="4422371"/>
            <a:ext cx="5935287" cy="2435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                    </a:t>
            </a:r>
            <a:r>
              <a:rPr lang="uk-UA" dirty="0">
                <a:solidFill>
                  <a:srgbClr val="FF0000"/>
                </a:solidFill>
              </a:rPr>
              <a:t>Ліна Костенко – беззаперечний моральний авторитет для багатьох українців.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"/>
            <a:ext cx="12191999" cy="6857998"/>
          </a:xfrm>
          <a:solidFill>
            <a:srgbClr val="FFFF00"/>
          </a:solidFill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pPr marL="0" indent="0">
              <a:buNone/>
            </a:pPr>
            <a:r>
              <a:rPr lang="uk-UA" dirty="0"/>
              <a:t>                                </a:t>
            </a:r>
            <a:r>
              <a:rPr lang="uk-UA" sz="3200" dirty="0">
                <a:solidFill>
                  <a:srgbClr val="FF0000"/>
                </a:solidFill>
              </a:rPr>
              <a:t>Ліна Костенко – беззаперечний моральний авторитет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                                                    для багатьох українців.</a:t>
            </a:r>
          </a:p>
          <a:p>
            <a:endParaRPr lang="uk-UA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      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                                           </a:t>
            </a:r>
            <a:r>
              <a:rPr lang="uk-UA" sz="3200" dirty="0">
                <a:solidFill>
                  <a:srgbClr val="0070C0"/>
                </a:solidFill>
              </a:rPr>
              <a:t>ЇЇ поезія – це позиція, вчинок. Тому її творчість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0070C0"/>
                </a:solidFill>
              </a:rPr>
              <a:t>                                           потрібно ширше вивчати в школах,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0070C0"/>
                </a:solidFill>
              </a:rPr>
              <a:t>                                           починаючи з 5 по 11 клас для виховання 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0070C0"/>
                </a:solidFill>
              </a:rPr>
              <a:t>                                           підростаючого покоління.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9789"/>
            <a:ext cx="3941549" cy="54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4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12266815" cy="6858000"/>
          </a:xfrm>
          <a:solidFill>
            <a:srgbClr val="FFFF00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                                           </a:t>
            </a:r>
          </a:p>
          <a:p>
            <a:pPr marL="0" indent="0">
              <a:buNone/>
            </a:pPr>
            <a:r>
              <a:rPr lang="uk-UA" sz="5800" dirty="0">
                <a:solidFill>
                  <a:srgbClr val="0070C0"/>
                </a:solidFill>
              </a:rPr>
              <a:t>                          Об</a:t>
            </a:r>
            <a:r>
              <a:rPr lang="en-US" sz="5800" dirty="0">
                <a:solidFill>
                  <a:srgbClr val="0070C0"/>
                </a:solidFill>
              </a:rPr>
              <a:t>’</a:t>
            </a:r>
            <a:r>
              <a:rPr lang="uk-UA" sz="5800" dirty="0" err="1">
                <a:solidFill>
                  <a:srgbClr val="0070C0"/>
                </a:solidFill>
              </a:rPr>
              <a:t>єкт</a:t>
            </a:r>
            <a:r>
              <a:rPr lang="uk-UA" sz="5800" dirty="0">
                <a:solidFill>
                  <a:srgbClr val="0070C0"/>
                </a:solidFill>
              </a:rPr>
              <a:t>  дослідження наукової роботи</a:t>
            </a:r>
          </a:p>
          <a:p>
            <a:endParaRPr lang="uk-UA" sz="5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sz="3200" dirty="0">
                <a:solidFill>
                  <a:srgbClr val="0070C0"/>
                </a:solidFill>
              </a:rPr>
              <a:t>                                                                   твори поетеси,  згруповані за мотивами</a:t>
            </a:r>
          </a:p>
          <a:p>
            <a:pPr marL="0" indent="0">
              <a:buNone/>
            </a:pPr>
            <a:endParaRPr lang="uk-UA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                     </a:t>
            </a:r>
            <a:r>
              <a:rPr lang="uk-UA" sz="4400" dirty="0">
                <a:solidFill>
                  <a:srgbClr val="FF0000"/>
                </a:solidFill>
              </a:rPr>
              <a:t>мотив </a:t>
            </a:r>
            <a:r>
              <a:rPr lang="uk-UA" sz="4400" dirty="0" err="1">
                <a:solidFill>
                  <a:srgbClr val="FF0000"/>
                </a:solidFill>
              </a:rPr>
              <a:t>пам</a:t>
            </a:r>
            <a:r>
              <a:rPr lang="en-US" sz="4400" dirty="0">
                <a:solidFill>
                  <a:srgbClr val="FF0000"/>
                </a:solidFill>
              </a:rPr>
              <a:t>’</a:t>
            </a:r>
            <a:r>
              <a:rPr lang="uk-UA" sz="4400" dirty="0">
                <a:solidFill>
                  <a:srgbClr val="FF0000"/>
                </a:solidFill>
              </a:rPr>
              <a:t>яті                        мотив любові                               мотив природи</a:t>
            </a:r>
          </a:p>
          <a:p>
            <a:pPr marL="0" indent="0">
              <a:buNone/>
            </a:pPr>
            <a:endParaRPr lang="uk-UA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                                                     </a:t>
            </a:r>
          </a:p>
          <a:p>
            <a:pPr marL="0" indent="0">
              <a:buNone/>
            </a:pPr>
            <a:endParaRPr lang="uk-UA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3200" dirty="0">
                <a:solidFill>
                  <a:srgbClr val="0070C0"/>
                </a:solidFill>
              </a:rPr>
              <a:t>                                                </a:t>
            </a:r>
          </a:p>
          <a:p>
            <a:pPr marL="0" indent="0">
              <a:buNone/>
            </a:pPr>
            <a:endParaRPr lang="uk-UA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uk-UA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uk-UA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sz="3200" dirty="0">
                <a:solidFill>
                  <a:srgbClr val="0070C0"/>
                </a:solidFill>
              </a:rPr>
              <a:t>                         </a:t>
            </a:r>
          </a:p>
          <a:p>
            <a:pPr marL="0" indent="0">
              <a:buNone/>
            </a:pPr>
            <a:r>
              <a:rPr lang="uk-UA" sz="5800" dirty="0">
                <a:solidFill>
                  <a:srgbClr val="0070C0"/>
                </a:solidFill>
              </a:rPr>
              <a:t>                                       Предмет  дослідження   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0070C0"/>
                </a:solidFill>
              </a:rPr>
              <a:t>                                  </a:t>
            </a:r>
            <a:r>
              <a:rPr lang="uk-UA" sz="5100" dirty="0">
                <a:solidFill>
                  <a:srgbClr val="0070C0"/>
                </a:solidFill>
              </a:rPr>
              <a:t>мотиви                                                           художні засоби                                                                                                  </a:t>
            </a:r>
          </a:p>
          <a:p>
            <a:pPr marL="0" indent="0">
              <a:buNone/>
            </a:pPr>
            <a:endParaRPr lang="uk-UA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uk-UA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                   </a:t>
            </a:r>
          </a:p>
          <a:p>
            <a:pPr marL="0" indent="0">
              <a:buNone/>
            </a:pPr>
            <a:endParaRPr lang="uk-UA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32" y="2410691"/>
            <a:ext cx="3341871" cy="2535382"/>
          </a:xfrm>
          <a:prstGeom prst="rect">
            <a:avLst/>
          </a:prstGeom>
        </p:spPr>
      </p:pic>
      <p:pic>
        <p:nvPicPr>
          <p:cNvPr id="1026" name="Picture 2" descr="Результат пошуку зображень за запитом &quot;картинка любові українських юнака і дівчи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99" y="2410691"/>
            <a:ext cx="3395133" cy="2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" y="2410691"/>
            <a:ext cx="3318933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249382" y="-54034"/>
            <a:ext cx="12441382" cy="6912033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                                              </a:t>
            </a:r>
          </a:p>
          <a:p>
            <a:pPr marL="0" indent="0">
              <a:buNone/>
            </a:pPr>
            <a:r>
              <a:rPr lang="uk-UA" dirty="0"/>
              <a:t>                                                              </a:t>
            </a:r>
            <a:r>
              <a:rPr lang="uk-UA" sz="3200" dirty="0">
                <a:solidFill>
                  <a:srgbClr val="C00000"/>
                </a:solidFill>
              </a:rPr>
              <a:t>Мотив  </a:t>
            </a:r>
            <a:r>
              <a:rPr lang="uk-UA" sz="3200" dirty="0" err="1">
                <a:solidFill>
                  <a:srgbClr val="C00000"/>
                </a:solidFill>
              </a:rPr>
              <a:t>пам</a:t>
            </a:r>
            <a:r>
              <a:rPr lang="en-US" sz="3200" dirty="0">
                <a:solidFill>
                  <a:srgbClr val="C00000"/>
                </a:solidFill>
              </a:rPr>
              <a:t>’</a:t>
            </a:r>
            <a:r>
              <a:rPr lang="uk-UA" sz="3200" dirty="0">
                <a:solidFill>
                  <a:srgbClr val="C00000"/>
                </a:solidFill>
              </a:rPr>
              <a:t>яті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7030A0"/>
                </a:solidFill>
              </a:rPr>
              <a:t>                                            невід</a:t>
            </a:r>
            <a:r>
              <a:rPr lang="en-US" sz="3200" dirty="0">
                <a:solidFill>
                  <a:srgbClr val="7030A0"/>
                </a:solidFill>
              </a:rPr>
              <a:t>’</a:t>
            </a:r>
            <a:r>
              <a:rPr lang="uk-UA" sz="3200" dirty="0">
                <a:solidFill>
                  <a:srgbClr val="7030A0"/>
                </a:solidFill>
              </a:rPr>
              <a:t>ємний від категорій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7030A0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7030A0"/>
                </a:solidFill>
              </a:rPr>
              <a:t>                                    « «Батьківщина»    та       «духовність»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7030A0"/>
                </a:solidFill>
              </a:rPr>
              <a:t>                            всі історичні поезії пройняті незламним духом 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7030A0"/>
                </a:solidFill>
              </a:rPr>
              <a:t>                                                       та оптимізмом.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7030A0"/>
                </a:solidFill>
              </a:rPr>
              <a:t>         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</a:rPr>
              <a:t>У вірші « І засміялась провесінь :-Пора» -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accent6">
                    <a:lumMod val="50000"/>
                  </a:schemeClr>
                </a:solidFill>
              </a:rPr>
              <a:t>         життєве кредо поетеси –</a:t>
            </a:r>
            <a:r>
              <a:rPr lang="uk-UA" sz="3200" dirty="0">
                <a:solidFill>
                  <a:srgbClr val="FF0000"/>
                </a:solidFill>
              </a:rPr>
              <a:t> бути частиною історії власного народу!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        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</a:rPr>
              <a:t>У поезії « Я хочу на озеро Світязь»- </a:t>
            </a:r>
            <a:r>
              <a:rPr lang="uk-UA" sz="3200" dirty="0">
                <a:solidFill>
                  <a:srgbClr val="FF0000"/>
                </a:solidFill>
              </a:rPr>
              <a:t>спогад про величне минуле 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                      </a:t>
            </a:r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382" y="-54034"/>
            <a:ext cx="3591098" cy="2855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927" y="-54034"/>
            <a:ext cx="3422073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0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101" y="450201"/>
            <a:ext cx="549602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7030A0"/>
                </a:solidFill>
              </a:rPr>
              <a:t>Паралель з долею України та українців у поезіях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770" y="2194560"/>
            <a:ext cx="20755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7030A0"/>
                </a:solidFill>
              </a:rPr>
              <a:t>« </a:t>
            </a:r>
            <a:r>
              <a:rPr lang="uk-UA" sz="2000" dirty="0" err="1">
                <a:solidFill>
                  <a:srgbClr val="7030A0"/>
                </a:solidFill>
              </a:rPr>
              <a:t>Цавет</a:t>
            </a:r>
            <a:r>
              <a:rPr lang="uk-UA" sz="2000" dirty="0">
                <a:solidFill>
                  <a:srgbClr val="7030A0"/>
                </a:solidFill>
              </a:rPr>
              <a:t> танем»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вірменській поетесі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Сільві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Капутікян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доля вірменського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народу             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933385" y="2194560"/>
            <a:ext cx="17465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7030A0"/>
                </a:solidFill>
              </a:rPr>
              <a:t>«</a:t>
            </a:r>
            <a:r>
              <a:rPr lang="uk-UA" sz="3200" dirty="0" err="1">
                <a:solidFill>
                  <a:srgbClr val="7030A0"/>
                </a:solidFill>
              </a:rPr>
              <a:t>Плем</a:t>
            </a:r>
            <a:r>
              <a:rPr lang="en-US" sz="3200" dirty="0">
                <a:solidFill>
                  <a:srgbClr val="7030A0"/>
                </a:solidFill>
              </a:rPr>
              <a:t>’</a:t>
            </a:r>
            <a:r>
              <a:rPr lang="uk-UA" sz="3200" dirty="0">
                <a:solidFill>
                  <a:srgbClr val="7030A0"/>
                </a:solidFill>
              </a:rPr>
              <a:t>я </a:t>
            </a:r>
            <a:r>
              <a:rPr lang="uk-UA" sz="3200" dirty="0" err="1">
                <a:solidFill>
                  <a:srgbClr val="7030A0"/>
                </a:solidFill>
              </a:rPr>
              <a:t>Тода</a:t>
            </a:r>
            <a:r>
              <a:rPr lang="uk-UA" sz="3200" dirty="0">
                <a:solidFill>
                  <a:srgbClr val="7030A0"/>
                </a:solidFill>
              </a:rPr>
              <a:t>»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доля племені в Індії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8668389" y="2269375"/>
            <a:ext cx="21054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>
                <a:solidFill>
                  <a:srgbClr val="7030A0"/>
                </a:solidFill>
              </a:rPr>
              <a:t>«Місто </a:t>
            </a:r>
            <a:r>
              <a:rPr lang="uk-UA" sz="3200" dirty="0" err="1">
                <a:solidFill>
                  <a:srgbClr val="7030A0"/>
                </a:solidFill>
              </a:rPr>
              <a:t>Ур</a:t>
            </a:r>
            <a:r>
              <a:rPr lang="uk-UA" sz="3200" dirty="0">
                <a:solidFill>
                  <a:srgbClr val="7030A0"/>
                </a:solidFill>
              </a:rPr>
              <a:t>»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історія цивілізації</a:t>
            </a:r>
            <a:r>
              <a:rPr lang="uk-UA" dirty="0">
                <a:solidFill>
                  <a:srgbClr val="7030A0"/>
                </a:solidFill>
              </a:rPr>
              <a:t> 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Шумерів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965171"/>
            <a:ext cx="3768290" cy="28928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236" y="3975006"/>
            <a:ext cx="3632662" cy="2892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723" y="3965170"/>
            <a:ext cx="4012275" cy="29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                                        </a:t>
            </a:r>
          </a:p>
          <a:p>
            <a:pPr marL="0" indent="0">
              <a:buNone/>
            </a:pPr>
            <a:r>
              <a:rPr lang="uk-UA" dirty="0"/>
              <a:t>                                           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У поезії « Пастораль 20 сторіччя»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мотив </a:t>
            </a:r>
            <a:r>
              <a:rPr lang="uk-UA" dirty="0" err="1">
                <a:solidFill>
                  <a:schemeClr val="accent5">
                    <a:lumMod val="75000"/>
                  </a:schemeClr>
                </a:solidFill>
              </a:rPr>
              <a:t>пам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яті проходить через увесь твір.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                       Пастораль – </a:t>
            </a:r>
            <a:r>
              <a:rPr lang="uk-UA" dirty="0"/>
              <a:t>вид європейської літератури, в якій оспівувалося </a:t>
            </a:r>
          </a:p>
          <a:p>
            <a:pPr marL="0" indent="0">
              <a:buNone/>
            </a:pPr>
            <a:r>
              <a:rPr lang="uk-UA" dirty="0"/>
              <a:t>                         безтурботне ідеалізоване сільське  життя на лоні природи.</a:t>
            </a: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                        Але це пастораль 20 століття – ми бачимо страшне відлуння війни</a:t>
            </a:r>
          </a:p>
          <a:p>
            <a:pPr marL="0" indent="0">
              <a:buNone/>
            </a:pPr>
            <a:endParaRPr lang="uk-UA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dirty="0"/>
              <a:t>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4" y="3241964"/>
            <a:ext cx="4588625" cy="32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804" y="3241965"/>
            <a:ext cx="443423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                                                Мотив любові       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                                             </a:t>
            </a:r>
            <a:r>
              <a:rPr lang="uk-UA" dirty="0">
                <a:solidFill>
                  <a:srgbClr val="7030A0"/>
                </a:solidFill>
              </a:rPr>
              <a:t>у поетеси  любов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             палаюча                     пристрасна                     спокійна  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         </a:t>
            </a:r>
            <a:r>
              <a:rPr lang="uk-UA" dirty="0">
                <a:solidFill>
                  <a:srgbClr val="0070C0"/>
                </a:solidFill>
              </a:rPr>
              <a:t>Любов для Ліни Костенко – світле почуття.                            </a:t>
            </a: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         У поезії « Світлий сонет» перше кохання в житті </a:t>
            </a: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         сімнадцятирічної дівчини, </a:t>
            </a: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          хоч і нещасливе, але це не страшно.</a:t>
            </a: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        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Це ще не сльози – це квітуча вишенька,                                        </a:t>
            </a:r>
          </a:p>
          <a:p>
            <a:pPr marL="0" indent="0"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         Що на світанку струшує росу.</a:t>
            </a:r>
          </a:p>
          <a:p>
            <a:pPr marL="0" indent="0"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         Це лише перше випробовування дівчини, з яким вона </a:t>
            </a:r>
          </a:p>
          <a:p>
            <a:pPr marL="0" indent="0"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          вдало впорається у дорослому житті.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312" y="3399830"/>
            <a:ext cx="3039687" cy="348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313" y="0"/>
            <a:ext cx="3039687" cy="330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9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                                               </a:t>
            </a:r>
          </a:p>
          <a:p>
            <a:pPr marL="0" indent="0">
              <a:buNone/>
            </a:pPr>
            <a:r>
              <a:rPr lang="uk-UA" dirty="0"/>
              <a:t>                                                      </a:t>
            </a:r>
            <a:r>
              <a:rPr lang="uk-UA" dirty="0">
                <a:solidFill>
                  <a:srgbClr val="FF0000"/>
                </a:solidFill>
              </a:rPr>
              <a:t>Мотив      природи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                           </a:t>
            </a:r>
            <a:r>
              <a:rPr lang="uk-UA" dirty="0">
                <a:solidFill>
                  <a:srgbClr val="0070C0"/>
                </a:solidFill>
              </a:rPr>
              <a:t>у поезіях поетеси – єднання людини і природи</a:t>
            </a: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                      У поезіях про природу поетеса виділяє пору року осінь</a:t>
            </a: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                                                   осінь у неї різна :</a:t>
            </a: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                                            тепла,  жарка,  холодна                  </a:t>
            </a:r>
          </a:p>
          <a:p>
            <a:pPr marL="0" indent="0">
              <a:buNone/>
            </a:pPr>
            <a:endParaRPr lang="uk-UA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         </a:t>
            </a:r>
            <a:r>
              <a:rPr lang="uk-UA" sz="3200" dirty="0">
                <a:solidFill>
                  <a:srgbClr val="FF0000"/>
                </a:solidFill>
              </a:rPr>
              <a:t>Осінній день, осінній день, осінній!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        О синій день, о синій день, о синій!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       Осанна осені, о сум! Осанна.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       Невже це осінь, осінь, о – та сама.                  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    </a:t>
            </a:r>
            <a:r>
              <a:rPr lang="uk-UA" sz="3200" dirty="0">
                <a:solidFill>
                  <a:srgbClr val="0070C0"/>
                </a:solidFill>
              </a:rPr>
              <a:t>( поетеса використовує прийом алітерацію)</a:t>
            </a:r>
            <a:endParaRPr lang="uk-UA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      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/>
              <a:t>  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334" y="1690688"/>
            <a:ext cx="45276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9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/>
          <a:lstStyle/>
          <a:p>
            <a:endParaRPr lang="uk-UA" dirty="0"/>
          </a:p>
          <a:p>
            <a:pPr marL="0" indent="0">
              <a:buNone/>
            </a:pPr>
            <a:r>
              <a:rPr lang="uk-UA" dirty="0"/>
              <a:t>                                </a:t>
            </a:r>
            <a:r>
              <a:rPr lang="uk-UA" dirty="0">
                <a:solidFill>
                  <a:srgbClr val="7030A0"/>
                </a:solidFill>
              </a:rPr>
              <a:t>Поетеса бачить порятунок всього людства в тому , </a:t>
            </a:r>
          </a:p>
          <a:p>
            <a:pPr marL="0" indent="0">
              <a:buNone/>
            </a:pPr>
            <a:r>
              <a:rPr lang="uk-UA" dirty="0">
                <a:solidFill>
                  <a:srgbClr val="7030A0"/>
                </a:solidFill>
              </a:rPr>
              <a:t>                                щоб жити в гармонії з природою ! </a:t>
            </a:r>
          </a:p>
          <a:p>
            <a:pPr marL="0" indent="0">
              <a:buNone/>
            </a:pPr>
            <a:endParaRPr lang="uk-UA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7030A0"/>
                </a:solidFill>
              </a:rPr>
              <a:t>                                 </a:t>
            </a:r>
            <a:r>
              <a:rPr lang="uk-UA" dirty="0">
                <a:solidFill>
                  <a:srgbClr val="FF0000"/>
                </a:solidFill>
              </a:rPr>
              <a:t>Творчість Ліни Костенко – важлива складова 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                                української літератури.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                                Поетеса зробила великий внесок у розвиток стилів,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                                художних засобів, тропів.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                                Потрібно популяризувати її твори і більш ширше 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                                вивчати у школі.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               </a:t>
            </a:r>
          </a:p>
          <a:p>
            <a:pPr marL="0" indent="0">
              <a:buNone/>
            </a:pP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693324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46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492</Words>
  <Application>Microsoft Office PowerPoint</Application>
  <PresentationFormat>Широкоэкранный</PresentationFormat>
  <Paragraphs>104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                                                «Мотиви па м’яті, любові, природи у                                              творчості                  Ліни Костенко»   </vt:lpstr>
      <vt:lpstr>                    Ліна Костенко – беззаперечний моральний авторитет для багатьох українців.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наукової роботи  «Мотиви пам’яті, любові, природи у творчості  Ліни Костенко»</dc:title>
  <dc:creator>комп 2</dc:creator>
  <cp:lastModifiedBy>GAME5</cp:lastModifiedBy>
  <cp:revision>43</cp:revision>
  <dcterms:created xsi:type="dcterms:W3CDTF">2017-05-03T10:54:33Z</dcterms:created>
  <dcterms:modified xsi:type="dcterms:W3CDTF">2018-02-17T11:26:14Z</dcterms:modified>
</cp:coreProperties>
</file>