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7" r:id="rId3"/>
    <p:sldMasterId id="2147483709" r:id="rId4"/>
    <p:sldMasterId id="2147483722" r:id="rId5"/>
    <p:sldMasterId id="2147483735" r:id="rId6"/>
  </p:sldMasterIdLst>
  <p:notesMasterIdLst>
    <p:notesMasterId r:id="rId37"/>
  </p:notesMasterIdLst>
  <p:sldIdLst>
    <p:sldId id="256" r:id="rId7"/>
    <p:sldId id="257" r:id="rId8"/>
    <p:sldId id="278" r:id="rId9"/>
    <p:sldId id="277" r:id="rId10"/>
    <p:sldId id="258" r:id="rId11"/>
    <p:sldId id="282" r:id="rId12"/>
    <p:sldId id="280" r:id="rId13"/>
    <p:sldId id="284" r:id="rId14"/>
    <p:sldId id="266" r:id="rId15"/>
    <p:sldId id="260" r:id="rId16"/>
    <p:sldId id="287" r:id="rId17"/>
    <p:sldId id="286" r:id="rId18"/>
    <p:sldId id="261" r:id="rId19"/>
    <p:sldId id="288" r:id="rId20"/>
    <p:sldId id="285" r:id="rId21"/>
    <p:sldId id="289" r:id="rId22"/>
    <p:sldId id="262" r:id="rId23"/>
    <p:sldId id="264" r:id="rId24"/>
    <p:sldId id="265" r:id="rId25"/>
    <p:sldId id="267" r:id="rId26"/>
    <p:sldId id="295" r:id="rId27"/>
    <p:sldId id="270" r:id="rId28"/>
    <p:sldId id="290" r:id="rId29"/>
    <p:sldId id="272" r:id="rId30"/>
    <p:sldId id="291" r:id="rId31"/>
    <p:sldId id="274" r:id="rId32"/>
    <p:sldId id="273" r:id="rId33"/>
    <p:sldId id="275" r:id="rId34"/>
    <p:sldId id="292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BCC56-B8B4-4326-B123-4579C9EE3960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B6093-C1E3-4C40-A0FE-556509D6A6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83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B6093-C1E3-4C40-A0FE-556509D6A641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671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3C2EA-5B23-4B35-8243-62B3DE2F0A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53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734451-5C4D-47A1-A16B-E2D4EEF9AE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036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7A0E4-C7DC-460C-8C70-740B09EBBEC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899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D2F7EC-9538-4EB7-8A51-6FF3EC6013E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12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D304A7-7CC4-4C69-B3BC-367BA02CC18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820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F2E1D0-2482-4FE5-9E5E-763B519ED97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48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77F96D-6C05-4558-B3F0-6BCDCB41CAB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24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BD608E-EA92-4ACA-AF58-6E7523D9BC6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988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A45C6-375B-4353-BD9D-75554ECE87C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98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BCEE9-EB2D-4D2B-8985-4BFC4259BF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19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15B00-579E-49C9-85F9-C9555FC1B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20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B01F8-7A4E-4A8B-B284-0C09EABA609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91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6965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965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E0181-AB64-4912-9FEE-F811E63F305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653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CDC214-1688-43C3-A344-16A9F356267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2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41508F-E935-4D49-BDF5-6766DEB21AF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707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7D3190-7D6C-4002-9535-ADFFCD8A848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359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41CF8-F644-4DCB-BF4B-8DA72238E58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463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6AB2F8-B74A-4BAD-BB36-CB1DAEF39E3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129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FCD1DB-61E0-4906-81EF-C2201CBE4A2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89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923C38-4895-4CA9-829A-C1F6985FBEF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53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F2EB3E-E014-432D-B04E-D8F9FA9BB71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688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467B00-D412-4C26-819D-8993F40BE8F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828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27A233-7637-45A0-A042-BE4073922C5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25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3C2EA-5B23-4B35-8243-62B3DE2F0A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163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734451-5C4D-47A1-A16B-E2D4EEF9AE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627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7A0E4-C7DC-460C-8C70-740B09EBBEC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67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D2F7EC-9538-4EB7-8A51-6FF3EC6013E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500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D304A7-7CC4-4C69-B3BC-367BA02CC18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2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F2E1D0-2482-4FE5-9E5E-763B519ED97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06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77F96D-6C05-4558-B3F0-6BCDCB41CAB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719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BD608E-EA92-4ACA-AF58-6E7523D9BC6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880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A45C6-375B-4353-BD9D-75554ECE87C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627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BCEE9-EB2D-4D2B-8985-4BFC4259BF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569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15B00-579E-49C9-85F9-C9555FC1B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86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B01F8-7A4E-4A8B-B284-0C09EABA609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16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3C2EA-5B23-4B35-8243-62B3DE2F0A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465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734451-5C4D-47A1-A16B-E2D4EEF9AE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289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7A0E4-C7DC-460C-8C70-740B09EBBEC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473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D2F7EC-9538-4EB7-8A51-6FF3EC6013E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780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D304A7-7CC4-4C69-B3BC-367BA02CC18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440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F2E1D0-2482-4FE5-9E5E-763B519ED97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736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77F96D-6C05-4558-B3F0-6BCDCB41CAB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523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BD608E-EA92-4ACA-AF58-6E7523D9BC6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9654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A45C6-375B-4353-BD9D-75554ECE87C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36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BCEE9-EB2D-4D2B-8985-4BFC4259BF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472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15B00-579E-49C9-85F9-C9555FC1B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692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B01F8-7A4E-4A8B-B284-0C09EABA609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87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3C2EA-5B23-4B35-8243-62B3DE2F0A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24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734451-5C4D-47A1-A16B-E2D4EEF9AEC4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13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7A0E4-C7DC-460C-8C70-740B09EBBEC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2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D2F7EC-9538-4EB7-8A51-6FF3EC6013E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911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D304A7-7CC4-4C69-B3BC-367BA02CC18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468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F2E1D0-2482-4FE5-9E5E-763B519ED97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38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77F96D-6C05-4558-B3F0-6BCDCB41CAB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371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BD608E-EA92-4ACA-AF58-6E7523D9BC68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195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A45C6-375B-4353-BD9D-75554ECE87C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353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BCEE9-EB2D-4D2B-8985-4BFC4259BFA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96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15B00-579E-49C9-85F9-C9555FC1BC01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3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2B01F8-7A4E-4A8B-B284-0C09EABA6092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71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1CDEF-0543-4C3A-9FD3-6975C1977E6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524A90-7E3E-4691-B999-E2CD24CA01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2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92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2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F57C6-FE58-4156-8C2E-BE9FC07026B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92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40572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EFF6925-A657-4419-A696-4E35EB55A4D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08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1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3083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3084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9999CC"/>
                </a:solidFill>
              </a:endParaRPr>
            </a:p>
          </p:txBody>
        </p:sp>
        <p:sp>
          <p:nvSpPr>
            <p:cNvPr id="3085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666699"/>
                </a:solidFill>
              </a:endParaRPr>
            </a:p>
          </p:txBody>
        </p:sp>
        <p:sp>
          <p:nvSpPr>
            <p:cNvPr id="3086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7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9999CC"/>
                </a:solidFill>
              </a:endParaRPr>
            </a:p>
          </p:txBody>
        </p:sp>
        <p:sp>
          <p:nvSpPr>
            <p:cNvPr id="3088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9999CC"/>
                </a:solidFill>
              </a:endParaRPr>
            </a:p>
          </p:txBody>
        </p:sp>
      </p:grpSp>
      <p:sp>
        <p:nvSpPr>
          <p:cNvPr id="307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42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2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92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2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F57C6-FE58-4156-8C2E-BE9FC07026B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92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3648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2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92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2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F57C6-FE58-4156-8C2E-BE9FC07026B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92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41849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2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FFFFFF"/>
                </a:solidFill>
              </a:endParaRPr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</p:grpSp>
      <p:sp>
        <p:nvSpPr>
          <p:cNvPr id="92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2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DF57C6-FE58-4156-8C2E-BE9FC07026B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92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41407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570505_7f65e77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080"/>
            <a:ext cx="9143999" cy="6863080"/>
          </a:xfrm>
          <a:prstGeom prst="rect">
            <a:avLst/>
          </a:prstGeom>
        </p:spPr>
      </p:pic>
      <p:pic>
        <p:nvPicPr>
          <p:cNvPr id="6" name="Рисунок 5" descr="3118353_96307af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50" y="4501977"/>
            <a:ext cx="1785950" cy="244650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86000" y="3105835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4400" dirty="0"/>
          </a:p>
        </p:txBody>
      </p:sp>
      <p:pic>
        <p:nvPicPr>
          <p:cNvPr id="10" name="Picture 11" descr="logo-uk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" y="-95564"/>
            <a:ext cx="4465638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412" y="28004"/>
            <a:ext cx="1842597" cy="2518175"/>
          </a:xfrm>
          <a:prstGeom prst="rect">
            <a:avLst/>
          </a:prstGeom>
          <a:noFill/>
          <a:ln w="57150" cmpd="thinThick">
            <a:solidFill>
              <a:srgbClr val="99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-540568" y="1282988"/>
            <a:ext cx="9073009" cy="518457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7500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Леся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Українка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Дитинство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поетеси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, роль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родини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в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її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  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вихованні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Неповторний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світ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дитинства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 в  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поезії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. «</a:t>
            </a:r>
            <a:r>
              <a:rPr lang="ru-RU" sz="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Мрії</a:t>
            </a:r>
            <a:r>
              <a:rPr lang="ru-RU" sz="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»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I:\пейзажі\Петриковка\sm_fileGpnXg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4620" y="4395783"/>
            <a:ext cx="2619380" cy="2462217"/>
          </a:xfrm>
          <a:prstGeom prst="rect">
            <a:avLst/>
          </a:prstGeom>
          <a:noFill/>
        </p:spPr>
      </p:pic>
      <p:pic>
        <p:nvPicPr>
          <p:cNvPr id="2049" name="Picture 1" descr="I:\Новая папка\6f3b8b7eb5e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0" y="0"/>
            <a:ext cx="3000396" cy="3000396"/>
          </a:xfrm>
          <a:prstGeom prst="rect">
            <a:avLst/>
          </a:prstGeom>
          <a:noFill/>
        </p:spPr>
      </p:pic>
      <p:pic>
        <p:nvPicPr>
          <p:cNvPr id="19458" name="Picture 2" descr="http://svitppt.com.ua/images/2/1376/960/img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4132"/>
            <a:ext cx="6336703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:\пейзажі\Петриковка\sm_fileGpnXg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78581" y="4395783"/>
            <a:ext cx="2619380" cy="246221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line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00663"/>
            <a:ext cx="5762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line3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8913"/>
            <a:ext cx="452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05720" y="2093913"/>
            <a:ext cx="42500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ІІІ зала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«ТАЛАНТИ»</a:t>
            </a:r>
            <a:endParaRPr lang="ru-RU" sz="5400" b="1" dirty="0" smtClean="0">
              <a:ln w="13462">
                <a:solidFill>
                  <a:srgbClr val="800000"/>
                </a:solidFill>
                <a:prstDash val="solid"/>
              </a:ln>
              <a:solidFill>
                <a:srgbClr val="FFFFFF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FFADAA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7658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7826" name="Picture 2" descr="http://files.lesya-ukrajinka.webnode.com.ua/system_preview_detail_200000005-48c0949b84-public/lesya_ukrain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1876159" cy="2543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0" name="Picture 6" descr="http://fakty.ua/photos/article/30/0/300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7202"/>
            <a:ext cx="1524000" cy="2152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2" name="Picture 8" descr="http://www.neizvestniy-geniy.ru/images/works/photo/2016/02/1562750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6632"/>
            <a:ext cx="3135523" cy="5026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4" name="Picture 10" descr="http://www.dok.znaimo.com.ua/pars_docs/refs/26/25338/img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3"/>
          <a:stretch/>
        </p:blipFill>
        <p:spPr bwMode="auto">
          <a:xfrm>
            <a:off x="3395700" y="3112625"/>
            <a:ext cx="2232248" cy="359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566" y="3106912"/>
            <a:ext cx="260359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Багатий</a:t>
            </a:r>
            <a:endParaRPr lang="ru-RU" sz="54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</a:t>
            </a:r>
            <a:r>
              <a:rPr lang="uk-UA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віт </a:t>
            </a:r>
          </a:p>
          <a:p>
            <a:pPr algn="ctr"/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</a:t>
            </a:r>
            <a:r>
              <a:rPr lang="uk-UA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алантів</a:t>
            </a:r>
          </a:p>
          <a:p>
            <a:pPr algn="ctr"/>
            <a:r>
              <a:rPr lang="uk-UA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Лесі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7222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7" name="Picture 3" descr="I:\Новая папка\60882205_1277701046_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37686" y="-96335"/>
            <a:ext cx="3364493" cy="3686177"/>
          </a:xfrm>
          <a:prstGeom prst="rect">
            <a:avLst/>
          </a:prstGeom>
          <a:noFill/>
        </p:spPr>
      </p:pic>
      <p:pic>
        <p:nvPicPr>
          <p:cNvPr id="79874" name="Picture 2" descr="http://www.volynpost.com/img/modules/news/2/7e/85dad5be19e98e18b3ba523788d237e2/rss-phot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020" y="2055549"/>
            <a:ext cx="6408712" cy="4806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1960" y="81206"/>
            <a:ext cx="422513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Леся з мамою, </a:t>
            </a:r>
          </a:p>
          <a:p>
            <a:pPr algn="ctr"/>
            <a:r>
              <a:rPr lang="uk-UA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письменницею</a:t>
            </a:r>
          </a:p>
          <a:p>
            <a:pPr algn="ctr"/>
            <a:r>
              <a:rPr lang="uk-UA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Оленою Пчілкою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line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00663"/>
            <a:ext cx="5762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line3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8913"/>
            <a:ext cx="452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689" y="2093913"/>
            <a:ext cx="48140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І</a:t>
            </a:r>
            <a:r>
              <a:rPr lang="en-US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V</a:t>
            </a:r>
            <a:r>
              <a:rPr lang="ru-RU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 зала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«ПОДОРОЖІ»</a:t>
            </a:r>
            <a:endParaRPr lang="ru-RU" sz="5400" b="1" dirty="0" smtClean="0">
              <a:ln w="13462">
                <a:solidFill>
                  <a:srgbClr val="800000"/>
                </a:solidFill>
                <a:prstDash val="solid"/>
              </a:ln>
              <a:solidFill>
                <a:srgbClr val="FFFFFF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FFADAA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097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209550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700213"/>
            <a:ext cx="3240087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508500"/>
            <a:ext cx="351472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2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725988"/>
            <a:ext cx="3240088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 descr="20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557338"/>
            <a:ext cx="3213100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3800" smtClean="0">
                <a:solidFill>
                  <a:srgbClr val="FFFF00"/>
                </a:solidFill>
              </a:rPr>
              <a:t>30-літня війна з туберкульозом гнала її світами</a:t>
            </a:r>
            <a:endParaRPr lang="ru-RU" sz="3800" smtClean="0">
              <a:solidFill>
                <a:srgbClr val="FFFF00"/>
              </a:solidFill>
            </a:endParaRPr>
          </a:p>
        </p:txBody>
      </p:sp>
      <p:sp>
        <p:nvSpPr>
          <p:cNvPr id="27656" name="WordArt 8"/>
          <p:cNvSpPr>
            <a:spLocks noChangeArrowheads="1" noChangeShapeType="1" noTextEdit="1"/>
          </p:cNvSpPr>
          <p:nvPr/>
        </p:nvSpPr>
        <p:spPr bwMode="auto">
          <a:xfrm>
            <a:off x="250825" y="2492375"/>
            <a:ext cx="1155700" cy="9525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Крим</a:t>
            </a:r>
            <a:endParaRPr lang="ru-RU" sz="40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27657" name="WordArt 9"/>
          <p:cNvSpPr>
            <a:spLocks noChangeArrowheads="1" noChangeShapeType="1" noTextEdit="1"/>
          </p:cNvSpPr>
          <p:nvPr/>
        </p:nvSpPr>
        <p:spPr bwMode="auto">
          <a:xfrm>
            <a:off x="6804025" y="5300663"/>
            <a:ext cx="1498600" cy="8763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Австрія</a:t>
            </a:r>
            <a:endParaRPr lang="ru-RU" sz="36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27658" name="WordArt 10"/>
          <p:cNvSpPr>
            <a:spLocks noChangeArrowheads="1" noChangeShapeType="1" noTextEdit="1"/>
          </p:cNvSpPr>
          <p:nvPr/>
        </p:nvSpPr>
        <p:spPr bwMode="auto">
          <a:xfrm>
            <a:off x="2484438" y="5516563"/>
            <a:ext cx="2146300" cy="8763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Німеччина</a:t>
            </a:r>
            <a:endParaRPr lang="ru-RU" sz="36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27659" name="WordArt 11"/>
          <p:cNvSpPr>
            <a:spLocks noChangeArrowheads="1" noChangeShapeType="1" noTextEdit="1"/>
          </p:cNvSpPr>
          <p:nvPr/>
        </p:nvSpPr>
        <p:spPr bwMode="auto">
          <a:xfrm>
            <a:off x="6227763" y="2133600"/>
            <a:ext cx="1739900" cy="8763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Болгарія</a:t>
            </a:r>
            <a:endParaRPr lang="ru-RU" sz="36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27660" name="WordArt 12"/>
          <p:cNvSpPr>
            <a:spLocks noChangeArrowheads="1" noChangeShapeType="1" noTextEdit="1"/>
          </p:cNvSpPr>
          <p:nvPr/>
        </p:nvSpPr>
        <p:spPr bwMode="auto">
          <a:xfrm>
            <a:off x="2987675" y="2276475"/>
            <a:ext cx="1409700" cy="8763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Кавказ</a:t>
            </a:r>
          </a:p>
        </p:txBody>
      </p:sp>
      <p:sp>
        <p:nvSpPr>
          <p:cNvPr id="27661" name="WordArt 13"/>
          <p:cNvSpPr>
            <a:spLocks noChangeArrowheads="1" noChangeShapeType="1" noTextEdit="1"/>
          </p:cNvSpPr>
          <p:nvPr/>
        </p:nvSpPr>
        <p:spPr bwMode="auto">
          <a:xfrm>
            <a:off x="900113" y="4581525"/>
            <a:ext cx="1181100" cy="8763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Італія</a:t>
            </a:r>
            <a:endParaRPr lang="ru-RU" sz="36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27662" name="WordArt 14"/>
          <p:cNvSpPr>
            <a:spLocks noChangeArrowheads="1" noChangeShapeType="1" noTextEdit="1"/>
          </p:cNvSpPr>
          <p:nvPr/>
        </p:nvSpPr>
        <p:spPr bwMode="auto">
          <a:xfrm>
            <a:off x="4932363" y="3644900"/>
            <a:ext cx="1295400" cy="8763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err="1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Є</a:t>
            </a: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гипет</a:t>
            </a:r>
            <a:endParaRPr lang="ru-RU" sz="36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883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 animBg="1"/>
      <p:bldP spid="27657" grpId="0" animBg="1"/>
      <p:bldP spid="27658" grpId="0" animBg="1"/>
      <p:bldP spid="27659" grpId="0" animBg="1"/>
      <p:bldP spid="27660" grpId="0" animBg="1"/>
      <p:bldP spid="27661" grpId="0" animBg="1"/>
      <p:bldP spid="276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line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00663"/>
            <a:ext cx="5762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line3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8913"/>
            <a:ext cx="452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41616" y="2093913"/>
            <a:ext cx="35782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V</a:t>
            </a:r>
            <a:r>
              <a:rPr lang="ru-RU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 зала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«ПОЕЗІЯ»</a:t>
            </a:r>
            <a:endParaRPr lang="ru-RU" sz="5400" b="1" dirty="0" smtClean="0">
              <a:ln w="13462">
                <a:solidFill>
                  <a:srgbClr val="800000"/>
                </a:solidFill>
                <a:prstDash val="solid"/>
              </a:ln>
              <a:solidFill>
                <a:srgbClr val="FFFFFF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FFADAA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639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652503">
            <a:off x="6783458" y="4874269"/>
            <a:ext cx="2283982" cy="215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 descr="I:\Новая папка\60882233_1277701395_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84" y="0"/>
            <a:ext cx="3929090" cy="37571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1484784"/>
            <a:ext cx="648072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Тема:</a:t>
            </a: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зображення мрій ліричної героїні, роздумів над сенсом життя, за яке необхідно боротися до останньої краплі крові і обов'язково вірити в жадану перемогу.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9698" name="Picture 2" descr="I:\Новая папка\midoun127585500671_art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536" y="-99392"/>
            <a:ext cx="4857760" cy="4857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789726"/>
            <a:ext cx="61744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Ідея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уславлення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мужності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героїзму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впевненості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перемогу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лицаря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критика тих,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пролив «кров не за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рідний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край».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953508"/>
            <a:ext cx="5328592" cy="2885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4" name="Picture 3" descr="C:\Users\Боговин\Desktop\Леся Українка\lesya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475" y="274074"/>
            <a:ext cx="2615365" cy="3312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HeroicExtreme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429000"/>
            <a:ext cx="2218673" cy="331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70337" y="251408"/>
            <a:ext cx="63184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Життєстверджуючий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 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3276" y="4465252"/>
            <a:ext cx="78293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5400" b="1" i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мене </a:t>
            </a:r>
            <a:r>
              <a:rPr lang="ru-RU" sz="5400" b="1" i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убити</a:t>
            </a:r>
            <a:r>
              <a:rPr lang="ru-RU" sz="5400" b="1" i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можеш</a:t>
            </a:r>
            <a:r>
              <a:rPr lang="ru-RU" sz="5400" b="1" i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uk-UA" sz="5400" b="1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Але жити не примусиш.</a:t>
            </a:r>
            <a:endParaRPr lang="ru-RU" sz="5400" b="1" i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oo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33"/>
            <a:ext cx="9252520" cy="706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7410" name="Picture 2" descr="I:\пейзажі\Петриковка\sm_fileGpnXg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5067300"/>
            <a:ext cx="1905000" cy="1790700"/>
          </a:xfrm>
          <a:prstGeom prst="rect">
            <a:avLst/>
          </a:prstGeom>
          <a:noFill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139042">
            <a:off x="42201" y="-219715"/>
            <a:ext cx="2143140" cy="202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Прямоугольник 18"/>
          <p:cNvSpPr/>
          <p:nvPr/>
        </p:nvSpPr>
        <p:spPr>
          <a:xfrm>
            <a:off x="75803" y="2492896"/>
            <a:ext cx="1197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МИ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20029614">
            <a:off x="1743268" y="2016006"/>
            <a:ext cx="978408" cy="484632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1759950" y="2767222"/>
            <a:ext cx="978408" cy="484632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1038686">
            <a:off x="1818887" y="3582276"/>
            <a:ext cx="978408" cy="484632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47240" y="329698"/>
            <a:ext cx="3935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МЕТА УРОКУ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6142" y="1187082"/>
            <a:ext cx="647921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ознайомимося</a:t>
            </a:r>
            <a:r>
              <a:rPr lang="ru-RU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(з </a:t>
            </a:r>
            <a:r>
              <a:rPr lang="ru-RU" sz="36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біографією</a:t>
            </a:r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творчістю</a:t>
            </a:r>
            <a:r>
              <a:rPr lang="ru-RU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62104" y="2433958"/>
            <a:ext cx="55732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прочитаємо</a:t>
            </a:r>
            <a:r>
              <a:rPr lang="ru-RU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6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проаналізуємо</a:t>
            </a:r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06041" y="4080448"/>
            <a:ext cx="652158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визначимо</a:t>
            </a:r>
            <a:r>
              <a:rPr lang="ru-RU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(як </a:t>
            </a:r>
            <a:r>
              <a:rPr lang="ru-RU" sz="36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розкривається</a:t>
            </a:r>
            <a:r>
              <a:rPr lang="ru-RU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>
                  <a:lumMod val="8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поетеса</a:t>
            </a:r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pPr algn="ctr"/>
            <a:r>
              <a:rPr lang="ru-RU" sz="36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віршах</a:t>
            </a:r>
            <a:r>
              <a:rPr lang="ru-RU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bg1">
                  <a:lumMod val="8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57"/>
            <a:ext cx="9144000" cy="6805643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89" y="52357"/>
            <a:ext cx="2286016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8500" y="214290"/>
            <a:ext cx="20955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478978" y="214290"/>
            <a:ext cx="4540667" cy="82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sz="3600" b="1" kern="50" dirty="0">
                <a:solidFill>
                  <a:srgbClr val="FF0000"/>
                </a:solidFill>
                <a:latin typeface="Times New Roman" panose="02020603050405020304" pitchFamily="18" charset="0"/>
                <a:ea typeface="Andale Sans UI"/>
              </a:rPr>
              <a:t>«Асоціативне гроно»</a:t>
            </a:r>
            <a:endPara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7825" y="2456222"/>
            <a:ext cx="26116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МРІЇ</a:t>
            </a:r>
            <a:endParaRPr lang="ru-RU" sz="6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20499686">
            <a:off x="5531068" y="1914430"/>
            <a:ext cx="978408" cy="48463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2877995"/>
            <a:ext cx="978408" cy="48463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140972">
            <a:off x="5704378" y="3710395"/>
            <a:ext cx="978408" cy="48463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4775"/>
              </p:ext>
            </p:extLst>
          </p:nvPr>
        </p:nvGraphicFramePr>
        <p:xfrm>
          <a:off x="611562" y="891398"/>
          <a:ext cx="8352927" cy="5472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3415"/>
                <a:gridCol w="2703415"/>
                <a:gridCol w="2946097"/>
              </a:tblGrid>
              <a:tr h="102659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115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15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15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115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844946" y="2796704"/>
            <a:ext cx="18861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ЛЕСЯ</a:t>
            </a:r>
          </a:p>
          <a:p>
            <a:pPr algn="ctr"/>
            <a:r>
              <a:rPr lang="uk-UA" sz="24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УКРАЇНКА</a:t>
            </a:r>
            <a:endParaRPr lang="ru-RU" sz="2400" b="1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6048" y="4505018"/>
            <a:ext cx="183255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endParaRPr lang="ru-RU" sz="2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1154300"/>
            <a:ext cx="21568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endParaRPr lang="ru-RU" sz="2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49265" y="1303981"/>
            <a:ext cx="128612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  <a:endParaRPr lang="ru-RU" sz="2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88224" y="4351130"/>
            <a:ext cx="17340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РИСИ </a:t>
            </a:r>
          </a:p>
          <a:p>
            <a:pPr algn="ctr"/>
            <a:r>
              <a:rPr lang="ru-RU" sz="2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ХАРАКТЕРУ</a:t>
            </a:r>
            <a:endParaRPr lang="ru-RU" sz="2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908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28992" y="1785926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-142900"/>
            <a:ext cx="307181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0" name="Picture 2" descr="http://val.ua/uploads/newsimages/578902eaba5451466420023_full_news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85926"/>
            <a:ext cx="6936705" cy="4248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1907704" y="188640"/>
            <a:ext cx="64885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ФІЗКУЛЬТХВИЛИНКА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2" name="Prosto_melodiya_-_Tihaya_melodiya_bez_slov_Spokojnaya_muzy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98104" y="604068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line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00663"/>
            <a:ext cx="5762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line3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8913"/>
            <a:ext cx="452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925" y="2093913"/>
            <a:ext cx="80016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V</a:t>
            </a: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І</a:t>
            </a:r>
            <a:r>
              <a:rPr lang="ru-RU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 зала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«ЛЕСІ НАШОГО ЧАСУ»</a:t>
            </a:r>
            <a:endParaRPr lang="ru-RU" sz="5400" b="1" dirty="0" smtClean="0">
              <a:ln w="13462">
                <a:solidFill>
                  <a:srgbClr val="800000"/>
                </a:solidFill>
                <a:prstDash val="solid"/>
              </a:ln>
              <a:solidFill>
                <a:srgbClr val="FFFFFF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FFADAA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385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I:\Новая папка\60882221_1277701262_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85873"/>
            <a:ext cx="2625536" cy="2876567"/>
          </a:xfrm>
          <a:prstGeom prst="rect">
            <a:avLst/>
          </a:prstGeom>
          <a:noFill/>
        </p:spPr>
      </p:pic>
      <p:pic>
        <p:nvPicPr>
          <p:cNvPr id="84994" name="Picture 2" descr="https://inform-ua.info/uploads/2017/03/Lina-Kostenko-14899459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632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3140968"/>
            <a:ext cx="4188718" cy="2357268"/>
          </a:xfrm>
          <a:prstGeom prst="rect">
            <a:avLst/>
          </a:prstGeom>
        </p:spPr>
      </p:pic>
      <p:pic>
        <p:nvPicPr>
          <p:cNvPr id="84998" name="Picture 6" descr="http://www.gogetnews.info/uploads/posts/2016-09/1474491262_dzhamala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600" y="2636912"/>
            <a:ext cx="324441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0" name="Picture 8" descr="http://kherson.fm/wp-content/uploads/nina_matvienko_kvitka_dusha_minu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069" y="76201"/>
            <a:ext cx="2904257" cy="286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002" name="Picture 10" descr="http://s011.radikal.ru/i315/1108/92/2f851931d5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197" y="3501008"/>
            <a:ext cx="2334497" cy="324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line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00663"/>
            <a:ext cx="5762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line3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8913"/>
            <a:ext cx="452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3671" y="2492896"/>
            <a:ext cx="37769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V</a:t>
            </a: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ІІ</a:t>
            </a:r>
            <a:r>
              <a:rPr lang="ru-RU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 зала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«ДЛЯ НЕЇ»</a:t>
            </a:r>
            <a:endParaRPr lang="ru-RU" sz="5400" b="1" dirty="0" smtClean="0">
              <a:ln w="13462">
                <a:solidFill>
                  <a:srgbClr val="800000"/>
                </a:solidFill>
                <a:prstDash val="solid"/>
              </a:ln>
              <a:solidFill>
                <a:srgbClr val="FFFFFF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FFADAA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269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0648" y="444252"/>
            <a:ext cx="86868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err="1" smtClean="0"/>
              <a:t>Премія</a:t>
            </a:r>
            <a:r>
              <a:rPr lang="ru-RU" dirty="0" smtClean="0"/>
              <a:t> </a:t>
            </a:r>
            <a:r>
              <a:rPr lang="ru-RU" dirty="0" err="1" smtClean="0"/>
              <a:t>імені</a:t>
            </a:r>
            <a:r>
              <a:rPr lang="ru-RU" dirty="0" smtClean="0"/>
              <a:t> </a:t>
            </a:r>
            <a:r>
              <a:rPr lang="ru-RU" dirty="0" err="1" smtClean="0"/>
              <a:t>Лесі</a:t>
            </a:r>
            <a:r>
              <a:rPr lang="ru-RU" dirty="0" smtClean="0"/>
              <a:t> </a:t>
            </a:r>
            <a:r>
              <a:rPr lang="ru-RU" dirty="0" err="1" smtClean="0"/>
              <a:t>Українки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4460" y="1795607"/>
            <a:ext cx="2262190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30515" y="2564904"/>
            <a:ext cx="58143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1972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засновано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щорічну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літературну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премію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імені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кращий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твір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Лауреатами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цієї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відзнаки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стали Н.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Забіла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Багмут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Іваненко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Ю.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Збанацький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 Воронько, М. Пригара, Г.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Тютюнник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Нестайко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Вшанування</a:t>
            </a:r>
            <a:r>
              <a:rPr lang="ru-RU" dirty="0" smtClean="0"/>
              <a:t> </a:t>
            </a:r>
            <a:r>
              <a:rPr lang="ru-RU" dirty="0" err="1" smtClean="0"/>
              <a:t>пам'яті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178" y="2817167"/>
            <a:ext cx="2499068" cy="404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I:\Новая папка\60882213_1277701168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3192" y="-311955"/>
            <a:ext cx="2501863" cy="3214710"/>
          </a:xfrm>
          <a:prstGeom prst="rect">
            <a:avLst/>
          </a:prstGeom>
          <a:noFill/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86050" y="1518697"/>
            <a:ext cx="6264696" cy="45259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-	</a:t>
            </a:r>
            <a:r>
              <a:rPr lang="ru-RU" sz="2600" b="1" dirty="0"/>
              <a:t>200 </a:t>
            </a:r>
            <a:r>
              <a:rPr lang="ru-RU" sz="2600" b="1" dirty="0" err="1"/>
              <a:t>гривень</a:t>
            </a:r>
            <a:r>
              <a:rPr lang="ru-RU" sz="2600" b="1" dirty="0"/>
              <a:t> – </a:t>
            </a:r>
            <a:r>
              <a:rPr lang="ru-RU" sz="2600" b="1" dirty="0" err="1"/>
              <a:t>українська</a:t>
            </a:r>
            <a:r>
              <a:rPr lang="ru-RU" sz="2600" b="1" dirty="0"/>
              <a:t> купюра, на </a:t>
            </a:r>
            <a:r>
              <a:rPr lang="ru-RU" sz="2600" b="1" dirty="0" err="1"/>
              <a:t>якій</a:t>
            </a:r>
            <a:r>
              <a:rPr lang="ru-RU" sz="2600" b="1" dirty="0"/>
              <a:t> </a:t>
            </a:r>
            <a:r>
              <a:rPr lang="ru-RU" sz="2600" b="1" dirty="0" err="1"/>
              <a:t>зображена</a:t>
            </a:r>
            <a:r>
              <a:rPr lang="ru-RU" sz="2600" b="1" dirty="0"/>
              <a:t> Леся </a:t>
            </a:r>
            <a:r>
              <a:rPr lang="ru-RU" sz="2600" b="1" dirty="0" err="1"/>
              <a:t>Українка</a:t>
            </a:r>
            <a:r>
              <a:rPr lang="ru-RU" sz="2600" b="1" dirty="0"/>
              <a:t>.</a:t>
            </a:r>
          </a:p>
          <a:p>
            <a:r>
              <a:rPr lang="ru-RU" sz="2600" b="1" dirty="0"/>
              <a:t>-	Фабрика </a:t>
            </a:r>
            <a:r>
              <a:rPr lang="ru-RU" sz="2600" b="1" dirty="0" err="1"/>
              <a:t>одягу</a:t>
            </a:r>
            <a:r>
              <a:rPr lang="ru-RU" sz="2600" b="1" dirty="0"/>
              <a:t> в </a:t>
            </a:r>
            <a:r>
              <a:rPr lang="ru-RU" sz="2600" b="1" dirty="0" err="1"/>
              <a:t>Рівному</a:t>
            </a:r>
            <a:r>
              <a:rPr lang="ru-RU" sz="2600" b="1" dirty="0"/>
              <a:t> названа на честь </a:t>
            </a:r>
            <a:r>
              <a:rPr lang="ru-RU" sz="2600" b="1" dirty="0" err="1"/>
              <a:t>Лесі</a:t>
            </a:r>
            <a:r>
              <a:rPr lang="ru-RU" sz="2600" b="1" dirty="0"/>
              <a:t> </a:t>
            </a:r>
            <a:r>
              <a:rPr lang="ru-RU" sz="2600" b="1" dirty="0" err="1"/>
              <a:t>Українки</a:t>
            </a:r>
            <a:r>
              <a:rPr lang="ru-RU" sz="2600" b="1" dirty="0"/>
              <a:t>.</a:t>
            </a:r>
          </a:p>
          <a:p>
            <a:r>
              <a:rPr lang="ru-RU" sz="2600" b="1" dirty="0"/>
              <a:t>-	 </a:t>
            </a:r>
            <a:r>
              <a:rPr lang="ru-RU" sz="2600" b="1" dirty="0" err="1"/>
              <a:t>Університет</a:t>
            </a:r>
            <a:r>
              <a:rPr lang="ru-RU" sz="2600" b="1" dirty="0"/>
              <a:t> у м. </a:t>
            </a:r>
            <a:r>
              <a:rPr lang="ru-RU" sz="2600" b="1" dirty="0" err="1"/>
              <a:t>Луцьку</a:t>
            </a:r>
            <a:r>
              <a:rPr lang="ru-RU" sz="2600" b="1" dirty="0"/>
              <a:t> носить </a:t>
            </a:r>
            <a:r>
              <a:rPr lang="ru-RU" sz="2600" b="1" dirty="0" err="1"/>
              <a:t>її</a:t>
            </a:r>
            <a:r>
              <a:rPr lang="ru-RU" sz="2600" b="1" dirty="0"/>
              <a:t> </a:t>
            </a:r>
            <a:r>
              <a:rPr lang="ru-RU" sz="2600" b="1" dirty="0" err="1"/>
              <a:t>ім’я</a:t>
            </a:r>
            <a:r>
              <a:rPr lang="ru-RU" sz="2600" b="1" dirty="0"/>
              <a:t>.</a:t>
            </a:r>
          </a:p>
          <a:p>
            <a:r>
              <a:rPr lang="ru-RU" sz="2600" b="1" dirty="0"/>
              <a:t>-	1970 р. </a:t>
            </a:r>
            <a:r>
              <a:rPr lang="ru-RU" sz="2600" b="1" dirty="0" err="1"/>
              <a:t>астероїд</a:t>
            </a:r>
            <a:r>
              <a:rPr lang="ru-RU" sz="2600" b="1" dirty="0"/>
              <a:t> (</a:t>
            </a:r>
            <a:r>
              <a:rPr lang="ru-RU" sz="2600" b="1" dirty="0" err="1"/>
              <a:t>між</a:t>
            </a:r>
            <a:r>
              <a:rPr lang="ru-RU" sz="2600" b="1" dirty="0"/>
              <a:t> </a:t>
            </a:r>
            <a:r>
              <a:rPr lang="ru-RU" sz="2600" b="1" dirty="0" err="1"/>
              <a:t>орбітами</a:t>
            </a:r>
            <a:r>
              <a:rPr lang="ru-RU" sz="2600" b="1" dirty="0"/>
              <a:t> Марса та </a:t>
            </a:r>
            <a:r>
              <a:rPr lang="ru-RU" sz="2600" b="1" dirty="0" err="1"/>
              <a:t>Юпітера</a:t>
            </a:r>
            <a:r>
              <a:rPr lang="ru-RU" sz="2600" b="1" dirty="0"/>
              <a:t>) названо на честь </a:t>
            </a:r>
            <a:r>
              <a:rPr lang="ru-RU" sz="2600" b="1" dirty="0" err="1"/>
              <a:t>Лесі</a:t>
            </a:r>
            <a:r>
              <a:rPr lang="ru-RU" sz="2600" b="1" dirty="0"/>
              <a:t> </a:t>
            </a:r>
            <a:r>
              <a:rPr lang="ru-RU" sz="2600" b="1" dirty="0" err="1"/>
              <a:t>Українки</a:t>
            </a:r>
            <a:r>
              <a:rPr lang="ru-RU" sz="2600" b="1" dirty="0"/>
              <a:t> – Леся 2616.</a:t>
            </a:r>
          </a:p>
          <a:p>
            <a:r>
              <a:rPr lang="ru-RU" sz="2600" b="1" dirty="0"/>
              <a:t>-	А </a:t>
            </a:r>
            <a:r>
              <a:rPr lang="ru-RU" sz="2600" b="1" dirty="0" err="1"/>
              <a:t>ще</a:t>
            </a:r>
            <a:r>
              <a:rPr lang="ru-RU" sz="2600" b="1" dirty="0"/>
              <a:t> </a:t>
            </a:r>
            <a:r>
              <a:rPr lang="ru-RU" sz="2600" b="1" dirty="0" err="1"/>
              <a:t>багато</a:t>
            </a:r>
            <a:r>
              <a:rPr lang="ru-RU" sz="2600" b="1" dirty="0"/>
              <a:t> </a:t>
            </a:r>
            <a:r>
              <a:rPr lang="ru-RU" sz="2600" b="1" dirty="0" err="1"/>
              <a:t>вулиць</a:t>
            </a:r>
            <a:r>
              <a:rPr lang="ru-RU" sz="2600" b="1" dirty="0"/>
              <a:t> </a:t>
            </a:r>
            <a:r>
              <a:rPr lang="ru-RU" sz="2600" b="1" dirty="0" err="1"/>
              <a:t>майже</a:t>
            </a:r>
            <a:r>
              <a:rPr lang="ru-RU" sz="2600" b="1" dirty="0"/>
              <a:t> у кожному </a:t>
            </a:r>
            <a:r>
              <a:rPr lang="ru-RU" sz="2600" b="1" dirty="0" err="1"/>
              <a:t>місті</a:t>
            </a:r>
            <a:r>
              <a:rPr lang="ru-RU" sz="2600" b="1" dirty="0"/>
              <a:t> </a:t>
            </a:r>
            <a:r>
              <a:rPr lang="ru-RU" sz="2600" b="1" dirty="0" err="1"/>
              <a:t>чи</a:t>
            </a:r>
            <a:r>
              <a:rPr lang="ru-RU" sz="2600" b="1" dirty="0"/>
              <a:t> </a:t>
            </a:r>
            <a:r>
              <a:rPr lang="ru-RU" sz="2600" b="1" dirty="0" err="1"/>
              <a:t>селі</a:t>
            </a:r>
            <a:r>
              <a:rPr lang="ru-RU" sz="2600" b="1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2928934"/>
            <a:ext cx="3150395" cy="321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827584" y="737872"/>
            <a:ext cx="61976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Асоціативне гроно </a:t>
            </a:r>
            <a:endParaRPr lang="uk-UA" sz="5400" b="1" cap="none" spc="0" dirty="0" smtClean="0">
              <a:ln/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uk-UA" sz="54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5400" b="1" cap="none" spc="0" dirty="0">
                <a:ln/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«Леся Українка»</a:t>
            </a:r>
            <a:endParaRPr lang="ru-RU" sz="5400" b="1" cap="none" spc="0" dirty="0">
              <a:ln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r="12201"/>
          <a:stretch/>
        </p:blipFill>
        <p:spPr>
          <a:xfrm>
            <a:off x="-26640" y="3284984"/>
            <a:ext cx="3456384" cy="3429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58994" y="1047746"/>
            <a:ext cx="7241278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5400" b="1" cap="none" spc="0" dirty="0">
                <a:ln/>
                <a:solidFill>
                  <a:srgbClr val="FF0000"/>
                </a:solidFill>
                <a:effectLst/>
              </a:rPr>
              <a:t>	</a:t>
            </a:r>
            <a:r>
              <a:rPr lang="ru-RU" sz="4000" b="1" dirty="0" smtClean="0">
                <a:ln/>
                <a:solidFill>
                  <a:srgbClr val="FF0000"/>
                </a:solidFill>
              </a:rPr>
              <a:t>-</a:t>
            </a:r>
            <a:r>
              <a:rPr lang="ru-RU" sz="5400" b="1" dirty="0" smtClean="0">
                <a:ln/>
                <a:solidFill>
                  <a:srgbClr val="FF0000"/>
                </a:solidFill>
              </a:rPr>
              <a:t> </a:t>
            </a:r>
            <a:r>
              <a:rPr lang="ru-RU" sz="3200" b="1" cap="none" spc="0" dirty="0" smtClean="0">
                <a:ln/>
                <a:solidFill>
                  <a:srgbClr val="FF0000"/>
                </a:solidFill>
                <a:effectLst/>
              </a:rPr>
              <a:t>У </a:t>
            </a:r>
            <a:r>
              <a:rPr lang="ru-RU" sz="3200" b="1" cap="none" spc="0" dirty="0" err="1">
                <a:ln/>
                <a:solidFill>
                  <a:srgbClr val="FF0000"/>
                </a:solidFill>
                <a:effectLst/>
              </a:rPr>
              <a:t>музеї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 я </a:t>
            </a:r>
            <a:r>
              <a:rPr lang="ru-RU" sz="3200" b="1" cap="none" spc="0" dirty="0" err="1">
                <a:ln/>
                <a:solidFill>
                  <a:srgbClr val="FF0000"/>
                </a:solidFill>
                <a:effectLst/>
              </a:rPr>
              <a:t>дізнався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 про…</a:t>
            </a:r>
          </a:p>
          <a:p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	</a:t>
            </a:r>
            <a:r>
              <a:rPr lang="ru-RU" sz="3200" b="1" cap="none" spc="0" dirty="0" smtClean="0">
                <a:ln/>
                <a:solidFill>
                  <a:srgbClr val="FF0000"/>
                </a:solidFill>
                <a:effectLst/>
              </a:rPr>
              <a:t>- Мене </a:t>
            </a:r>
            <a:r>
              <a:rPr lang="ru-RU" sz="3200" b="1" cap="none" spc="0" dirty="0" err="1">
                <a:ln/>
                <a:solidFill>
                  <a:srgbClr val="FF0000"/>
                </a:solidFill>
                <a:effectLst/>
              </a:rPr>
              <a:t>зацікавили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 </a:t>
            </a:r>
            <a:r>
              <a:rPr lang="ru-RU" sz="3200" b="1" cap="none" spc="0" dirty="0" err="1">
                <a:ln/>
                <a:solidFill>
                  <a:srgbClr val="FF0000"/>
                </a:solidFill>
                <a:effectLst/>
              </a:rPr>
              <a:t>оглядини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 </a:t>
            </a:r>
            <a:r>
              <a:rPr lang="ru-RU" sz="3200" b="1" cap="none" spc="0" dirty="0" err="1">
                <a:ln/>
                <a:solidFill>
                  <a:srgbClr val="FF0000"/>
                </a:solidFill>
                <a:effectLst/>
              </a:rPr>
              <a:t>зали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…</a:t>
            </a:r>
          </a:p>
          <a:p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	</a:t>
            </a:r>
            <a:r>
              <a:rPr lang="ru-RU" sz="3200" b="1" cap="none" spc="0" dirty="0" smtClean="0">
                <a:ln/>
                <a:solidFill>
                  <a:srgbClr val="FF0000"/>
                </a:solidFill>
                <a:effectLst/>
              </a:rPr>
              <a:t>- </a:t>
            </a:r>
            <a:r>
              <a:rPr lang="ru-RU" sz="3200" b="1" cap="none" spc="0" dirty="0" err="1" smtClean="0">
                <a:ln/>
                <a:solidFill>
                  <a:srgbClr val="FF0000"/>
                </a:solidFill>
                <a:effectLst/>
              </a:rPr>
              <a:t>Хотів</a:t>
            </a:r>
            <a:r>
              <a:rPr lang="ru-RU" sz="3200" b="1" cap="none" spc="0" dirty="0" smtClean="0">
                <a:ln/>
                <a:solidFill>
                  <a:srgbClr val="FF0000"/>
                </a:solidFill>
                <a:effectLst/>
              </a:rPr>
              <a:t> 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би </a:t>
            </a:r>
            <a:r>
              <a:rPr lang="ru-RU" sz="3200" b="1" cap="none" spc="0" dirty="0" err="1">
                <a:ln/>
                <a:solidFill>
                  <a:srgbClr val="FF0000"/>
                </a:solidFill>
                <a:effectLst/>
              </a:rPr>
              <a:t>більше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 </a:t>
            </a:r>
            <a:r>
              <a:rPr lang="ru-RU" sz="3200" b="1" cap="none" spc="0" dirty="0" err="1">
                <a:ln/>
                <a:solidFill>
                  <a:srgbClr val="FF0000"/>
                </a:solidFill>
                <a:effectLst/>
              </a:rPr>
              <a:t>дізнатися</a:t>
            </a:r>
            <a:r>
              <a:rPr lang="ru-RU" sz="3200" b="1" cap="none" spc="0" dirty="0">
                <a:ln/>
                <a:solidFill>
                  <a:srgbClr val="FF0000"/>
                </a:solidFill>
                <a:effectLst/>
              </a:rPr>
              <a:t>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4063" y="260648"/>
            <a:ext cx="55711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ПІДСУМОК УРОКУ</a:t>
            </a:r>
            <a:endParaRPr lang="ru-RU" sz="4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4"/>
          <a:stretch/>
        </p:blipFill>
        <p:spPr>
          <a:xfrm>
            <a:off x="0" y="3212976"/>
            <a:ext cx="2690758" cy="37509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91"/>
          <a:stretch/>
        </p:blipFill>
        <p:spPr>
          <a:xfrm>
            <a:off x="6695728" y="3048357"/>
            <a:ext cx="2448272" cy="37466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126" y="4149080"/>
            <a:ext cx="3916531" cy="2476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36468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line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00663"/>
            <a:ext cx="5762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line3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03"/>
            <a:ext cx="452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02524" y="1915503"/>
            <a:ext cx="42707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І зала</a:t>
            </a:r>
          </a:p>
          <a:p>
            <a:pPr algn="ctr"/>
            <a:r>
              <a:rPr lang="uk-UA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«РОДИНА»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840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21930" y="188640"/>
            <a:ext cx="61158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060848"/>
            <a:ext cx="6840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Вивчити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напам’ять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поезію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дитиною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бувало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висловивши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побажання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прохання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бажанням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99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andmadehelp.ru/wp-content/uploads/2015/11/wpid-skoro-priydet-zima_i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336" y="-58491"/>
            <a:ext cx="9649072" cy="693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16901" y="3370317"/>
            <a:ext cx="6874963" cy="4352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3096344" cy="43924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402722" y="3063453"/>
            <a:ext cx="51435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Народилася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Леся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Українка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25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лютого 1871 року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в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Новгород–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Волинському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, в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славній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родині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Косачів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(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Лариса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Петрівна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Косач - </a:t>
            </a:r>
            <a:r>
              <a:rPr lang="ru-RU" sz="3600" b="1" dirty="0" err="1">
                <a:solidFill>
                  <a:srgbClr val="002060"/>
                </a:solidFill>
                <a:latin typeface="Monotype Corsiva" pitchFamily="66" charset="0"/>
              </a:rPr>
              <a:t>Квітка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104018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2" descr="I:\пейзажі\Петриковка\sm_fileGpnXg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5067300"/>
            <a:ext cx="1905000" cy="1790700"/>
          </a:xfrm>
          <a:prstGeom prst="rect">
            <a:avLst/>
          </a:prstGeom>
          <a:noFill/>
        </p:spPr>
      </p:pic>
      <p:pic>
        <p:nvPicPr>
          <p:cNvPr id="4097" name="Picture 1" descr="I:\Новая папка\60882221_1277701262_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-99392"/>
            <a:ext cx="3429697" cy="3757615"/>
          </a:xfrm>
          <a:prstGeom prst="rect">
            <a:avLst/>
          </a:prstGeom>
          <a:noFill/>
        </p:spPr>
      </p:pic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1187624" y="620688"/>
            <a:ext cx="7704137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01F02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 panose="020B0604020202020204" pitchFamily="34" charset="0"/>
              </a:rPr>
              <a:t>Вони дали </a:t>
            </a:r>
            <a:r>
              <a:rPr lang="ru-RU" sz="3600" b="1" i="1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01F02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 panose="020B0604020202020204" pitchFamily="34" charset="0"/>
              </a:rPr>
              <a:t>життя</a:t>
            </a:r>
            <a:r>
              <a:rPr lang="ru-RU" sz="3600" b="1" i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01F02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 panose="020B0604020202020204" pitchFamily="34" charset="0"/>
              </a:rPr>
              <a:t> </a:t>
            </a:r>
            <a:r>
              <a:rPr lang="ru-RU" sz="3600" b="1" i="1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01F02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 panose="020B0604020202020204" pitchFamily="34" charset="0"/>
              </a:rPr>
              <a:t>великій</a:t>
            </a:r>
            <a:r>
              <a:rPr lang="ru-RU" sz="3600" b="1" i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01F02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 panose="020B0604020202020204" pitchFamily="34" charset="0"/>
              </a:rPr>
              <a:t> </a:t>
            </a:r>
            <a:r>
              <a:rPr lang="ru-RU" sz="3600" b="1" i="1" kern="10" dirty="0" err="1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01F02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 panose="020B0604020202020204" pitchFamily="34" charset="0"/>
              </a:rPr>
              <a:t>поетесі</a:t>
            </a:r>
            <a:endParaRPr lang="ru-RU" sz="3600" b="1" i="1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D01F02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 panose="020B0604020202020204" pitchFamily="34" charset="0"/>
            </a:endParaRP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1331640" y="1931718"/>
            <a:ext cx="2520950" cy="4248150"/>
            <a:chOff x="612" y="1071"/>
            <a:chExt cx="1769" cy="2722"/>
          </a:xfrm>
        </p:grpSpPr>
        <p:pic>
          <p:nvPicPr>
            <p:cNvPr id="12" name="Picture 5" descr="сканирование000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071"/>
              <a:ext cx="1748" cy="2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657" y="3203"/>
              <a:ext cx="1724" cy="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3300"/>
                </a:buClr>
                <a:buSzPct val="70000"/>
                <a:buFont typeface="Wingdings" panose="05000000000000000000" pitchFamily="2" charset="2"/>
                <a:buNone/>
              </a:pPr>
              <a:r>
                <a:rPr lang="uk-UA" altLang="ru-RU" b="1" i="1" dirty="0" smtClean="0">
                  <a:solidFill>
                    <a:srgbClr val="D01F02"/>
                  </a:solidFill>
                  <a:latin typeface="Georgia" panose="02040502050405020303" pitchFamily="18" charset="0"/>
                </a:rPr>
                <a:t>Петро Антонович </a:t>
              </a:r>
              <a:r>
                <a:rPr lang="uk-UA" altLang="ru-RU" sz="2000" b="1" i="1" dirty="0" smtClean="0">
                  <a:solidFill>
                    <a:srgbClr val="D01F02"/>
                  </a:solidFill>
                  <a:latin typeface="Georgia" panose="02040502050405020303" pitchFamily="18" charset="0"/>
                </a:rPr>
                <a:t>Косач,</a:t>
              </a:r>
              <a:r>
                <a:rPr lang="uk-UA" altLang="ru-RU" b="1" i="1" dirty="0" smtClean="0">
                  <a:solidFill>
                    <a:srgbClr val="D01F02"/>
                  </a:solidFill>
                  <a:latin typeface="Georgia" panose="02040502050405020303" pitchFamily="18" charset="0"/>
                </a:rPr>
                <a:t> </a:t>
              </a:r>
            </a:p>
            <a:p>
              <a:pPr algn="ctr" eaLnBrk="1" fontAlgn="base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C3300"/>
                </a:buClr>
                <a:buSzPct val="70000"/>
                <a:buFont typeface="Wingdings" panose="05000000000000000000" pitchFamily="2" charset="2"/>
                <a:buNone/>
              </a:pPr>
              <a:r>
                <a:rPr lang="uk-UA" altLang="ru-RU" b="1" i="1" dirty="0" smtClean="0">
                  <a:solidFill>
                    <a:srgbClr val="D01F02"/>
                  </a:solidFill>
                  <a:latin typeface="Georgia" panose="02040502050405020303" pitchFamily="18" charset="0"/>
                </a:rPr>
                <a:t>батько Лесі Українки.</a:t>
              </a:r>
              <a:endParaRPr lang="ru-RU" altLang="ru-RU" b="1" i="1" dirty="0" smtClean="0">
                <a:solidFill>
                  <a:srgbClr val="D01F02"/>
                </a:solidFill>
                <a:latin typeface="Georgia" panose="02040502050405020303" pitchFamily="18" charset="0"/>
              </a:endParaRPr>
            </a:p>
          </p:txBody>
        </p:sp>
      </p:grpSp>
      <p:pic>
        <p:nvPicPr>
          <p:cNvPr id="14" name="Picture 7" descr="сканирование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33" y="1950475"/>
            <a:ext cx="2880320" cy="313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711718" y="5259071"/>
            <a:ext cx="33845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 i="1" dirty="0">
                <a:solidFill>
                  <a:srgbClr val="D01F02"/>
                </a:solidFill>
                <a:latin typeface="Arial"/>
              </a:rPr>
              <a:t>Ольга Петрівна Драгоманова,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 i="1" dirty="0">
                <a:solidFill>
                  <a:srgbClr val="D01F02"/>
                </a:solidFill>
                <a:latin typeface="Arial"/>
              </a:rPr>
              <a:t>в одруженні Косач,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b="1" i="1" dirty="0">
                <a:solidFill>
                  <a:srgbClr val="D01F02"/>
                </a:solidFill>
                <a:latin typeface="Arial"/>
              </a:rPr>
              <a:t> мати Лесі Українки</a:t>
            </a:r>
            <a:r>
              <a:rPr lang="uk-UA" b="1" i="1" dirty="0">
                <a:solidFill>
                  <a:srgbClr val="D01F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.</a:t>
            </a:r>
            <a:endParaRPr lang="ru-RU" b="1" i="1" dirty="0">
              <a:solidFill>
                <a:srgbClr val="D01F0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346450" y="5014913"/>
            <a:ext cx="1909763" cy="5794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uk-UA" sz="1600" dirty="0" err="1" smtClean="0"/>
              <a:t>Колодяжне</a:t>
            </a:r>
            <a:r>
              <a:rPr lang="uk-UA" sz="1600" dirty="0" smtClean="0"/>
              <a:t>. “Білий будинок” Косачів</a:t>
            </a:r>
            <a:endParaRPr lang="ru-RU" sz="1600" dirty="0" smtClean="0"/>
          </a:p>
        </p:txBody>
      </p:sp>
      <p:pic>
        <p:nvPicPr>
          <p:cNvPr id="40963" name="Picture 3" descr="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141663"/>
            <a:ext cx="19431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4" name="Group 4"/>
          <p:cNvGrpSpPr>
            <a:grpSpLocks/>
          </p:cNvGrpSpPr>
          <p:nvPr/>
        </p:nvGrpSpPr>
        <p:grpSpPr bwMode="auto">
          <a:xfrm>
            <a:off x="611188" y="3716338"/>
            <a:ext cx="1736725" cy="2305050"/>
            <a:chOff x="1474" y="2296"/>
            <a:chExt cx="1094" cy="1452"/>
          </a:xfrm>
        </p:grpSpPr>
        <p:pic>
          <p:nvPicPr>
            <p:cNvPr id="16398" name="Picture 5" descr="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4" y="2296"/>
              <a:ext cx="109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6" name="Rectangle 6"/>
            <p:cNvSpPr>
              <a:spLocks noChangeArrowheads="1"/>
            </p:cNvSpPr>
            <p:nvPr/>
          </p:nvSpPr>
          <p:spPr bwMode="auto">
            <a:xfrm>
              <a:off x="1474" y="3566"/>
              <a:ext cx="1088" cy="1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algn="ctr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BF25A"/>
                </a:buClr>
                <a:buSzPct val="80000"/>
                <a:buFont typeface="Wingdings" pitchFamily="2" charset="2"/>
                <a:buNone/>
                <a:defRPr/>
              </a:pPr>
              <a:r>
                <a:rPr lang="uk-UA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Колодяжне</a:t>
              </a:r>
              <a:r>
                <a:rPr lang="uk-UA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endParaRPr lang="ru-RU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0967" name="Group 7"/>
          <p:cNvGrpSpPr>
            <a:grpSpLocks/>
          </p:cNvGrpSpPr>
          <p:nvPr/>
        </p:nvGrpSpPr>
        <p:grpSpPr bwMode="auto">
          <a:xfrm>
            <a:off x="1042988" y="908050"/>
            <a:ext cx="2879725" cy="2160588"/>
            <a:chOff x="204" y="754"/>
            <a:chExt cx="1814" cy="1361"/>
          </a:xfrm>
        </p:grpSpPr>
        <p:pic>
          <p:nvPicPr>
            <p:cNvPr id="16396" name="Picture 8" descr="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754"/>
              <a:ext cx="1814" cy="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9" name="Rectangle 9"/>
            <p:cNvSpPr>
              <a:spLocks noChangeArrowheads="1"/>
            </p:cNvSpPr>
            <p:nvPr/>
          </p:nvSpPr>
          <p:spPr bwMode="auto">
            <a:xfrm>
              <a:off x="204" y="1888"/>
              <a:ext cx="1724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algn="ctr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BF25A"/>
                </a:buClr>
                <a:buSzPct val="80000"/>
                <a:buFont typeface="Wingdings" pitchFamily="2" charset="2"/>
                <a:buNone/>
                <a:defRPr/>
              </a:pPr>
              <a:r>
                <a:rPr lang="uk-UA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Урочище Нечимне </a:t>
              </a:r>
              <a:endParaRPr lang="ru-RU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40970" name="Group 10"/>
          <p:cNvGrpSpPr>
            <a:grpSpLocks/>
          </p:cNvGrpSpPr>
          <p:nvPr/>
        </p:nvGrpSpPr>
        <p:grpSpPr bwMode="auto">
          <a:xfrm>
            <a:off x="6516688" y="908050"/>
            <a:ext cx="1728787" cy="2303463"/>
            <a:chOff x="2653" y="210"/>
            <a:chExt cx="1089" cy="1451"/>
          </a:xfrm>
        </p:grpSpPr>
        <p:pic>
          <p:nvPicPr>
            <p:cNvPr id="16394" name="Picture 11" descr="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210"/>
              <a:ext cx="1089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72" name="Rectangle 12"/>
            <p:cNvSpPr>
              <a:spLocks noChangeArrowheads="1"/>
            </p:cNvSpPr>
            <p:nvPr/>
          </p:nvSpPr>
          <p:spPr bwMode="auto">
            <a:xfrm>
              <a:off x="2653" y="1434"/>
              <a:ext cx="1043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 algn="ctr" fontAlgn="base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BF25A"/>
                </a:buClr>
                <a:buSzPct val="80000"/>
                <a:buFont typeface="Wingdings" pitchFamily="2" charset="2"/>
                <a:buNone/>
                <a:defRPr/>
              </a:pPr>
              <a:r>
                <a:rPr lang="uk-UA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Лісове озеро на Волині</a:t>
              </a:r>
              <a:endParaRPr lang="ru-RU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40973" name="Picture 13" descr="сканирование00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005263"/>
            <a:ext cx="273685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4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6156325" y="5805488"/>
            <a:ext cx="2736850" cy="57626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uk-UA" dirty="0" smtClean="0"/>
              <a:t>Луцький замок</a:t>
            </a:r>
            <a:endParaRPr lang="ru-RU" dirty="0" smtClean="0"/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1042988" y="0"/>
            <a:ext cx="770572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EBF25A"/>
              </a:buClr>
              <a:buSzPct val="80000"/>
              <a:buFont typeface="Wingdings" pitchFamily="2" charset="2"/>
              <a:buNone/>
              <a:defRPr/>
            </a:pPr>
            <a:r>
              <a:rPr lang="uk-UA" sz="3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“Найрідніший край для мене – Волинь…”</a:t>
            </a:r>
            <a:endParaRPr lang="ru-RU" sz="36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12934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4" grpId="0" build="p"/>
      <p:bldP spid="409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7114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5" name="Picture 5" descr="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9066">
            <a:off x="2532153" y="215648"/>
            <a:ext cx="1824037" cy="3090862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2448">
            <a:off x="7119768" y="276749"/>
            <a:ext cx="1873250" cy="3024188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0"/>
          <a:stretch>
            <a:fillRect/>
          </a:stretch>
        </p:blipFill>
        <p:spPr bwMode="auto">
          <a:xfrm>
            <a:off x="4841733" y="275956"/>
            <a:ext cx="2133600" cy="30257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87678">
            <a:off x="2410908" y="3655819"/>
            <a:ext cx="1879600" cy="29241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2805">
            <a:off x="6579671" y="3710525"/>
            <a:ext cx="1887537" cy="29241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502" y="3582382"/>
            <a:ext cx="1897062" cy="2852737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363267" y="3191613"/>
            <a:ext cx="5616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000" b="1" dirty="0">
                <a:solidFill>
                  <a:srgbClr val="D01F0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 Лесі було два брати і три </a:t>
            </a:r>
            <a:r>
              <a:rPr lang="uk-UA" sz="2000" b="1" dirty="0" smtClean="0">
                <a:solidFill>
                  <a:srgbClr val="D01F0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сестри</a:t>
            </a:r>
            <a:endParaRPr lang="ru-RU" sz="2000" b="1" dirty="0">
              <a:solidFill>
                <a:srgbClr val="D01F0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6250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3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line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00663"/>
            <a:ext cx="5762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line38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8913"/>
            <a:ext cx="4524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82820" y="2093913"/>
            <a:ext cx="52958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ІІ зала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5400" b="1" dirty="0" smtClean="0">
                <a:ln w="13462">
                  <a:solidFill>
                    <a:srgbClr val="800000"/>
                  </a:solidFill>
                  <a:prstDash val="solid"/>
                </a:ln>
                <a:solidFill>
                  <a:srgbClr val="FFFFFF">
                    <a:lumMod val="85000"/>
                    <a:lumOff val="15000"/>
                  </a:srgbClr>
                </a:solidFill>
                <a:effectLst>
                  <a:outerShdw dist="38100" dir="2700000" algn="bl" rotWithShape="0">
                    <a:srgbClr val="FFADAA"/>
                  </a:outerShdw>
                </a:effectLst>
                <a:latin typeface="Arial" panose="020B0604020202020204" pitchFamily="34" charset="0"/>
              </a:rPr>
              <a:t>«ДИТИНСТВО»</a:t>
            </a:r>
            <a:endParaRPr lang="ru-RU" sz="5400" b="1" dirty="0" smtClean="0">
              <a:ln w="13462">
                <a:solidFill>
                  <a:srgbClr val="800000"/>
                </a:solidFill>
                <a:prstDash val="solid"/>
              </a:ln>
              <a:solidFill>
                <a:srgbClr val="FFFFFF">
                  <a:lumMod val="85000"/>
                  <a:lumOff val="15000"/>
                </a:srgbClr>
              </a:solidFill>
              <a:effectLst>
                <a:outerShdw dist="38100" dir="2700000" algn="bl" rotWithShape="0">
                  <a:srgbClr val="FFADAA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339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pic>
        <p:nvPicPr>
          <p:cNvPr id="27650" name="Picture 2" descr="I:\Новая папка\60882233_1277701395_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749612">
            <a:off x="6324666" y="3929356"/>
            <a:ext cx="3000396" cy="28690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8699" y="3789040"/>
            <a:ext cx="64087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Лесю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Українку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та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її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брата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Михайла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в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сім'ї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через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нерозлучність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називали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спільним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ім'ям</a:t>
            </a:r>
            <a:r>
              <a:rPr lang="ru-RU" sz="3200" dirty="0" smtClean="0">
                <a:solidFill>
                  <a:srgbClr val="C00000"/>
                </a:solidFill>
                <a:latin typeface="CrashCTT" pitchFamily="18" charset="0"/>
              </a:rPr>
              <a:t> – </a:t>
            </a:r>
            <a:r>
              <a:rPr lang="ru-RU" sz="3200" dirty="0" err="1" smtClean="0">
                <a:solidFill>
                  <a:srgbClr val="C00000"/>
                </a:solidFill>
                <a:latin typeface="CrashCTT" pitchFamily="18" charset="0"/>
              </a:rPr>
              <a:t>Мишелося</a:t>
            </a:r>
            <a:r>
              <a:rPr lang="ru-RU" sz="3200" dirty="0" smtClean="0">
                <a:solidFill>
                  <a:srgbClr val="C00000"/>
                </a:solidFill>
              </a:rPr>
              <a:t>, </a:t>
            </a:r>
            <a:r>
              <a:rPr lang="ru-RU" sz="3200" dirty="0" err="1" smtClean="0">
                <a:solidFill>
                  <a:srgbClr val="C00000"/>
                </a:solidFill>
              </a:rPr>
              <a:t>пізніше</a:t>
            </a:r>
            <a:r>
              <a:rPr lang="ru-RU" sz="3200" dirty="0" smtClean="0">
                <a:solidFill>
                  <a:srgbClr val="C00000"/>
                </a:solidFill>
              </a:rPr>
              <a:t> Ларису </a:t>
            </a:r>
            <a:r>
              <a:rPr lang="ru-RU" sz="3200" dirty="0" err="1" smtClean="0">
                <a:solidFill>
                  <a:srgbClr val="C00000"/>
                </a:solidFill>
              </a:rPr>
              <a:t>перезвали</a:t>
            </a:r>
            <a:r>
              <a:rPr lang="ru-RU" sz="3200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в </a:t>
            </a:r>
            <a:r>
              <a:rPr lang="ru-RU" sz="3200" dirty="0" err="1">
                <a:solidFill>
                  <a:srgbClr val="C00000"/>
                </a:solidFill>
              </a:rPr>
              <a:t>сім'ї</a:t>
            </a:r>
            <a:r>
              <a:rPr lang="ru-RU" sz="3200" dirty="0">
                <a:solidFill>
                  <a:srgbClr val="C00000"/>
                </a:solidFill>
              </a:rPr>
              <a:t> на </a:t>
            </a:r>
            <a:r>
              <a:rPr lang="ru-RU" sz="3200" dirty="0" smtClean="0">
                <a:solidFill>
                  <a:srgbClr val="C00000"/>
                </a:solidFill>
              </a:rPr>
              <a:t>Лесю.</a:t>
            </a:r>
            <a:endParaRPr lang="ru-RU" sz="3200" dirty="0">
              <a:solidFill>
                <a:srgbClr val="C00000"/>
              </a:solidFill>
            </a:endParaRPr>
          </a:p>
          <a:p>
            <a:pPr algn="ctr"/>
            <a:endParaRPr lang="ru-RU" i="1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3429000"/>
            <a:ext cx="2171668" cy="325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747" y="9310"/>
            <a:ext cx="2593403" cy="34394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24" y="-54312"/>
            <a:ext cx="2703976" cy="3933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777</TotalTime>
  <Words>399</Words>
  <Application>Microsoft Office PowerPoint</Application>
  <PresentationFormat>Экран (4:3)</PresentationFormat>
  <Paragraphs>97</Paragraphs>
  <Slides>30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30</vt:i4>
      </vt:variant>
    </vt:vector>
  </HeadingPairs>
  <TitlesOfParts>
    <vt:vector size="50" baseType="lpstr">
      <vt:lpstr>Andale Sans UI</vt:lpstr>
      <vt:lpstr>Arial</vt:lpstr>
      <vt:lpstr>Arial Black</vt:lpstr>
      <vt:lpstr>Calibri</vt:lpstr>
      <vt:lpstr>CrashCTT</vt:lpstr>
      <vt:lpstr>Franklin Gothic Book</vt:lpstr>
      <vt:lpstr>Franklin Gothic Medium</vt:lpstr>
      <vt:lpstr>Georgia</vt:lpstr>
      <vt:lpstr>Impact</vt:lpstr>
      <vt:lpstr>Monotype Corsiva</vt:lpstr>
      <vt:lpstr>Tahoma</vt:lpstr>
      <vt:lpstr>Times New Roman</vt:lpstr>
      <vt:lpstr>Wingdings</vt:lpstr>
      <vt:lpstr>Wingdings 2</vt:lpstr>
      <vt:lpstr>Трек</vt:lpstr>
      <vt:lpstr>Занавес</vt:lpstr>
      <vt:lpstr>Пиксел</vt:lpstr>
      <vt:lpstr>1_Занавес</vt:lpstr>
      <vt:lpstr>2_Занавес</vt:lpstr>
      <vt:lpstr>3_Занавес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30-літня війна з туберкульозом гнала її світами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Премія імені Лесі Українки   </vt:lpstr>
      <vt:lpstr>Вшанування пам'яті 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Лариса Петрівна Косач </dc:title>
  <dc:creator>аааааааа</dc:creator>
  <cp:lastModifiedBy>Admin</cp:lastModifiedBy>
  <cp:revision>80</cp:revision>
  <dcterms:created xsi:type="dcterms:W3CDTF">2011-02-16T14:05:45Z</dcterms:created>
  <dcterms:modified xsi:type="dcterms:W3CDTF">2017-11-22T20:54:18Z</dcterms:modified>
</cp:coreProperties>
</file>