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1" r:id="rId3"/>
    <p:sldId id="260" r:id="rId4"/>
    <p:sldId id="258" r:id="rId5"/>
    <p:sldId id="259" r:id="rId6"/>
    <p:sldId id="263" r:id="rId7"/>
    <p:sldId id="275" r:id="rId8"/>
    <p:sldId id="276" r:id="rId9"/>
    <p:sldId id="270" r:id="rId10"/>
    <p:sldId id="265" r:id="rId11"/>
    <p:sldId id="269" r:id="rId12"/>
    <p:sldId id="272" r:id="rId13"/>
    <p:sldId id="271" r:id="rId14"/>
    <p:sldId id="268" r:id="rId15"/>
    <p:sldId id="262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95" autoAdjust="0"/>
    <p:restoredTop sz="94660"/>
  </p:normalViewPr>
  <p:slideViewPr>
    <p:cSldViewPr>
      <p:cViewPr varScale="1">
        <p:scale>
          <a:sx n="69" d="100"/>
          <a:sy n="69" d="100"/>
        </p:scale>
        <p:origin x="-13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960589-2852-4A1C-907F-C2EAB16D5187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B7147B-498A-4C5F-B3DE-502A07A6C6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228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476C-372A-4236-ACFA-57FB0BBCC1AE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0214-4599-416F-9FAE-FBA6BB1C60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476C-372A-4236-ACFA-57FB0BBCC1AE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0214-4599-416F-9FAE-FBA6BB1C60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476C-372A-4236-ACFA-57FB0BBCC1AE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0214-4599-416F-9FAE-FBA6BB1C60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476C-372A-4236-ACFA-57FB0BBCC1AE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0214-4599-416F-9FAE-FBA6BB1C60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476C-372A-4236-ACFA-57FB0BBCC1AE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0214-4599-416F-9FAE-FBA6BB1C60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476C-372A-4236-ACFA-57FB0BBCC1AE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0214-4599-416F-9FAE-FBA6BB1C60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476C-372A-4236-ACFA-57FB0BBCC1AE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0214-4599-416F-9FAE-FBA6BB1C60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476C-372A-4236-ACFA-57FB0BBCC1AE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0214-4599-416F-9FAE-FBA6BB1C60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476C-372A-4236-ACFA-57FB0BBCC1AE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0214-4599-416F-9FAE-FBA6BB1C60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476C-372A-4236-ACFA-57FB0BBCC1AE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0214-4599-416F-9FAE-FBA6BB1C60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476C-372A-4236-ACFA-57FB0BBCC1AE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0214-4599-416F-9FAE-FBA6BB1C60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26.10.2009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dirty="0" smtClean="0"/>
              <a:t>Лето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1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rgbClr val="000066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rgbClr val="000066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rgbClr val="000066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rgbClr val="000066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rgbClr val="000066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2403698"/>
          </a:xfrm>
        </p:spPr>
        <p:txBody>
          <a:bodyPr>
            <a:noAutofit/>
          </a:bodyPr>
          <a:lstStyle/>
          <a:p>
            <a:r>
              <a:rPr lang="uk-UA" dirty="0" smtClean="0">
                <a:solidFill>
                  <a:srgbClr val="FFFF00"/>
                </a:solidFill>
                <a:latin typeface="Comic Sans MS" pitchFamily="66" charset="0"/>
              </a:rPr>
              <a:t>Подорож до царства </a:t>
            </a:r>
            <a:r>
              <a:rPr lang="uk-UA" dirty="0" smtClean="0">
                <a:solidFill>
                  <a:srgbClr val="FFFF00"/>
                </a:solidFill>
                <a:latin typeface="Comic Sans MS" pitchFamily="66" charset="0"/>
              </a:rPr>
              <a:t>тварин</a:t>
            </a:r>
            <a:br>
              <a:rPr lang="uk-UA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uk-UA" sz="4000" dirty="0" smtClean="0">
                <a:latin typeface="Comic Sans MS" pitchFamily="66" charset="0"/>
              </a:rPr>
              <a:t>Дельфіни. Хто вони?</a:t>
            </a:r>
            <a:r>
              <a:rPr lang="uk-UA" sz="4000" dirty="0" smtClean="0">
                <a:latin typeface="Comic Sans MS" pitchFamily="66" charset="0"/>
              </a:rPr>
              <a:t/>
            </a:r>
            <a:br>
              <a:rPr lang="uk-UA" sz="4000" dirty="0" smtClean="0">
                <a:latin typeface="Comic Sans MS" pitchFamily="66" charset="0"/>
              </a:rPr>
            </a:br>
            <a:r>
              <a:rPr lang="uk-UA" sz="2800" dirty="0">
                <a:solidFill>
                  <a:srgbClr val="FF0000"/>
                </a:solidFill>
                <a:latin typeface="Comic Sans MS" pitchFamily="66" charset="0"/>
              </a:rPr>
              <a:t>У</a:t>
            </a:r>
            <a:r>
              <a:rPr lang="uk-UA" sz="2800" dirty="0" smtClean="0">
                <a:solidFill>
                  <a:srgbClr val="FF0000"/>
                </a:solidFill>
                <a:latin typeface="Comic Sans MS" pitchFamily="66" charset="0"/>
              </a:rPr>
              <a:t>рок пошуку істини</a:t>
            </a:r>
            <a:endParaRPr lang="ru-RU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160840" cy="2135088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>
                <a:solidFill>
                  <a:srgbClr val="00B050"/>
                </a:solidFill>
                <a:latin typeface="Comic Sans MS" pitchFamily="66" charset="0"/>
              </a:rPr>
              <a:t>Природознавство </a:t>
            </a:r>
          </a:p>
          <a:p>
            <a:r>
              <a:rPr lang="uk-UA" dirty="0" smtClean="0">
                <a:solidFill>
                  <a:srgbClr val="00B050"/>
                </a:solidFill>
                <a:latin typeface="Comic Sans MS" pitchFamily="66" charset="0"/>
              </a:rPr>
              <a:t>1 клас</a:t>
            </a:r>
          </a:p>
          <a:p>
            <a:endParaRPr lang="uk-UA" dirty="0" smtClean="0">
              <a:latin typeface="Comic Sans MS" pitchFamily="66" charset="0"/>
            </a:endParaRPr>
          </a:p>
          <a:p>
            <a:pPr algn="r"/>
            <a:r>
              <a:rPr lang="uk-UA" dirty="0" smtClean="0">
                <a:solidFill>
                  <a:srgbClr val="92D050"/>
                </a:solidFill>
              </a:rPr>
              <a:t>   Підготувала : О.Я.Кравчик</a:t>
            </a:r>
            <a:endParaRPr lang="ru-RU" dirty="0" smtClean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5472608" cy="1143000"/>
          </a:xfrm>
        </p:spPr>
        <p:txBody>
          <a:bodyPr>
            <a:no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Робота в парах.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FF00"/>
                </a:solidFill>
              </a:rPr>
              <a:t>Розсели рибок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140968"/>
            <a:ext cx="2995533" cy="187220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863929"/>
            <a:ext cx="3131840" cy="256373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270608"/>
            <a:ext cx="2763043" cy="257239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199" y="-387424"/>
            <a:ext cx="3182937" cy="295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295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Звірі – найкращі батьки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8302">
            <a:off x="-343503" y="843950"/>
            <a:ext cx="3926164" cy="25849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6051">
            <a:off x="5741435" y="1037108"/>
            <a:ext cx="3614737" cy="25177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3850">
            <a:off x="-252536" y="4149080"/>
            <a:ext cx="3687763" cy="263366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4645">
            <a:off x="5645723" y="4358503"/>
            <a:ext cx="3687763" cy="24915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399" y="2362614"/>
            <a:ext cx="3548063" cy="26828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78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38127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25" y="0"/>
            <a:ext cx="9183925" cy="6858000"/>
          </a:xfrm>
        </p:spPr>
      </p:pic>
      <p:sp>
        <p:nvSpPr>
          <p:cNvPr id="3" name="TextBox 2"/>
          <p:cNvSpPr txBox="1"/>
          <p:nvPr/>
        </p:nvSpPr>
        <p:spPr>
          <a:xfrm>
            <a:off x="386858" y="692696"/>
            <a:ext cx="80582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Творча  практична робота</a:t>
            </a:r>
            <a:endParaRPr lang="ru-RU" sz="48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44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37086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>
            <a:norm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uk-UA" sz="2800" dirty="0" smtClean="0"/>
              <a:t> Живуть скрізь, </a:t>
            </a:r>
            <a:r>
              <a:rPr lang="uk-UA" sz="2800" dirty="0" smtClean="0">
                <a:solidFill>
                  <a:srgbClr val="FF0000"/>
                </a:solidFill>
              </a:rPr>
              <a:t>мають 6 кінцівок</a:t>
            </a:r>
            <a:r>
              <a:rPr lang="uk-UA" sz="2800" dirty="0" smtClean="0"/>
              <a:t>, 1 або 2 пари крил, </a:t>
            </a:r>
            <a:r>
              <a:rPr lang="uk-UA" sz="2800" dirty="0" smtClean="0">
                <a:solidFill>
                  <a:srgbClr val="FF0000"/>
                </a:solidFill>
              </a:rPr>
              <a:t>відкладають </a:t>
            </a:r>
            <a:r>
              <a:rPr lang="uk-UA" sz="2800" dirty="0" err="1" smtClean="0">
                <a:solidFill>
                  <a:srgbClr val="FF0000"/>
                </a:solidFill>
              </a:rPr>
              <a:t>лічинки</a:t>
            </a:r>
            <a:r>
              <a:rPr lang="uk-UA" sz="2800" dirty="0" smtClean="0">
                <a:solidFill>
                  <a:srgbClr val="FF0000"/>
                </a:solidFill>
              </a:rPr>
              <a:t>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24544" y="-171400"/>
            <a:ext cx="2304256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1025" y="1346608"/>
            <a:ext cx="2592288" cy="2088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5902" y="2708920"/>
            <a:ext cx="2448272" cy="238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0496" y="4470216"/>
            <a:ext cx="2481759" cy="261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31263" y="3099890"/>
            <a:ext cx="71642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uk-UA" dirty="0" smtClean="0"/>
              <a:t> </a:t>
            </a: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Живуть у  різних водоймах ,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тіло вкрите лускою і слизом </a:t>
            </a: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рухаються за допомогою плавців, 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дихають лише у воді, за допомогою </a:t>
            </a:r>
            <a:r>
              <a:rPr lang="uk-UA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зябр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відкладають ікру.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4869606"/>
            <a:ext cx="73803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Arial" pitchFamily="34" charset="0"/>
              <a:buChar char="•"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Живуть скрізь, тіло вкрите шерстю, мають 4 кінцівки, 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дихають киснем, який беруть з повітря,  народжують дитинчат живими, вигодовують їх молоком.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688" y="1628800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Тіло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вкрите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пір'ям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мають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крила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, 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відкладають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яйця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кисень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беруть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з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повітря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мають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легені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5836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060848"/>
            <a:ext cx="7772400" cy="3708127"/>
          </a:xfrm>
        </p:spPr>
        <p:txBody>
          <a:bodyPr>
            <a:normAutofit/>
          </a:bodyPr>
          <a:lstStyle/>
          <a:p>
            <a:pPr algn="ctr"/>
            <a:r>
              <a:rPr lang="uk-UA" sz="6600" dirty="0" smtClean="0"/>
              <a:t>Дякую за увагу!!!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721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err="1">
                <a:solidFill>
                  <a:srgbClr val="FF0000"/>
                </a:solidFill>
              </a:rPr>
              <a:t>Тварини</a:t>
            </a:r>
            <a:r>
              <a:rPr lang="ru-RU" sz="4800" dirty="0">
                <a:solidFill>
                  <a:srgbClr val="FF0000"/>
                </a:solidFill>
              </a:rPr>
              <a:t> -жива природа </a:t>
            </a:r>
            <a:r>
              <a:rPr lang="ru-RU" sz="4800" dirty="0" smtClean="0">
                <a:solidFill>
                  <a:srgbClr val="FF0000"/>
                </a:solidFill>
              </a:rPr>
              <a:t>, </a:t>
            </a:r>
            <a:br>
              <a:rPr lang="ru-RU" sz="4800" dirty="0" smtClean="0">
                <a:solidFill>
                  <a:srgbClr val="FF0000"/>
                </a:solidFill>
              </a:rPr>
            </a:br>
            <a:r>
              <a:rPr lang="uk-UA" sz="4800" dirty="0" smtClean="0">
                <a:solidFill>
                  <a:srgbClr val="FF0000"/>
                </a:solidFill>
              </a:rPr>
              <a:t>тому що вони </a:t>
            </a:r>
            <a:r>
              <a:rPr lang="ru-RU" sz="4800" dirty="0" smtClean="0">
                <a:solidFill>
                  <a:srgbClr val="FF0000"/>
                </a:solidFill>
              </a:rPr>
              <a:t>…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ru-RU" sz="5200" dirty="0" err="1" smtClean="0">
                <a:solidFill>
                  <a:srgbClr val="92D050"/>
                </a:solidFill>
              </a:rPr>
              <a:t>народжуються</a:t>
            </a:r>
            <a:r>
              <a:rPr lang="ru-RU" sz="5200" dirty="0">
                <a:solidFill>
                  <a:srgbClr val="92D050"/>
                </a:solidFill>
              </a:rPr>
              <a:t>;</a:t>
            </a:r>
          </a:p>
          <a:p>
            <a:pPr algn="ctr"/>
            <a:r>
              <a:rPr lang="ru-RU" sz="5200" dirty="0" err="1">
                <a:solidFill>
                  <a:srgbClr val="FFFF00"/>
                </a:solidFill>
              </a:rPr>
              <a:t>живляться</a:t>
            </a:r>
            <a:r>
              <a:rPr lang="ru-RU" sz="5200" dirty="0" smtClean="0">
                <a:solidFill>
                  <a:srgbClr val="FFFF00"/>
                </a:solidFill>
              </a:rPr>
              <a:t>;</a:t>
            </a:r>
          </a:p>
          <a:p>
            <a:pPr algn="ctr"/>
            <a:r>
              <a:rPr lang="uk-UA" sz="5200" dirty="0" smtClean="0">
                <a:solidFill>
                  <a:srgbClr val="C00000"/>
                </a:solidFill>
              </a:rPr>
              <a:t>дихають</a:t>
            </a:r>
            <a:endParaRPr lang="ru-RU" sz="5200" dirty="0">
              <a:solidFill>
                <a:srgbClr val="C00000"/>
              </a:solidFill>
            </a:endParaRPr>
          </a:p>
          <a:p>
            <a:pPr algn="ctr"/>
            <a:r>
              <a:rPr lang="ru-RU" sz="5200" dirty="0" err="1">
                <a:solidFill>
                  <a:srgbClr val="FFC000"/>
                </a:solidFill>
              </a:rPr>
              <a:t>розмножуються</a:t>
            </a:r>
            <a:r>
              <a:rPr lang="ru-RU" sz="5200" dirty="0">
                <a:solidFill>
                  <a:srgbClr val="FFC000"/>
                </a:solidFill>
              </a:rPr>
              <a:t>;</a:t>
            </a:r>
          </a:p>
          <a:p>
            <a:pPr algn="ctr"/>
            <a:r>
              <a:rPr lang="ru-RU" sz="5200" dirty="0" err="1">
                <a:solidFill>
                  <a:srgbClr val="00B0F0"/>
                </a:solidFill>
              </a:rPr>
              <a:t>виростають</a:t>
            </a:r>
            <a:r>
              <a:rPr lang="ru-RU" sz="5200" dirty="0">
                <a:solidFill>
                  <a:srgbClr val="00B0F0"/>
                </a:solidFill>
              </a:rPr>
              <a:t>;</a:t>
            </a:r>
          </a:p>
          <a:p>
            <a:pPr algn="ctr"/>
            <a:r>
              <a:rPr lang="ru-RU" sz="5200" dirty="0" err="1">
                <a:solidFill>
                  <a:srgbClr val="FF0000"/>
                </a:solidFill>
              </a:rPr>
              <a:t>рухаються</a:t>
            </a:r>
            <a:r>
              <a:rPr lang="ru-RU" sz="5200" dirty="0">
                <a:solidFill>
                  <a:srgbClr val="FF0000"/>
                </a:solidFill>
              </a:rPr>
              <a:t>;</a:t>
            </a:r>
          </a:p>
          <a:p>
            <a:pPr algn="ctr"/>
            <a:r>
              <a:rPr lang="ru-RU" sz="5200" dirty="0" err="1">
                <a:solidFill>
                  <a:srgbClr val="0070C0"/>
                </a:solidFill>
              </a:rPr>
              <a:t>відмирають</a:t>
            </a:r>
            <a:r>
              <a:rPr lang="ru-RU" sz="5200" dirty="0">
                <a:solidFill>
                  <a:srgbClr val="0070C0"/>
                </a:solidFill>
              </a:rPr>
              <a:t>.</a:t>
            </a:r>
          </a:p>
          <a:p>
            <a:pPr marL="0" indent="0" algn="ctr">
              <a:buNone/>
            </a:pPr>
            <a:endParaRPr lang="ru-RU" sz="5200" dirty="0"/>
          </a:p>
        </p:txBody>
      </p:sp>
    </p:spTree>
    <p:extLst>
      <p:ext uri="{BB962C8B-B14F-4D97-AF65-F5344CB8AC3E}">
        <p14:creationId xmlns:p14="http://schemas.microsoft.com/office/powerpoint/2010/main" val="126004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382" y="4058159"/>
            <a:ext cx="2849014" cy="279984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942477"/>
            <a:ext cx="2860369" cy="28346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094" y="124485"/>
            <a:ext cx="2803905" cy="256574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6"/>
          <a:stretch/>
        </p:blipFill>
        <p:spPr>
          <a:xfrm>
            <a:off x="-222354" y="73839"/>
            <a:ext cx="2818169" cy="246970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25" y="1780593"/>
            <a:ext cx="2135130" cy="1819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394" y="5069204"/>
            <a:ext cx="2115394" cy="180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366" y="1862779"/>
            <a:ext cx="2155099" cy="1836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957" y="4796098"/>
            <a:ext cx="2245396" cy="191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вправо 6"/>
          <p:cNvSpPr/>
          <p:nvPr/>
        </p:nvSpPr>
        <p:spPr>
          <a:xfrm rot="13426207">
            <a:off x="2475468" y="2860171"/>
            <a:ext cx="88871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58896">
            <a:off x="2633235" y="4439314"/>
            <a:ext cx="10112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910">
            <a:off x="5094985" y="4262927"/>
            <a:ext cx="952836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94142">
            <a:off x="5224048" y="2831024"/>
            <a:ext cx="1061209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 rot="19146124">
            <a:off x="6400879" y="2372906"/>
            <a:ext cx="1732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  Риби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 rot="19863873">
            <a:off x="5381271" y="5512600"/>
            <a:ext cx="11769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/>
              <a:t>З</a:t>
            </a:r>
            <a:r>
              <a:rPr lang="uk-UA" sz="4000" dirty="0" smtClean="0"/>
              <a:t>вірі</a:t>
            </a: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 rot="19220601">
            <a:off x="873632" y="2443165"/>
            <a:ext cx="1785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Комахи 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 rot="18819999">
            <a:off x="2139860" y="5506913"/>
            <a:ext cx="13211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/>
              <a:t>П</a:t>
            </a:r>
            <a:r>
              <a:rPr lang="uk-UA" sz="3600" dirty="0" smtClean="0"/>
              <a:t>тахи</a:t>
            </a:r>
            <a:endParaRPr lang="ru-RU" sz="3600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442" y="1987574"/>
            <a:ext cx="2074996" cy="2433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 rot="19221925">
            <a:off x="3344330" y="2957106"/>
            <a:ext cx="18074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/>
              <a:t>Т</a:t>
            </a:r>
            <a:r>
              <a:rPr lang="uk-UA" sz="3600" dirty="0" smtClean="0"/>
              <a:t>варини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2801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звуки природы для детей - Звуки дельфинов.mp3">
            <a:hlinkClick r:id="" action="ppaction://media"/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47956" y="5517232"/>
            <a:ext cx="609600" cy="609600"/>
          </a:xfrm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b="0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" t="4805" r="5173" b="3713"/>
          <a:stretch/>
        </p:blipFill>
        <p:spPr>
          <a:xfrm rot="609086">
            <a:off x="1210447" y="1252173"/>
            <a:ext cx="6004681" cy="45722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21431525">
            <a:off x="2039081" y="1074451"/>
            <a:ext cx="46805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endParaRPr lang="ru-RU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r>
              <a:rPr lang="ru-RU" sz="3600" i="1" dirty="0" err="1" smtClean="0">
                <a:solidFill>
                  <a:srgbClr val="002060"/>
                </a:solidFill>
                <a:latin typeface="Comic Sans MS" pitchFamily="66" charset="0"/>
              </a:rPr>
              <a:t>Шановні</a:t>
            </a:r>
            <a:r>
              <a:rPr lang="ru-RU" sz="3600" i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3600" i="1" dirty="0" err="1">
                <a:solidFill>
                  <a:srgbClr val="002060"/>
                </a:solidFill>
                <a:latin typeface="Comic Sans MS" pitchFamily="66" charset="0"/>
              </a:rPr>
              <a:t>діти</a:t>
            </a:r>
            <a:r>
              <a:rPr lang="ru-RU" sz="3600" i="1" dirty="0">
                <a:solidFill>
                  <a:srgbClr val="002060"/>
                </a:solidFill>
                <a:latin typeface="Comic Sans MS" pitchFamily="66" charset="0"/>
              </a:rPr>
              <a:t> ! </a:t>
            </a:r>
          </a:p>
          <a:p>
            <a:pPr algn="ctr"/>
            <a:r>
              <a:rPr lang="ru-RU" sz="3600" i="1" dirty="0">
                <a:solidFill>
                  <a:srgbClr val="002060"/>
                </a:solidFill>
                <a:latin typeface="Comic Sans MS" pitchFamily="66" charset="0"/>
              </a:rPr>
              <a:t>  </a:t>
            </a:r>
            <a:r>
              <a:rPr lang="ru-RU" sz="3600" i="1" dirty="0" err="1">
                <a:solidFill>
                  <a:srgbClr val="002060"/>
                </a:solidFill>
                <a:latin typeface="Comic Sans MS" pitchFamily="66" charset="0"/>
              </a:rPr>
              <a:t>Допоможіть</a:t>
            </a:r>
            <a:r>
              <a:rPr lang="ru-RU" sz="3600" i="1" dirty="0">
                <a:solidFill>
                  <a:srgbClr val="002060"/>
                </a:solidFill>
                <a:latin typeface="Comic Sans MS" pitchFamily="66" charset="0"/>
              </a:rPr>
              <a:t> нам </a:t>
            </a:r>
            <a:r>
              <a:rPr lang="ru-RU" sz="3600" i="1" dirty="0" err="1">
                <a:solidFill>
                  <a:srgbClr val="002060"/>
                </a:solidFill>
                <a:latin typeface="Comic Sans MS" pitchFamily="66" charset="0"/>
              </a:rPr>
              <a:t>розібратися</a:t>
            </a:r>
            <a:r>
              <a:rPr lang="ru-RU" sz="3600" i="1" dirty="0">
                <a:solidFill>
                  <a:srgbClr val="002060"/>
                </a:solidFill>
                <a:latin typeface="Comic Sans MS" pitchFamily="66" charset="0"/>
              </a:rPr>
              <a:t> , </a:t>
            </a:r>
            <a:r>
              <a:rPr lang="ru-RU" sz="3600" i="1" dirty="0" err="1">
                <a:solidFill>
                  <a:srgbClr val="002060"/>
                </a:solidFill>
                <a:latin typeface="Comic Sans MS" pitchFamily="66" charset="0"/>
              </a:rPr>
              <a:t>хто</a:t>
            </a:r>
            <a:r>
              <a:rPr lang="ru-RU" sz="3600" i="1" dirty="0">
                <a:solidFill>
                  <a:srgbClr val="002060"/>
                </a:solidFill>
                <a:latin typeface="Comic Sans MS" pitchFamily="66" charset="0"/>
              </a:rPr>
              <a:t> ми </a:t>
            </a:r>
            <a:r>
              <a:rPr lang="ru-RU" sz="3600" i="1" dirty="0" err="1">
                <a:solidFill>
                  <a:srgbClr val="002060"/>
                </a:solidFill>
                <a:latin typeface="Comic Sans MS" pitchFamily="66" charset="0"/>
              </a:rPr>
              <a:t>такі</a:t>
            </a:r>
            <a:r>
              <a:rPr lang="ru-RU" sz="3600" i="1" dirty="0">
                <a:solidFill>
                  <a:srgbClr val="002060"/>
                </a:solidFill>
                <a:latin typeface="Comic Sans MS" pitchFamily="66" charset="0"/>
              </a:rPr>
              <a:t> : </a:t>
            </a:r>
            <a:r>
              <a:rPr lang="ru-RU" sz="3600" i="1" dirty="0" err="1">
                <a:solidFill>
                  <a:srgbClr val="002060"/>
                </a:solidFill>
                <a:latin typeface="Comic Sans MS" pitchFamily="66" charset="0"/>
              </a:rPr>
              <a:t>комахи</a:t>
            </a:r>
            <a:r>
              <a:rPr lang="ru-RU" sz="3600" i="1" dirty="0">
                <a:solidFill>
                  <a:srgbClr val="002060"/>
                </a:solidFill>
                <a:latin typeface="Comic Sans MS" pitchFamily="66" charset="0"/>
              </a:rPr>
              <a:t>, птахи, </a:t>
            </a:r>
            <a:r>
              <a:rPr lang="ru-RU" sz="3600" i="1" dirty="0" err="1" smtClean="0">
                <a:solidFill>
                  <a:srgbClr val="002060"/>
                </a:solidFill>
                <a:latin typeface="Comic Sans MS" pitchFamily="66" charset="0"/>
              </a:rPr>
              <a:t>риби</a:t>
            </a:r>
            <a:r>
              <a:rPr lang="ru-RU" sz="3600" i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3600" i="1" dirty="0" err="1">
                <a:solidFill>
                  <a:srgbClr val="002060"/>
                </a:solidFill>
                <a:latin typeface="Comic Sans MS" pitchFamily="66" charset="0"/>
              </a:rPr>
              <a:t>чи</a:t>
            </a:r>
            <a:r>
              <a:rPr lang="ru-RU" sz="3600" i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3600" i="1" dirty="0" err="1" smtClean="0">
                <a:solidFill>
                  <a:srgbClr val="002060"/>
                </a:solidFill>
                <a:latin typeface="Comic Sans MS" pitchFamily="66" charset="0"/>
              </a:rPr>
              <a:t>звірі</a:t>
            </a:r>
            <a:r>
              <a:rPr lang="ru-RU" sz="3600" i="1" dirty="0" smtClean="0">
                <a:solidFill>
                  <a:srgbClr val="002060"/>
                </a:solidFill>
                <a:latin typeface="Comic Sans MS" pitchFamily="66" charset="0"/>
              </a:rPr>
              <a:t>.</a:t>
            </a:r>
          </a:p>
          <a:p>
            <a:pPr algn="ctr"/>
            <a:r>
              <a:rPr lang="uk-UA" sz="3600" i="1" dirty="0" smtClean="0">
                <a:solidFill>
                  <a:srgbClr val="002060"/>
                </a:solidFill>
                <a:latin typeface="Comic Sans MS" pitchFamily="66" charset="0"/>
              </a:rPr>
              <a:t>З повагою, дельфіни.</a:t>
            </a:r>
            <a:endParaRPr lang="ru-RU" sz="3600" i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uk-UA" sz="3600" i="1" dirty="0">
              <a:solidFill>
                <a:srgbClr val="000066"/>
              </a:solidFill>
              <a:latin typeface="Comic Sans MS" pitchFamily="66" charset="0"/>
            </a:endParaRPr>
          </a:p>
          <a:p>
            <a:endParaRPr lang="uk-UA" sz="3600" i="1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endParaRPr lang="uk-UA" dirty="0"/>
          </a:p>
          <a:p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292970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228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pPr algn="l"/>
            <a:r>
              <a:rPr lang="uk-UA" sz="6000" dirty="0" smtClean="0"/>
              <a:t/>
            </a:r>
            <a:br>
              <a:rPr lang="uk-UA" sz="6000" dirty="0" smtClean="0"/>
            </a:br>
            <a:r>
              <a:rPr lang="uk-UA" sz="6000" dirty="0"/>
              <a:t/>
            </a:r>
            <a:br>
              <a:rPr lang="uk-UA" sz="6000" dirty="0"/>
            </a:br>
            <a:r>
              <a:rPr lang="uk-UA" sz="6000" dirty="0" smtClean="0"/>
              <a:t/>
            </a:r>
            <a:br>
              <a:rPr lang="uk-UA" sz="6000" dirty="0" smtClean="0"/>
            </a:br>
            <a:r>
              <a:rPr lang="uk-UA" sz="6000" dirty="0" smtClean="0"/>
              <a:t>       </a:t>
            </a:r>
            <a:r>
              <a:rPr lang="uk-UA" sz="6000" i="1" dirty="0" smtClean="0">
                <a:solidFill>
                  <a:srgbClr val="FF0000"/>
                </a:solidFill>
                <a:latin typeface="+mn-lt"/>
              </a:rPr>
              <a:t>Урок </a:t>
            </a:r>
            <a:r>
              <a:rPr lang="uk-UA" sz="6000" i="1" dirty="0">
                <a:solidFill>
                  <a:srgbClr val="FF0000"/>
                </a:solidFill>
                <a:latin typeface="+mn-lt"/>
              </a:rPr>
              <a:t>пошуку </a:t>
            </a:r>
            <a:r>
              <a:rPr lang="uk-UA" sz="6000" i="1" dirty="0" smtClean="0">
                <a:solidFill>
                  <a:srgbClr val="FF0000"/>
                </a:solidFill>
                <a:latin typeface="+mn-lt"/>
              </a:rPr>
              <a:t>істини</a:t>
            </a:r>
            <a:br>
              <a:rPr lang="uk-UA" sz="6000" i="1" dirty="0" smtClean="0">
                <a:solidFill>
                  <a:srgbClr val="FF0000"/>
                </a:solidFill>
                <a:latin typeface="+mn-lt"/>
              </a:rPr>
            </a:br>
            <a:r>
              <a:rPr lang="uk-UA" sz="6000" dirty="0" smtClean="0"/>
              <a:t>       </a:t>
            </a:r>
            <a:r>
              <a:rPr lang="uk-UA" sz="6000" dirty="0" smtClean="0">
                <a:solidFill>
                  <a:srgbClr val="FFFF00"/>
                </a:solidFill>
              </a:rPr>
              <a:t>Дельфіни</a:t>
            </a:r>
            <a:r>
              <a:rPr lang="uk-UA" sz="6000" dirty="0">
                <a:solidFill>
                  <a:srgbClr val="FFFF00"/>
                </a:solidFill>
              </a:rPr>
              <a:t>. </a:t>
            </a:r>
            <a:r>
              <a:rPr lang="uk-UA" sz="6000" dirty="0" smtClean="0">
                <a:solidFill>
                  <a:srgbClr val="FFFF00"/>
                </a:solidFill>
              </a:rPr>
              <a:t>Хто </a:t>
            </a:r>
            <a:r>
              <a:rPr lang="uk-UA" sz="6000" dirty="0">
                <a:solidFill>
                  <a:srgbClr val="FFFF00"/>
                </a:solidFill>
              </a:rPr>
              <a:t>вони ?</a:t>
            </a:r>
            <a:br>
              <a:rPr lang="uk-UA" sz="6000" dirty="0">
                <a:solidFill>
                  <a:srgbClr val="FFFF00"/>
                </a:solidFill>
              </a:rPr>
            </a:br>
            <a:r>
              <a:rPr lang="uk-UA" sz="6000" dirty="0">
                <a:solidFill>
                  <a:srgbClr val="FFFF00"/>
                </a:solidFill>
              </a:rPr>
              <a:t/>
            </a:r>
            <a:br>
              <a:rPr lang="uk-UA" sz="6000" dirty="0">
                <a:solidFill>
                  <a:srgbClr val="FFFF00"/>
                </a:solidFill>
              </a:rPr>
            </a:br>
            <a:r>
              <a:rPr lang="uk-UA" sz="6000" dirty="0" smtClean="0"/>
              <a:t/>
            </a:r>
            <a:br>
              <a:rPr lang="uk-UA" sz="6000" dirty="0" smtClean="0"/>
            </a:br>
            <a:endParaRPr lang="ru-RU" sz="6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9036496" cy="4653136"/>
          </a:xfrm>
          <a:prstGeom prst="rect">
            <a:avLst/>
          </a:prstGeom>
          <a:ln w="38100">
            <a:solidFill>
              <a:srgbClr val="00B0F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75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rgbClr val="FF0000"/>
                </a:solidFill>
              </a:rPr>
              <a:t>Домалюй комаху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610890"/>
            <a:ext cx="3328704" cy="312983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108" y="611250"/>
            <a:ext cx="3219450" cy="293345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748410"/>
            <a:ext cx="3548063" cy="310959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3468687" cy="32403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3" r="10146"/>
          <a:stretch/>
        </p:blipFill>
        <p:spPr>
          <a:xfrm>
            <a:off x="-684584" y="188640"/>
            <a:ext cx="3006436" cy="31306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28259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260648"/>
            <a:ext cx="8280920" cy="5031283"/>
          </a:xfrm>
        </p:spPr>
      </p:pic>
    </p:spTree>
    <p:extLst>
      <p:ext uri="{BB962C8B-B14F-4D97-AF65-F5344CB8AC3E}">
        <p14:creationId xmlns:p14="http://schemas.microsoft.com/office/powerpoint/2010/main" val="8405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2" y="116632"/>
            <a:ext cx="3923928" cy="26441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1" r="14530"/>
          <a:stretch/>
        </p:blipFill>
        <p:spPr>
          <a:xfrm>
            <a:off x="5220072" y="116632"/>
            <a:ext cx="3768437" cy="26642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00500"/>
            <a:ext cx="3816424" cy="2857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044" y="3966220"/>
            <a:ext cx="3888432" cy="28917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1187624" y="2840538"/>
            <a:ext cx="60486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                                                 </a:t>
            </a:r>
            <a:r>
              <a:rPr lang="ru-RU" sz="4000" b="1" i="1" dirty="0" err="1">
                <a:solidFill>
                  <a:srgbClr val="FF0000"/>
                </a:solidFill>
                <a:latin typeface="+mj-lt"/>
              </a:rPr>
              <a:t>Х</a:t>
            </a:r>
            <a:r>
              <a:rPr lang="ru-RU" sz="4000" b="1" i="1" dirty="0" err="1" smtClean="0">
                <a:solidFill>
                  <a:srgbClr val="FF0000"/>
                </a:solidFill>
                <a:latin typeface="+mj-lt"/>
              </a:rPr>
              <a:t>то</a:t>
            </a:r>
            <a:r>
              <a:rPr lang="ru-RU" sz="4000" b="1" i="1" dirty="0" smtClean="0">
                <a:solidFill>
                  <a:srgbClr val="FF0000"/>
                </a:solidFill>
                <a:latin typeface="+mj-lt"/>
              </a:rPr>
              <a:t> -л</a:t>
            </a:r>
            <a:r>
              <a:rPr lang="uk-UA" sz="4000" b="1" i="1" dirty="0" err="1" smtClean="0">
                <a:solidFill>
                  <a:srgbClr val="FF0000"/>
                </a:solidFill>
                <a:latin typeface="+mj-lt"/>
              </a:rPr>
              <a:t>ітає</a:t>
            </a:r>
            <a:r>
              <a:rPr lang="uk-UA" sz="4000" b="1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uk-UA" sz="4000" b="1" i="1" dirty="0">
                <a:solidFill>
                  <a:srgbClr val="FF0000"/>
                </a:solidFill>
                <a:latin typeface="+mj-lt"/>
              </a:rPr>
              <a:t>, </a:t>
            </a:r>
            <a:r>
              <a:rPr lang="uk-UA" sz="4000" b="1" i="1" dirty="0" smtClean="0">
                <a:solidFill>
                  <a:srgbClr val="FF0000"/>
                </a:solidFill>
                <a:latin typeface="+mj-lt"/>
              </a:rPr>
              <a:t>той птах…</a:t>
            </a:r>
          </a:p>
          <a:p>
            <a:r>
              <a:rPr lang="ru-RU" sz="4000" dirty="0" smtClean="0">
                <a:solidFill>
                  <a:srgbClr val="FF0000"/>
                </a:solidFill>
                <a:latin typeface="+mj-lt"/>
              </a:rPr>
              <a:t> </a:t>
            </a:r>
            <a:endParaRPr lang="ru-RU" sz="40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062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038600" cy="354082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779912" y="1412776"/>
            <a:ext cx="5184576" cy="403244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sz="7200" dirty="0" smtClean="0"/>
          </a:p>
          <a:p>
            <a:pPr marL="0" indent="0">
              <a:buNone/>
            </a:pPr>
            <a:r>
              <a:rPr lang="ru-RU" sz="7200" dirty="0" smtClean="0"/>
              <a:t>  1 4 3 5 2 6 7</a:t>
            </a:r>
          </a:p>
          <a:p>
            <a:pPr marL="0" indent="0">
              <a:buNone/>
            </a:pPr>
            <a:r>
              <a:rPr lang="ru-RU" sz="9500" dirty="0" smtClean="0"/>
              <a:t> </a:t>
            </a:r>
            <a:r>
              <a:rPr lang="ru-RU" sz="9500" dirty="0" smtClean="0">
                <a:solidFill>
                  <a:srgbClr val="FF0000"/>
                </a:solidFill>
              </a:rPr>
              <a:t>ПАРНІЬЯ</a:t>
            </a:r>
          </a:p>
          <a:p>
            <a:pPr marL="0" indent="0">
              <a:buNone/>
            </a:pPr>
            <a:r>
              <a:rPr lang="uk-UA" sz="9500" dirty="0" smtClean="0">
                <a:solidFill>
                  <a:srgbClr val="FF0000"/>
                </a:solidFill>
              </a:rPr>
              <a:t> ПІРАНЬЯ</a:t>
            </a:r>
            <a:endParaRPr lang="uk-UA" sz="8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uk-UA" sz="8600" dirty="0" smtClean="0"/>
          </a:p>
          <a:p>
            <a:pPr marL="0" indent="0">
              <a:buNone/>
            </a:pPr>
            <a:endParaRPr lang="ru-RU" sz="8600" dirty="0"/>
          </a:p>
        </p:txBody>
      </p:sp>
    </p:spTree>
    <p:extLst>
      <p:ext uri="{BB962C8B-B14F-4D97-AF65-F5344CB8AC3E}">
        <p14:creationId xmlns:p14="http://schemas.microsoft.com/office/powerpoint/2010/main" val="173613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тний дождь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летний дождь</Template>
  <TotalTime>682</TotalTime>
  <Words>191</Words>
  <Application>Microsoft Office PowerPoint</Application>
  <PresentationFormat>Экран (4:3)</PresentationFormat>
  <Paragraphs>40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летний дождь</vt:lpstr>
      <vt:lpstr>Подорож до царства тварин Дельфіни. Хто вони? Урок пошуку істини</vt:lpstr>
      <vt:lpstr>Тварини -жива природа ,  тому що вони …</vt:lpstr>
      <vt:lpstr>Презентация PowerPoint</vt:lpstr>
      <vt:lpstr>Презентация PowerPoint</vt:lpstr>
      <vt:lpstr>          Урок пошуку істини        Дельфіни. Хто вони ?   </vt:lpstr>
      <vt:lpstr>Домалюй комаху </vt:lpstr>
      <vt:lpstr>Презентация PowerPoint</vt:lpstr>
      <vt:lpstr>Презентация PowerPoint</vt:lpstr>
      <vt:lpstr>Презентация PowerPoint</vt:lpstr>
      <vt:lpstr>Робота в парах. Розсели рибок</vt:lpstr>
      <vt:lpstr>Звірі – найкращі батьки</vt:lpstr>
      <vt:lpstr>Презентация PowerPoint</vt:lpstr>
      <vt:lpstr>Презентация PowerPoint</vt:lpstr>
      <vt:lpstr>Презентация PowerPoint</vt:lpstr>
      <vt:lpstr> Живуть скрізь, мають 6 кінцівок, 1 або 2 пари крил, відкладають лічинки.</vt:lpstr>
      <vt:lpstr>Дякую за увагу!!!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Подорож до царства тварин</dc:title>
  <dc:creator>Оксана</dc:creator>
  <cp:lastModifiedBy>Оксана</cp:lastModifiedBy>
  <cp:revision>42</cp:revision>
  <dcterms:created xsi:type="dcterms:W3CDTF">2017-03-12T12:32:16Z</dcterms:created>
  <dcterms:modified xsi:type="dcterms:W3CDTF">2018-01-31T15:48:08Z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TC300076291049</vt:lpwstr>
  </property>
</Properties>
</file>