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57" r:id="rId6"/>
    <p:sldId id="269" r:id="rId7"/>
    <p:sldId id="260" r:id="rId8"/>
    <p:sldId id="270" r:id="rId9"/>
    <p:sldId id="261" r:id="rId10"/>
    <p:sldId id="271" r:id="rId11"/>
    <p:sldId id="272" r:id="rId12"/>
    <p:sldId id="262" r:id="rId13"/>
    <p:sldId id="263" r:id="rId14"/>
    <p:sldId id="264" r:id="rId15"/>
    <p:sldId id="266" r:id="rId16"/>
    <p:sldId id="268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FF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9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2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9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9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9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58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19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6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05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96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28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55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10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61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27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42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69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5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95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9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97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0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99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miles.33b.ru/smile.108193.html" TargetMode="External"/><Relationship Id="rId5" Type="http://schemas.openxmlformats.org/officeDocument/2006/relationships/image" Target="../media/image17.gif"/><Relationship Id="rId4" Type="http://schemas.openxmlformats.org/officeDocument/2006/relationships/hyperlink" Target="http://smiles.33b.ru/smile.108105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19" y="116632"/>
            <a:ext cx="7092279" cy="1296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КЗ «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Тернівська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5 І-ІІІ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2" cstate="print"/>
          <a:srcRect l="4457" t="12767" r="9835"/>
          <a:stretch>
            <a:fillRect/>
          </a:stretch>
        </p:blipFill>
        <p:spPr bwMode="auto">
          <a:xfrm>
            <a:off x="5113622" y="4149080"/>
            <a:ext cx="4030377" cy="27089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0" cy="3571876"/>
          </a:xfrm>
          <a:prstGeom prst="rect">
            <a:avLst/>
          </a:prstGeom>
          <a:noFill/>
        </p:spPr>
      </p:pic>
      <p:pic>
        <p:nvPicPr>
          <p:cNvPr id="2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0" cy="3571876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23728" y="1916832"/>
            <a:ext cx="6912768" cy="4176464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Історичне</a:t>
            </a:r>
            <a: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</a:t>
            </a:r>
            <a:r>
              <a:rPr lang="ru-RU" sz="4800" b="1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минуле</a:t>
            </a:r>
            <a: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</a:t>
            </a:r>
            <a:r>
              <a:rPr lang="ru-RU" sz="4800" b="1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нашого</a:t>
            </a:r>
            <a: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народу</a:t>
            </a:r>
          </a:p>
          <a:p>
            <a:r>
              <a:rPr lang="ru-RU" sz="6600" b="1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 </a:t>
            </a:r>
            <a:r>
              <a:rPr lang="ru-RU" sz="6600" b="1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Літописні</a:t>
            </a:r>
            <a:r>
              <a:rPr lang="ru-RU" sz="6600" b="1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 </a:t>
            </a:r>
            <a:r>
              <a:rPr lang="ru-RU" sz="6600" b="1" dirty="0" err="1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оповіді</a:t>
            </a:r>
            <a:r>
              <a:rPr lang="ru-RU" sz="6600" b="1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»</a:t>
            </a:r>
          </a:p>
          <a:p>
            <a:pPr algn="l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 урок з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l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</a:t>
            </a:r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Знайдюк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Є. О. </a:t>
            </a:r>
          </a:p>
          <a:p>
            <a:pPr algn="l"/>
            <a:endParaRPr lang="ru-RU" sz="16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Робота над текстом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літопису</a:t>
            </a:r>
            <a:endParaRPr lang="ru-RU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▼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взялися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займались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▼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пішли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імен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▼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назвали на честь старшого брата?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85"/>
            <a:ext cx="9117616" cy="68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▼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правителем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Царгороду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того часу?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▼ Про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сперечався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Святослав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греками?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▼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вплинуло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перемогу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греків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▼ На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укладено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мир?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▼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греки не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допомогли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Святославу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побороти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печенігів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▼ Як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загинув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Святослав?</a:t>
            </a:r>
          </a:p>
          <a:p>
            <a:pPr marL="0" indent="0">
              <a:buNone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Робота над текстом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літопису</a:t>
            </a:r>
            <a:endParaRPr lang="ru-RU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988"/>
            <a:ext cx="6900882" cy="1143000"/>
          </a:xfrm>
        </p:spPr>
        <p:txBody>
          <a:bodyPr>
            <a:noAutofit/>
          </a:bodyPr>
          <a:lstStyle/>
          <a:p>
            <a:r>
              <a:rPr lang="ru-RU" sz="8000" dirty="0" err="1">
                <a:ln w="12700">
                  <a:solidFill>
                    <a:schemeClr val="bg1"/>
                  </a:solidFill>
                </a:ln>
                <a:solidFill>
                  <a:srgbClr val="574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Діалогоманія</a:t>
            </a:r>
            <a:r>
              <a:rPr lang="ru-RU" sz="8000" dirty="0">
                <a:ln w="12700">
                  <a:solidFill>
                    <a:schemeClr val="bg1"/>
                  </a:solidFill>
                </a:ln>
                <a:solidFill>
                  <a:srgbClr val="574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19672" y="1196752"/>
            <a:ext cx="7416824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Укладіть</a:t>
            </a:r>
            <a:r>
              <a:rPr lang="ru-RU" sz="4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діалоги</a:t>
            </a:r>
            <a:r>
              <a:rPr lang="ru-RU" sz="4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темами: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Кий, Щек, Хорив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будують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Перемовини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Святослава з греками.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Бесіди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4.Ярослав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роповідає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силу книг.</a:t>
            </a: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99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4921"/>
            <a:ext cx="8568952" cy="807855"/>
          </a:xfrm>
        </p:spPr>
        <p:txBody>
          <a:bodyPr/>
          <a:lstStyle/>
          <a:p>
            <a:r>
              <a:rPr lang="ru-RU" dirty="0"/>
              <a:t>ПІДБИТТЯ ПІДСУМКІВ УРОКУ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556792"/>
            <a:ext cx="5256584" cy="4729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u="sng" dirty="0" err="1">
                <a:latin typeface="Monotype Corsiva" pitchFamily="66" charset="0"/>
              </a:rPr>
              <a:t>Літописи</a:t>
            </a:r>
            <a:r>
              <a:rPr lang="ru-RU" b="1" u="sng" dirty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— </a:t>
            </a:r>
            <a:r>
              <a:rPr lang="ru-RU" b="1" dirty="0" err="1">
                <a:latin typeface="Monotype Corsiva" pitchFamily="66" charset="0"/>
              </a:rPr>
              <a:t>важливі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пам’ятки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літератури</a:t>
            </a:r>
            <a:r>
              <a:rPr lang="ru-RU" b="1" dirty="0">
                <a:latin typeface="Monotype Corsiva" pitchFamily="66" charset="0"/>
              </a:rPr>
              <a:t>, </a:t>
            </a:r>
            <a:r>
              <a:rPr lang="ru-RU" b="1" dirty="0" err="1">
                <a:latin typeface="Monotype Corsiva" pitchFamily="66" charset="0"/>
              </a:rPr>
              <a:t>цінні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джерела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для </a:t>
            </a:r>
            <a:r>
              <a:rPr lang="ru-RU" b="1" dirty="0" err="1">
                <a:latin typeface="Monotype Corsiva" pitchFamily="66" charset="0"/>
              </a:rPr>
              <a:t>дослідження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слов’янської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історії</a:t>
            </a:r>
            <a:r>
              <a:rPr lang="ru-RU" b="1" dirty="0">
                <a:latin typeface="Monotype Corsiva" pitchFamily="66" charset="0"/>
              </a:rPr>
              <a:t> з </a:t>
            </a:r>
            <a:r>
              <a:rPr lang="ru-RU" b="1" dirty="0" err="1">
                <a:latin typeface="Monotype Corsiva" pitchFamily="66" charset="0"/>
              </a:rPr>
              <a:t>давніх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часів</a:t>
            </a:r>
            <a:r>
              <a:rPr lang="ru-RU" b="1" dirty="0">
                <a:latin typeface="Monotype Corsiva" pitchFamily="66" charset="0"/>
              </a:rPr>
              <a:t> до </a:t>
            </a:r>
            <a:r>
              <a:rPr lang="en-US" b="1" dirty="0">
                <a:latin typeface="Monotype Corsiva" pitchFamily="66" charset="0"/>
              </a:rPr>
              <a:t>XVIII </a:t>
            </a:r>
            <a:r>
              <a:rPr lang="ru-RU" b="1" dirty="0" err="1" smtClean="0">
                <a:latin typeface="Monotype Corsiva" pitchFamily="66" charset="0"/>
              </a:rPr>
              <a:t>століття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включно</a:t>
            </a:r>
            <a:r>
              <a:rPr lang="ru-RU" b="1" dirty="0">
                <a:latin typeface="Monotype Corsiva" pitchFamily="66" charset="0"/>
              </a:rPr>
              <a:t>. У них </a:t>
            </a:r>
            <a:r>
              <a:rPr lang="ru-RU" b="1" dirty="0" err="1">
                <a:latin typeface="Monotype Corsiva" pitchFamily="66" charset="0"/>
              </a:rPr>
              <a:t>розповідається</a:t>
            </a:r>
            <a:r>
              <a:rPr lang="ru-RU" b="1" dirty="0">
                <a:latin typeface="Monotype Corsiva" pitchFamily="66" charset="0"/>
              </a:rPr>
              <a:t> про </a:t>
            </a:r>
            <a:r>
              <a:rPr lang="ru-RU" b="1" dirty="0" err="1">
                <a:latin typeface="Monotype Corsiva" pitchFamily="66" charset="0"/>
              </a:rPr>
              <a:t>походження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східних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слов’ян</a:t>
            </a:r>
            <a:r>
              <a:rPr lang="ru-RU" b="1" dirty="0">
                <a:latin typeface="Monotype Corsiva" pitchFamily="66" charset="0"/>
              </a:rPr>
              <a:t>, </a:t>
            </a:r>
            <a:r>
              <a:rPr lang="ru-RU" b="1" dirty="0" err="1">
                <a:latin typeface="Monotype Corsiva" pitchFamily="66" charset="0"/>
              </a:rPr>
              <a:t>зародження</a:t>
            </a:r>
            <a:r>
              <a:rPr lang="ru-RU" b="1" dirty="0">
                <a:latin typeface="Monotype Corsiva" pitchFamily="66" charset="0"/>
              </a:rPr>
              <a:t> в них </a:t>
            </a:r>
            <a:r>
              <a:rPr lang="ru-RU" b="1" dirty="0" err="1">
                <a:latin typeface="Monotype Corsiva" pitchFamily="66" charset="0"/>
              </a:rPr>
              <a:t>державної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влади</a:t>
            </a:r>
            <a:r>
              <a:rPr lang="ru-RU" b="1" dirty="0">
                <a:latin typeface="Monotype Corsiva" pitchFamily="66" charset="0"/>
              </a:rPr>
              <a:t>, про </a:t>
            </a:r>
            <a:r>
              <a:rPr lang="ru-RU" b="1" dirty="0" err="1">
                <a:latin typeface="Monotype Corsiva" pitchFamily="66" charset="0"/>
              </a:rPr>
              <a:t>політичні</a:t>
            </a:r>
            <a:r>
              <a:rPr lang="ru-RU" b="1" dirty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економічні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та </a:t>
            </a:r>
            <a:r>
              <a:rPr lang="ru-RU" b="1" dirty="0" err="1">
                <a:latin typeface="Monotype Corsiva" pitchFamily="66" charset="0"/>
              </a:rPr>
              <a:t>культурні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взаємини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між</a:t>
            </a:r>
            <a:r>
              <a:rPr lang="ru-RU" b="1" dirty="0">
                <a:latin typeface="Monotype Corsiva" pitchFamily="66" charset="0"/>
              </a:rPr>
              <a:t> собою та з </a:t>
            </a:r>
            <a:r>
              <a:rPr lang="ru-RU" b="1" dirty="0" err="1">
                <a:latin typeface="Monotype Corsiva" pitchFamily="66" charset="0"/>
              </a:rPr>
              <a:t>іншими</a:t>
            </a:r>
            <a:r>
              <a:rPr lang="ru-RU" b="1" dirty="0">
                <a:latin typeface="Monotype Corsiva" pitchFamily="66" charset="0"/>
              </a:rPr>
              <a:t> народами </a:t>
            </a:r>
            <a:r>
              <a:rPr lang="ru-RU" b="1" dirty="0" err="1">
                <a:latin typeface="Monotype Corsiva" pitchFamily="66" charset="0"/>
              </a:rPr>
              <a:t>тощо</a:t>
            </a:r>
            <a:r>
              <a:rPr lang="ru-RU" b="1" dirty="0">
                <a:latin typeface="Monotype Corsiva" pitchFamily="66" charset="0"/>
              </a:rPr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23745"/>
            <a:ext cx="3456384" cy="4770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9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043" y="1000112"/>
            <a:ext cx="6661559" cy="1143000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Домашнє</a:t>
            </a:r>
            <a:r>
              <a:rPr lang="ru-RU" sz="5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завдання</a:t>
            </a:r>
            <a:r>
              <a:rPr lang="ru-RU" sz="5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54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1" y="2276872"/>
            <a:ext cx="6285026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err="1">
                <a:latin typeface="Monotype Corsiva" pitchFamily="66" charset="0"/>
              </a:rPr>
              <a:t>Читати</a:t>
            </a:r>
            <a:r>
              <a:rPr lang="ru-RU" sz="5400" b="1" dirty="0">
                <a:latin typeface="Monotype Corsiva" pitchFamily="66" charset="0"/>
              </a:rPr>
              <a:t> </a:t>
            </a:r>
            <a:r>
              <a:rPr lang="ru-RU" sz="5400" b="1" u="sng" dirty="0">
                <a:latin typeface="Monotype Corsiva" pitchFamily="66" charset="0"/>
              </a:rPr>
              <a:t>«</a:t>
            </a:r>
            <a:r>
              <a:rPr lang="ru-RU" sz="5400" b="1" u="sng" dirty="0" err="1">
                <a:latin typeface="Monotype Corsiva" pitchFamily="66" charset="0"/>
              </a:rPr>
              <a:t>Повість</a:t>
            </a:r>
            <a:r>
              <a:rPr lang="ru-RU" sz="5400" b="1" u="sng" dirty="0">
                <a:latin typeface="Monotype Corsiva" pitchFamily="66" charset="0"/>
              </a:rPr>
              <a:t> </a:t>
            </a:r>
            <a:r>
              <a:rPr lang="ru-RU" sz="5400" b="1" u="sng" dirty="0" err="1">
                <a:latin typeface="Monotype Corsiva" pitchFamily="66" charset="0"/>
              </a:rPr>
              <a:t>минулих</a:t>
            </a:r>
            <a:r>
              <a:rPr lang="ru-RU" sz="5400" b="1" u="sng" dirty="0">
                <a:latin typeface="Monotype Corsiva" pitchFamily="66" charset="0"/>
              </a:rPr>
              <a:t> </a:t>
            </a:r>
            <a:r>
              <a:rPr lang="ru-RU" sz="5400" b="1" u="sng" dirty="0" err="1">
                <a:latin typeface="Monotype Corsiva" pitchFamily="66" charset="0"/>
              </a:rPr>
              <a:t>літ</a:t>
            </a:r>
            <a:r>
              <a:rPr lang="ru-RU" sz="5400" b="1" u="sng" dirty="0">
                <a:latin typeface="Monotype Corsiva" pitchFamily="66" charset="0"/>
              </a:rPr>
              <a:t>»</a:t>
            </a:r>
            <a:r>
              <a:rPr lang="ru-RU" sz="5400" b="1" dirty="0">
                <a:latin typeface="Monotype Corsiva" pitchFamily="66" charset="0"/>
              </a:rPr>
              <a:t>, знати </a:t>
            </a:r>
            <a:r>
              <a:rPr lang="ru-RU" sz="5400" b="1" dirty="0" err="1">
                <a:latin typeface="Monotype Corsiva" pitchFamily="66" charset="0"/>
              </a:rPr>
              <a:t>основні</a:t>
            </a:r>
            <a:r>
              <a:rPr lang="ru-RU" sz="5400" b="1" dirty="0">
                <a:latin typeface="Monotype Corsiva" pitchFamily="66" charset="0"/>
              </a:rPr>
              <a:t> </a:t>
            </a:r>
            <a:r>
              <a:rPr lang="ru-RU" sz="5400" b="1" dirty="0" err="1">
                <a:latin typeface="Monotype Corsiva" pitchFamily="66" charset="0"/>
              </a:rPr>
              <a:t>події</a:t>
            </a:r>
            <a:r>
              <a:rPr lang="ru-RU" sz="5400" b="1" dirty="0">
                <a:latin typeface="Monotype Corsiva" pitchFamily="66" charset="0"/>
              </a:rPr>
              <a:t> та </a:t>
            </a:r>
            <a:r>
              <a:rPr lang="ru-RU" sz="5400" b="1" dirty="0" err="1" smtClean="0">
                <a:latin typeface="Monotype Corsiva" pitchFamily="66" charset="0"/>
              </a:rPr>
              <a:t>персонажів</a:t>
            </a:r>
            <a:r>
              <a:rPr lang="ru-RU" sz="5400" b="1" dirty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54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" y="5857890"/>
            <a:ext cx="9143998" cy="1000111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-20669" y="2"/>
            <a:ext cx="9143998" cy="1000111"/>
            <a:chOff x="2" y="5857890"/>
            <a:chExt cx="9143998" cy="1000111"/>
          </a:xfrm>
        </p:grpSpPr>
        <p:pic>
          <p:nvPicPr>
            <p:cNvPr id="21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2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3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4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pic>
        <p:nvPicPr>
          <p:cNvPr id="14" name="Picture 8" descr="AG000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66" y="2492896"/>
            <a:ext cx="3271584" cy="318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88640"/>
            <a:ext cx="7819802" cy="588356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 О М І Р К У Й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літописи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оповідають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київських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князів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Чим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" y="6072206"/>
            <a:ext cx="9143998" cy="785795"/>
            <a:chOff x="2" y="5857890"/>
            <a:chExt cx="9143998" cy="1000111"/>
          </a:xfrm>
        </p:grpSpPr>
        <p:pic>
          <p:nvPicPr>
            <p:cNvPr id="1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 rot="16200000">
            <a:off x="5366740" y="3080737"/>
            <a:ext cx="6858000" cy="696523"/>
            <a:chOff x="2" y="5857890"/>
            <a:chExt cx="9143998" cy="1000111"/>
          </a:xfrm>
        </p:grpSpPr>
        <p:pic>
          <p:nvPicPr>
            <p:cNvPr id="26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2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3314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3888432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51920" y="188640"/>
            <a:ext cx="4320480" cy="6551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Літописи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Київської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Русі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є одним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із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найпримітніших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історико-культурних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явищ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Середньовіччя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Літописи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були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надбанням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не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лише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давньоруської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книжної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еліти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а й широкого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загалу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грамотного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населення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їх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читали й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переписували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впродовж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кількох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століть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завдяки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чому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дійшли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до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нашого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часу.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0"/>
            <a:ext cx="899592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2071678"/>
            <a:ext cx="899592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4143380"/>
            <a:ext cx="899592" cy="2214554"/>
          </a:xfrm>
          <a:prstGeom prst="rect">
            <a:avLst/>
          </a:prstGeom>
          <a:noFill/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244408" y="6215082"/>
            <a:ext cx="899592" cy="64291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" y="836712"/>
            <a:ext cx="3902204" cy="4981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528305" cy="702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4391918" cy="54048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b="1" dirty="0" err="1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літописах</a:t>
            </a:r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відображається</a:t>
            </a:r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історичне</a:t>
            </a:r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минуле</a:t>
            </a:r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нашого</a:t>
            </a:r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народу за </a:t>
            </a:r>
            <a:r>
              <a:rPr lang="ru-RU" sz="4000" b="1" dirty="0" err="1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хронологією</a:t>
            </a:r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часу, а </a:t>
            </a:r>
            <a:r>
              <a:rPr lang="ru-RU" sz="4000" b="1" dirty="0" err="1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найстаріші</a:t>
            </a:r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літописи</a:t>
            </a:r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є </a:t>
            </a:r>
            <a:r>
              <a:rPr lang="ru-RU" sz="4000" b="1" dirty="0" err="1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історичними</a:t>
            </a:r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пам’ятками</a:t>
            </a:r>
            <a:r>
              <a:rPr lang="ru-RU" sz="4000" b="1" dirty="0">
                <a:ln w="635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456384" cy="5116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3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"/>
            <a:ext cx="3761561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4693"/>
            <a:ext cx="3399329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9183"/>
            <a:ext cx="5203105" cy="3638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0273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75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 Три </a:t>
            </a:r>
            <a:r>
              <a:rPr lang="ru-RU" b="1" dirty="0" err="1">
                <a:ln w="3175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брати</a:t>
            </a:r>
            <a:r>
              <a:rPr lang="ru-RU" b="1" dirty="0">
                <a:ln w="3175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Кий, Щек, Хорив і сестра </a:t>
            </a:r>
            <a:r>
              <a:rPr lang="ru-RU" b="1" dirty="0" err="1" smtClean="0">
                <a:ln w="3175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Либідь</a:t>
            </a:r>
            <a:r>
              <a:rPr lang="ru-RU" b="1" dirty="0" smtClean="0">
                <a:ln w="3175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»</a:t>
            </a:r>
            <a:endParaRPr lang="ru-RU" b="1" dirty="0">
              <a:ln w="3175"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цьому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літописі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розповідається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про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заснування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Києва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трьома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братами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Києм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Щеком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Хоривом і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їхньою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сестрою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Либідь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6309"/>
            <a:ext cx="3496839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2683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75486"/>
            <a:ext cx="5983581" cy="279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2ed289bfe88d1f4c332b5e9791f4305b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83" y="836712"/>
            <a:ext cx="1943620" cy="194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0971cbf7960e9cdce9d2b16b4ad9266e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6" y="5017658"/>
            <a:ext cx="2398906" cy="12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186</TotalTime>
  <Words>355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6</vt:lpstr>
      <vt:lpstr>9</vt:lpstr>
      <vt:lpstr>4</vt:lpstr>
      <vt:lpstr>КЗ « Тернівська загальноосвітня середня школа № 5 І-ІІІ ступенів навчання»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 Три брати — Кий, Щек, Хорив і сестра Либідь »</vt:lpstr>
      <vt:lpstr>Презентация PowerPoint</vt:lpstr>
      <vt:lpstr>Презентация PowerPoint</vt:lpstr>
      <vt:lpstr>Робота над текстом літопису</vt:lpstr>
      <vt:lpstr>Презентация PowerPoint</vt:lpstr>
      <vt:lpstr>Робота над текстом літопису</vt:lpstr>
      <vt:lpstr>Діалогоманія </vt:lpstr>
      <vt:lpstr>ПІДБИТТЯ ПІДСУМКІВ УРОКУ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КЗ « Тернівська загальноосвітня середня школа № 5 І-ІІІ ступенів навчання»</dc:title>
  <dc:creator>женя</dc:creator>
  <cp:lastModifiedBy>1</cp:lastModifiedBy>
  <cp:revision>36</cp:revision>
  <dcterms:created xsi:type="dcterms:W3CDTF">2015-02-11T12:57:48Z</dcterms:created>
  <dcterms:modified xsi:type="dcterms:W3CDTF">2018-02-20T22:25:26Z</dcterms:modified>
</cp:coreProperties>
</file>