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61" r:id="rId3"/>
    <p:sldId id="258" r:id="rId4"/>
    <p:sldId id="267" r:id="rId5"/>
    <p:sldId id="268" r:id="rId6"/>
    <p:sldId id="269" r:id="rId7"/>
    <p:sldId id="270" r:id="rId8"/>
    <p:sldId id="276" r:id="rId9"/>
    <p:sldId id="275" r:id="rId10"/>
    <p:sldId id="274" r:id="rId11"/>
    <p:sldId id="273" r:id="rId12"/>
    <p:sldId id="271" r:id="rId13"/>
    <p:sldId id="277" r:id="rId14"/>
    <p:sldId id="280" r:id="rId15"/>
    <p:sldId id="279" r:id="rId16"/>
    <p:sldId id="278" r:id="rId17"/>
    <p:sldId id="281" r:id="rId18"/>
    <p:sldId id="284" r:id="rId19"/>
    <p:sldId id="257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66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3399"/>
    <a:srgbClr val="A50021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63" autoAdjust="0"/>
    <p:restoredTop sz="94660"/>
  </p:normalViewPr>
  <p:slideViewPr>
    <p:cSldViewPr>
      <p:cViewPr>
        <p:scale>
          <a:sx n="75" d="100"/>
          <a:sy n="75" d="100"/>
        </p:scale>
        <p:origin x="-123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257BC-F170-4C13-8DCB-BDE696E488AF}" type="datetimeFigureOut">
              <a:rPr lang="ru-RU" smtClean="0"/>
              <a:t>21.03.2017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0C5F04-187A-437A-91C1-5CB97474F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842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5ED21-7184-46CE-BC24-2F4C5E80F494}" type="datetimeFigureOut">
              <a:rPr lang="ru-RU"/>
              <a:pPr>
                <a:defRPr/>
              </a:pPr>
              <a:t>21.03.2017</a:t>
            </a:fld>
            <a:endParaRPr lang="ru-RU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DDF7B-F8F1-40E2-839C-2D6682425E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55248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D3607-4F4D-4F14-9628-D938209FDFFA}" type="datetimeFigureOut">
              <a:rPr lang="ru-RU"/>
              <a:pPr>
                <a:defRPr/>
              </a:pPr>
              <a:t>21.03.2017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2F699-C7DA-48A6-9CB7-67FDE37373A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6433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596BD-A3F0-4B5C-8AD2-6D422664755A}" type="datetimeFigureOut">
              <a:rPr lang="ru-RU"/>
              <a:pPr>
                <a:defRPr/>
              </a:pPr>
              <a:t>21.03.2017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7EBB5-B7B8-4785-8556-EE335B45FF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570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22C2B-0A92-4A04-B75A-2C3826F3E15F}" type="datetimeFigureOut">
              <a:rPr lang="ru-RU"/>
              <a:pPr>
                <a:defRPr/>
              </a:pPr>
              <a:t>21.03.2017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96E0E-7B56-47C6-85F2-BB411AEA92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3788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62493-BFC2-4856-9B36-672EEACDA087}" type="datetimeFigureOut">
              <a:rPr lang="ru-RU"/>
              <a:pPr>
                <a:defRPr/>
              </a:pPr>
              <a:t>21.03.2017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CFCE9-3D1A-4618-8275-0106366936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8221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E062F-ABA0-4D9B-8EE4-5BEE41559CF9}" type="datetimeFigureOut">
              <a:rPr lang="ru-RU"/>
              <a:pPr>
                <a:defRPr/>
              </a:pPr>
              <a:t>21.03.2017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2B761-4EC4-460E-860F-FFA61711C6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152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988AC-09E5-4ECF-87DB-2D2DFD69FE86}" type="datetimeFigureOut">
              <a:rPr lang="ru-RU"/>
              <a:pPr>
                <a:defRPr/>
              </a:pPr>
              <a:t>21.03.2017</a:t>
            </a:fld>
            <a:endParaRPr lang="ru-RU" dirty="0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EC6EF-B323-4ABE-A047-40770C7BEA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563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C604A-DBBC-4332-AAFB-007503BA4104}" type="datetimeFigureOut">
              <a:rPr lang="ru-RU"/>
              <a:pPr>
                <a:defRPr/>
              </a:pPr>
              <a:t>21.03.2017</a:t>
            </a:fld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CA261-49CD-4BE2-9A76-C732D6A215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5133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78616-AFBF-4BAC-B7AA-C298FEC651F5}" type="datetimeFigureOut">
              <a:rPr lang="ru-RU"/>
              <a:pPr>
                <a:defRPr/>
              </a:pPr>
              <a:t>21.03.2017</a:t>
            </a:fld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7B1C5-814C-4B21-9C23-C7A0E2F5AB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6807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B7CE7-A00D-4B55-A27E-63629E1C26D7}" type="datetimeFigureOut">
              <a:rPr lang="ru-RU"/>
              <a:pPr>
                <a:defRPr/>
              </a:pPr>
              <a:t>21.03.2017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9416E-0496-4389-82EB-E1CE5F2067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882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4CE00-F3F0-4ECF-89EC-339D23FAF39B}" type="datetimeFigureOut">
              <a:rPr lang="ru-RU"/>
              <a:pPr>
                <a:defRPr/>
              </a:pPr>
              <a:t>21.03.2017</a:t>
            </a:fld>
            <a:endParaRPr lang="ru-RU" dirty="0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45B81-1F21-4C1D-9598-2E76DB668D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9324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 smtClean="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C8305052-B4CE-4D18-9816-6D97FB8908A1}" type="datetimeFigureOut">
              <a:rPr lang="ru-RU"/>
              <a:pPr>
                <a:defRPr/>
              </a:pPr>
              <a:t>21.03.2017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 smtClean="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F6668D37-6E35-498C-BFDD-52ED220A9E8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5" r:id="rId2"/>
    <p:sldLayoutId id="2147483684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5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3" descr="Соловей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9" t="4355" r="6445" b="18810"/>
          <a:stretch>
            <a:fillRect/>
          </a:stretch>
        </p:blipFill>
        <p:spPr bwMode="auto">
          <a:xfrm flipH="1">
            <a:off x="683568" y="5949280"/>
            <a:ext cx="252028" cy="189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4929198"/>
            <a:ext cx="7358082" cy="1752600"/>
          </a:xfrm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769" y="0"/>
            <a:ext cx="9144000" cy="1470025"/>
          </a:xfrm>
        </p:spPr>
        <p:txBody>
          <a:bodyPr rtlCol="0"/>
          <a:lstStyle/>
          <a:p>
            <a:pPr algn="l" fontAlgn="auto">
              <a:spcAft>
                <a:spcPts val="0"/>
              </a:spcAft>
              <a:defRPr/>
            </a:pPr>
            <a:r>
              <a:rPr lang="uk-UA" sz="5300" dirty="0" smtClean="0">
                <a:solidFill>
                  <a:srgbClr val="0070C0"/>
                </a:solidFill>
                <a:effectLst/>
              </a:rPr>
              <a:t>               </a:t>
            </a:r>
            <a:endParaRPr lang="ru-RU" dirty="0">
              <a:solidFill>
                <a:srgbClr val="7030A0"/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0"/>
            <a:ext cx="1355510" cy="10801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3100">
            <a:off x="-218694" y="4878342"/>
            <a:ext cx="2308580" cy="153274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09582" y="764705"/>
            <a:ext cx="723295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Урок-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подорож</a:t>
            </a:r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Сторінками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казок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клас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67945" y="4456705"/>
            <a:ext cx="4248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Підготувала </a:t>
            </a:r>
          </a:p>
          <a:p>
            <a:r>
              <a:rPr lang="uk-UA" dirty="0" smtClean="0"/>
              <a:t>вчитель початкових класів </a:t>
            </a:r>
            <a:r>
              <a:rPr lang="uk-UA" dirty="0" err="1" smtClean="0"/>
              <a:t>Михайловська</a:t>
            </a:r>
            <a:r>
              <a:rPr lang="uk-UA" dirty="0" smtClean="0"/>
              <a:t> Марія Миронівна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435" y="2780928"/>
            <a:ext cx="1719263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 0 0.06 0.027 0.06 0.06 C 0.06 0.099 0.03 0.113 0.012 0.119 L -0.012 0.125 C -0.03 0.131 -0.06 0.146 -0.06 0.19 C -0.06 0.218 -0.033 0.25 0 0.25 C 0.033 0.25 0.06 0.218 0.06 0.19 C 0.06 0.146 0.03 0.131 0.012 0.125 L -0.012 0.119 C -0.03 0.113 -0.06 0.099 -0.06 0.06 C -0.06 0.027 -0.033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59 -0.0518 L 0.14305 -0.31776 C 0.17187 -0.38043 0.23177 -0.43108 0.29774 -0.46253 C 0.37222 -0.503 0.43941 -0.50855 0.49305 -0.48566 L 0.74045 -0.4142 " pathEditMode="relative" rAng="15013880" ptsTypes="FffFF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-29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144000" cy="10464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  <a:endParaRPr lang="uk-U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1998">
            <a:off x="6588224" y="5085184"/>
            <a:ext cx="1944216" cy="1459695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80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63888" y="1760796"/>
            <a:ext cx="33843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chemeClr val="accent5">
                    <a:lumMod val="50000"/>
                  </a:schemeClr>
                </a:solidFill>
              </a:rPr>
              <a:t>Кросворд</a:t>
            </a:r>
          </a:p>
          <a:p>
            <a:pPr algn="ctr"/>
            <a:r>
              <a:rPr lang="uk-UA" sz="4000" dirty="0" smtClean="0">
                <a:solidFill>
                  <a:schemeClr val="accent5">
                    <a:lumMod val="50000"/>
                  </a:schemeClr>
                </a:solidFill>
              </a:rPr>
              <a:t>«Літературна </a:t>
            </a:r>
          </a:p>
          <a:p>
            <a:pPr algn="ctr"/>
            <a:r>
              <a:rPr lang="uk-UA" sz="4000" dirty="0">
                <a:solidFill>
                  <a:schemeClr val="accent5">
                    <a:lumMod val="50000"/>
                  </a:schemeClr>
                </a:solidFill>
              </a:rPr>
              <a:t>к</a:t>
            </a:r>
            <a:r>
              <a:rPr lang="uk-UA" sz="4000" dirty="0" smtClean="0">
                <a:solidFill>
                  <a:schemeClr val="accent5">
                    <a:lumMod val="50000"/>
                  </a:schemeClr>
                </a:solidFill>
              </a:rPr>
              <a:t>азка»</a:t>
            </a:r>
            <a:endParaRPr lang="uk-UA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51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144000" cy="10464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  <a:endParaRPr lang="uk-U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908720"/>
            <a:ext cx="50943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Народилась в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горошині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                          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шкаралупі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 жила.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 мене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однієї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днини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                          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дому жаба понесла.  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старої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миші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була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гостинах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з кротом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зустрічалась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я.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ластівка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мене на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крилах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країну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ельфів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віднесла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429000"/>
            <a:ext cx="2835275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314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144000" cy="10464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  <a:endParaRPr lang="uk-U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1998">
            <a:off x="6588224" y="5085184"/>
            <a:ext cx="1944216" cy="1459695"/>
          </a:xfrm>
          <a:prstGeom prst="rect">
            <a:avLst/>
          </a:prstGeom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513" y="1760796"/>
            <a:ext cx="5751512" cy="617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95936" y="1556792"/>
            <a:ext cx="417646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0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</a:t>
            </a:r>
            <a:r>
              <a:rPr lang="ru-RU" sz="6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Чарівна</a:t>
            </a:r>
            <a:r>
              <a:rPr lang="ru-RU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ru-RU" sz="6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</a:t>
            </a:r>
            <a:r>
              <a:rPr lang="ru-RU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отерея»</a:t>
            </a:r>
            <a:endParaRPr lang="ru-RU" sz="6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249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144000" cy="10464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  <a:endParaRPr lang="uk-U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908720"/>
            <a:ext cx="64807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err="1">
                <a:solidFill>
                  <a:srgbClr val="FF3399"/>
                </a:solidFill>
              </a:rPr>
              <a:t>Хто</a:t>
            </a:r>
            <a:r>
              <a:rPr lang="ru-RU" sz="2800" b="1" i="1" dirty="0">
                <a:solidFill>
                  <a:srgbClr val="FF3399"/>
                </a:solidFill>
              </a:rPr>
              <a:t> моторчик </a:t>
            </a:r>
            <a:r>
              <a:rPr lang="ru-RU" sz="2800" b="1" i="1" dirty="0" err="1">
                <a:solidFill>
                  <a:srgbClr val="FF3399"/>
                </a:solidFill>
              </a:rPr>
              <a:t>свій</a:t>
            </a:r>
            <a:r>
              <a:rPr lang="ru-RU" sz="2800" b="1" i="1" dirty="0">
                <a:solidFill>
                  <a:srgbClr val="FF3399"/>
                </a:solidFill>
              </a:rPr>
              <a:t> заводить?</a:t>
            </a:r>
          </a:p>
          <a:p>
            <a:r>
              <a:rPr lang="ru-RU" sz="2800" b="1" i="1" dirty="0">
                <a:solidFill>
                  <a:srgbClr val="FF3399"/>
                </a:solidFill>
              </a:rPr>
              <a:t>З </a:t>
            </a:r>
            <a:r>
              <a:rPr lang="ru-RU" sz="2800" b="1" i="1" dirty="0" err="1">
                <a:solidFill>
                  <a:srgbClr val="FF3399"/>
                </a:solidFill>
              </a:rPr>
              <a:t>даху</a:t>
            </a:r>
            <a:r>
              <a:rPr lang="ru-RU" sz="2800" b="1" i="1" dirty="0">
                <a:solidFill>
                  <a:srgbClr val="FF3399"/>
                </a:solidFill>
              </a:rPr>
              <a:t> в </a:t>
            </a:r>
            <a:r>
              <a:rPr lang="ru-RU" sz="2800" b="1" i="1" dirty="0" err="1">
                <a:solidFill>
                  <a:srgbClr val="FF3399"/>
                </a:solidFill>
              </a:rPr>
              <a:t>гості</a:t>
            </a:r>
            <a:r>
              <a:rPr lang="ru-RU" sz="2800" b="1" i="1" dirty="0">
                <a:solidFill>
                  <a:srgbClr val="FF3399"/>
                </a:solidFill>
              </a:rPr>
              <a:t> </a:t>
            </a:r>
            <a:r>
              <a:rPr lang="ru-RU" sz="2800" b="1" i="1" dirty="0" err="1">
                <a:solidFill>
                  <a:srgbClr val="FF3399"/>
                </a:solidFill>
              </a:rPr>
              <a:t>хто</a:t>
            </a:r>
            <a:r>
              <a:rPr lang="ru-RU" sz="2800" b="1" i="1" dirty="0">
                <a:solidFill>
                  <a:srgbClr val="FF3399"/>
                </a:solidFill>
              </a:rPr>
              <a:t> приходить?</a:t>
            </a:r>
          </a:p>
          <a:p>
            <a:r>
              <a:rPr lang="ru-RU" sz="2800" b="1" i="1" dirty="0">
                <a:solidFill>
                  <a:srgbClr val="FF3399"/>
                </a:solidFill>
              </a:rPr>
              <a:t>І на свято </a:t>
            </a:r>
            <a:r>
              <a:rPr lang="ru-RU" sz="2800" b="1" i="1" dirty="0" err="1">
                <a:solidFill>
                  <a:srgbClr val="FF3399"/>
                </a:solidFill>
              </a:rPr>
              <a:t>він</a:t>
            </a:r>
            <a:r>
              <a:rPr lang="ru-RU" sz="2800" b="1" i="1" dirty="0">
                <a:solidFill>
                  <a:srgbClr val="FF3399"/>
                </a:solidFill>
              </a:rPr>
              <a:t> </a:t>
            </a:r>
            <a:r>
              <a:rPr lang="ru-RU" sz="2800" b="1" i="1" dirty="0" err="1">
                <a:solidFill>
                  <a:srgbClr val="FF3399"/>
                </a:solidFill>
              </a:rPr>
              <a:t>дістався</a:t>
            </a:r>
            <a:r>
              <a:rPr lang="ru-RU" sz="2800" b="1" i="1" dirty="0">
                <a:solidFill>
                  <a:srgbClr val="FF3399"/>
                </a:solidFill>
              </a:rPr>
              <a:t> -              </a:t>
            </a:r>
            <a:endParaRPr lang="ru-RU" sz="2800" b="1" i="1" dirty="0" smtClean="0">
              <a:solidFill>
                <a:srgbClr val="FF3399"/>
              </a:solidFill>
            </a:endParaRPr>
          </a:p>
          <a:p>
            <a:r>
              <a:rPr lang="ru-RU" sz="2800" b="1" i="1" dirty="0" smtClean="0">
                <a:solidFill>
                  <a:srgbClr val="FF3399"/>
                </a:solidFill>
              </a:rPr>
              <a:t>Скажем </a:t>
            </a:r>
            <a:r>
              <a:rPr lang="ru-RU" sz="2800" b="1" i="1" dirty="0">
                <a:solidFill>
                  <a:srgbClr val="FF3399"/>
                </a:solidFill>
              </a:rPr>
              <a:t>дружно: «</a:t>
            </a:r>
            <a:r>
              <a:rPr lang="ru-RU" sz="2800" b="1" i="1" dirty="0" err="1">
                <a:solidFill>
                  <a:srgbClr val="FF3399"/>
                </a:solidFill>
              </a:rPr>
              <a:t>Здрастуй</a:t>
            </a:r>
            <a:r>
              <a:rPr lang="ru-RU" sz="2800" b="1" i="1" dirty="0">
                <a:solidFill>
                  <a:srgbClr val="FF3399"/>
                </a:solidFill>
              </a:rPr>
              <a:t> …» </a:t>
            </a:r>
            <a:endParaRPr lang="uk-UA" sz="2800" b="1" i="1" dirty="0">
              <a:solidFill>
                <a:srgbClr val="FF3399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780" y="3068960"/>
            <a:ext cx="3600400" cy="2575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142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144000" cy="10464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  <a:endParaRPr lang="uk-U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592902"/>
              </p:ext>
            </p:extLst>
          </p:nvPr>
        </p:nvGraphicFramePr>
        <p:xfrm>
          <a:off x="1043608" y="714354"/>
          <a:ext cx="7704855" cy="5378941"/>
        </p:xfrm>
        <a:graphic>
          <a:graphicData uri="http://schemas.openxmlformats.org/drawingml/2006/table">
            <a:tbl>
              <a:tblPr firstRow="1" firstCol="1" bandRow="1"/>
              <a:tblGrid>
                <a:gridCol w="1925628"/>
                <a:gridCol w="1926409"/>
                <a:gridCol w="1926409"/>
                <a:gridCol w="1926409"/>
              </a:tblGrid>
              <a:tr h="768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Серце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Брати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  <a:latin typeface="Calibri"/>
                          <a:ea typeface="Calibri"/>
                          <a:cs typeface="Times New Roman"/>
                        </a:rPr>
                        <a:t>Рудоград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Лар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8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Дівчинка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Сіль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  <a:latin typeface="Calibri"/>
                          <a:ea typeface="Calibri"/>
                          <a:cs typeface="Times New Roman"/>
                        </a:rPr>
                        <a:t>Цирк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Лялька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68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Дерев</a:t>
                      </a:r>
                      <a:r>
                        <a:rPr lang="en-US" sz="2800">
                          <a:effectLst/>
                          <a:latin typeface="Calibri"/>
                          <a:ea typeface="Calibri"/>
                          <a:cs typeface="Times New Roman"/>
                        </a:rPr>
                        <a:t>’</a:t>
                      </a:r>
                      <a:r>
                        <a:rPr lang="uk-UA" sz="2800">
                          <a:effectLst/>
                          <a:latin typeface="Calibri"/>
                          <a:ea typeface="Calibri"/>
                          <a:cs typeface="Times New Roman"/>
                        </a:rPr>
                        <a:t>яні  чоловічки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Жорна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Лев </a:t>
                      </a:r>
                      <a:r>
                        <a:rPr lang="uk-UA" sz="28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Африканович</a:t>
                      </a:r>
                      <a:endParaRPr lang="uk-UA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Рада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8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Ліс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Жадібність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Хлопчик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Обман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68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«Для чого людині серце»</a:t>
                      </a:r>
                      <a:endParaRPr lang="uk-UA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«Чому у морі вода солона»</a:t>
                      </a:r>
                      <a:endParaRPr lang="uk-UA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«Суд у цирку»</a:t>
                      </a:r>
                      <a:endParaRPr lang="uk-UA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«Місто дружніх майстрів»</a:t>
                      </a:r>
                      <a:endParaRPr lang="uk-UA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966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144000" cy="10464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  <a:endParaRPr lang="uk-U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1998">
            <a:off x="6588224" y="5085184"/>
            <a:ext cx="1944216" cy="1459695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3848" y="1760796"/>
            <a:ext cx="40324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«Весела вікторина»</a:t>
            </a:r>
            <a:endParaRPr lang="uk-UA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873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144000" cy="10464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  <a:endParaRPr lang="uk-U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1998">
            <a:off x="6588224" y="5085184"/>
            <a:ext cx="1944216" cy="145969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35696" y="714356"/>
            <a:ext cx="59046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FF0066"/>
                </a:solidFill>
              </a:rPr>
              <a:t>Жила я у </a:t>
            </a:r>
            <a:r>
              <a:rPr lang="ru-RU" sz="2400" b="1" u="sng" dirty="0" err="1">
                <a:solidFill>
                  <a:srgbClr val="FF0066"/>
                </a:solidFill>
              </a:rPr>
              <a:t>гномів</a:t>
            </a:r>
            <a:r>
              <a:rPr lang="ru-RU" sz="2400" b="1" u="sng" dirty="0">
                <a:solidFill>
                  <a:srgbClr val="FF0066"/>
                </a:solidFill>
              </a:rPr>
              <a:t> </a:t>
            </a:r>
            <a:r>
              <a:rPr lang="ru-RU" sz="2400" b="1" u="sng" dirty="0" err="1">
                <a:solidFill>
                  <a:srgbClr val="FF0066"/>
                </a:solidFill>
              </a:rPr>
              <a:t>ласкава</a:t>
            </a:r>
            <a:r>
              <a:rPr lang="ru-RU" sz="2400" b="1" u="sng" dirty="0">
                <a:solidFill>
                  <a:srgbClr val="FF0066"/>
                </a:solidFill>
              </a:rPr>
              <a:t> та </a:t>
            </a:r>
            <a:r>
              <a:rPr lang="ru-RU" sz="2400" b="1" u="sng" dirty="0" err="1">
                <a:solidFill>
                  <a:srgbClr val="FF0066"/>
                </a:solidFill>
              </a:rPr>
              <a:t>ніжна</a:t>
            </a:r>
            <a:r>
              <a:rPr lang="ru-RU" sz="2400" b="1" u="sng" dirty="0">
                <a:solidFill>
                  <a:srgbClr val="FF0066"/>
                </a:solidFill>
              </a:rPr>
              <a:t>,            І </a:t>
            </a:r>
            <a:r>
              <a:rPr lang="ru-RU" sz="2400" b="1" u="sng" dirty="0" err="1">
                <a:solidFill>
                  <a:srgbClr val="FF0066"/>
                </a:solidFill>
              </a:rPr>
              <a:t>пташок</a:t>
            </a:r>
            <a:r>
              <a:rPr lang="ru-RU" sz="2400" b="1" u="sng" dirty="0">
                <a:solidFill>
                  <a:srgbClr val="FF0066"/>
                </a:solidFill>
              </a:rPr>
              <a:t>  я </a:t>
            </a:r>
            <a:r>
              <a:rPr lang="ru-RU" sz="2400" b="1" u="sng" dirty="0" err="1">
                <a:solidFill>
                  <a:srgbClr val="FF0066"/>
                </a:solidFill>
              </a:rPr>
              <a:t>слухала</a:t>
            </a:r>
            <a:r>
              <a:rPr lang="ru-RU" sz="2400" b="1" u="sng" dirty="0">
                <a:solidFill>
                  <a:srgbClr val="FF0066"/>
                </a:solidFill>
              </a:rPr>
              <a:t> </a:t>
            </a:r>
            <a:r>
              <a:rPr lang="ru-RU" sz="2400" b="1" u="sng" dirty="0" err="1">
                <a:solidFill>
                  <a:srgbClr val="FF0066"/>
                </a:solidFill>
              </a:rPr>
              <a:t>спів</a:t>
            </a:r>
            <a:r>
              <a:rPr lang="ru-RU" sz="2400" b="1" u="sng" dirty="0">
                <a:solidFill>
                  <a:srgbClr val="FF0066"/>
                </a:solidFill>
              </a:rPr>
              <a:t> </a:t>
            </a:r>
            <a:r>
              <a:rPr lang="ru-RU" sz="2400" b="1" u="sng" dirty="0" err="1">
                <a:solidFill>
                  <a:srgbClr val="FF0066"/>
                </a:solidFill>
              </a:rPr>
              <a:t>дивовижний</a:t>
            </a:r>
            <a:r>
              <a:rPr lang="ru-RU" sz="2400" b="1" u="sng" dirty="0">
                <a:solidFill>
                  <a:srgbClr val="FF0066"/>
                </a:solidFill>
              </a:rPr>
              <a:t>, </a:t>
            </a:r>
          </a:p>
          <a:p>
            <a:r>
              <a:rPr lang="ru-RU" sz="2400" b="1" u="sng" dirty="0" err="1">
                <a:solidFill>
                  <a:srgbClr val="FF0066"/>
                </a:solidFill>
              </a:rPr>
              <a:t>Мов</a:t>
            </a:r>
            <a:r>
              <a:rPr lang="ru-RU" sz="2400" b="1" u="sng" dirty="0">
                <a:solidFill>
                  <a:srgbClr val="FF0066"/>
                </a:solidFill>
              </a:rPr>
              <a:t> кров </a:t>
            </a:r>
            <a:r>
              <a:rPr lang="ru-RU" sz="2400" b="1" u="sng" dirty="0" err="1">
                <a:solidFill>
                  <a:srgbClr val="FF0066"/>
                </a:solidFill>
              </a:rPr>
              <a:t>мої</a:t>
            </a:r>
            <a:r>
              <a:rPr lang="ru-RU" sz="2400" b="1" u="sng" dirty="0">
                <a:solidFill>
                  <a:srgbClr val="FF0066"/>
                </a:solidFill>
              </a:rPr>
              <a:t> губи, </a:t>
            </a:r>
            <a:r>
              <a:rPr lang="ru-RU" sz="2400" b="1" u="sng" dirty="0" err="1">
                <a:solidFill>
                  <a:srgbClr val="FF0066"/>
                </a:solidFill>
              </a:rPr>
              <a:t>волосся</a:t>
            </a:r>
            <a:r>
              <a:rPr lang="ru-RU" sz="2400" b="1" u="sng" dirty="0">
                <a:solidFill>
                  <a:srgbClr val="FF0066"/>
                </a:solidFill>
              </a:rPr>
              <a:t> – </a:t>
            </a:r>
            <a:r>
              <a:rPr lang="ru-RU" sz="2400" b="1" u="sng" dirty="0" err="1">
                <a:solidFill>
                  <a:srgbClr val="FF0066"/>
                </a:solidFill>
              </a:rPr>
              <a:t>мов</a:t>
            </a:r>
            <a:r>
              <a:rPr lang="ru-RU" sz="2400" b="1" u="sng" dirty="0">
                <a:solidFill>
                  <a:srgbClr val="FF0066"/>
                </a:solidFill>
              </a:rPr>
              <a:t> </a:t>
            </a:r>
            <a:r>
              <a:rPr lang="ru-RU" sz="2400" b="1" u="sng" dirty="0" err="1">
                <a:solidFill>
                  <a:srgbClr val="FF0066"/>
                </a:solidFill>
              </a:rPr>
              <a:t>нічка</a:t>
            </a:r>
            <a:r>
              <a:rPr lang="ru-RU" sz="2400" b="1" u="sng" dirty="0">
                <a:solidFill>
                  <a:srgbClr val="FF0066"/>
                </a:solidFill>
              </a:rPr>
              <a:t>,                                                           А </a:t>
            </a:r>
            <a:r>
              <a:rPr lang="ru-RU" sz="2400" b="1" u="sng" dirty="0" err="1">
                <a:solidFill>
                  <a:srgbClr val="FF0066"/>
                </a:solidFill>
              </a:rPr>
              <a:t>личко</a:t>
            </a:r>
            <a:r>
              <a:rPr lang="ru-RU" sz="2400" b="1" u="sng" dirty="0">
                <a:solidFill>
                  <a:srgbClr val="FF0066"/>
                </a:solidFill>
              </a:rPr>
              <a:t> – як </a:t>
            </a:r>
            <a:r>
              <a:rPr lang="ru-RU" sz="2400" b="1" u="sng" dirty="0" err="1">
                <a:solidFill>
                  <a:srgbClr val="FF0066"/>
                </a:solidFill>
              </a:rPr>
              <a:t>сніг</a:t>
            </a:r>
            <a:r>
              <a:rPr lang="ru-RU" sz="2400" b="1" u="sng" dirty="0">
                <a:solidFill>
                  <a:srgbClr val="FF0066"/>
                </a:solidFill>
              </a:rPr>
              <a:t>… Мене </a:t>
            </a:r>
            <a:r>
              <a:rPr lang="ru-RU" sz="2400" b="1" u="sng" dirty="0" err="1">
                <a:solidFill>
                  <a:srgbClr val="FF0066"/>
                </a:solidFill>
              </a:rPr>
              <a:t>звуть</a:t>
            </a:r>
            <a:r>
              <a:rPr lang="ru-RU" sz="2400" b="1" u="sng" dirty="0">
                <a:solidFill>
                  <a:srgbClr val="FF0066"/>
                </a:solidFill>
              </a:rPr>
              <a:t>… </a:t>
            </a:r>
            <a:endParaRPr lang="uk-UA" sz="2400" b="1" u="sng" dirty="0">
              <a:solidFill>
                <a:srgbClr val="FF0066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780928"/>
            <a:ext cx="2952327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363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144000" cy="10464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  <a:endParaRPr lang="uk-U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1998">
            <a:off x="6588224" y="5085184"/>
            <a:ext cx="1944216" cy="14596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51720" y="980728"/>
            <a:ext cx="5112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smtClean="0"/>
              <a:t>Коза+к</a:t>
            </a:r>
            <a:endParaRPr lang="uk-UA" sz="7200" dirty="0"/>
          </a:p>
        </p:txBody>
      </p:sp>
      <p:sp>
        <p:nvSpPr>
          <p:cNvPr id="6" name="TextBox 5"/>
          <p:cNvSpPr txBox="1"/>
          <p:nvPr/>
        </p:nvSpPr>
        <p:spPr>
          <a:xfrm>
            <a:off x="1907704" y="2420888"/>
            <a:ext cx="6336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/>
              <a:t>В розбитий</a:t>
            </a:r>
            <a:endParaRPr lang="uk-UA" sz="7200" dirty="0"/>
          </a:p>
        </p:txBody>
      </p:sp>
      <p:sp>
        <p:nvSpPr>
          <p:cNvPr id="7" name="TextBox 6"/>
          <p:cNvSpPr txBox="1"/>
          <p:nvPr/>
        </p:nvSpPr>
        <p:spPr>
          <a:xfrm>
            <a:off x="2699792" y="3933056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/>
              <a:t>Півнячим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1907704" y="5373216"/>
            <a:ext cx="56526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/>
              <a:t>Буква «Є»</a:t>
            </a:r>
            <a:endParaRPr lang="uk-UA" sz="7200" dirty="0"/>
          </a:p>
        </p:txBody>
      </p:sp>
      <p:sp>
        <p:nvSpPr>
          <p:cNvPr id="9" name="TextBox 8"/>
          <p:cNvSpPr txBox="1"/>
          <p:nvPr/>
        </p:nvSpPr>
        <p:spPr>
          <a:xfrm>
            <a:off x="5652120" y="980728"/>
            <a:ext cx="32403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dirty="0" smtClean="0"/>
              <a:t>Буква «І»</a:t>
            </a:r>
            <a:endParaRPr lang="uk-UA" sz="6000" dirty="0"/>
          </a:p>
        </p:txBody>
      </p:sp>
    </p:spTree>
    <p:extLst>
      <p:ext uri="{BB962C8B-B14F-4D97-AF65-F5344CB8AC3E}">
        <p14:creationId xmlns:p14="http://schemas.microsoft.com/office/powerpoint/2010/main" val="141456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144000" cy="10464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  <a:endParaRPr lang="uk-U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836712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/>
              <a:t>Майка - чайка</a:t>
            </a:r>
            <a:endParaRPr lang="uk-UA" sz="7200" dirty="0"/>
          </a:p>
        </p:txBody>
      </p:sp>
      <p:sp>
        <p:nvSpPr>
          <p:cNvPr id="6" name="TextBox 5"/>
          <p:cNvSpPr txBox="1"/>
          <p:nvPr/>
        </p:nvSpPr>
        <p:spPr>
          <a:xfrm>
            <a:off x="2051720" y="2204864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/>
              <a:t>Сухого </a:t>
            </a:r>
            <a:endParaRPr lang="uk-UA" sz="7200" dirty="0"/>
          </a:p>
        </p:txBody>
      </p:sp>
      <p:sp>
        <p:nvSpPr>
          <p:cNvPr id="7" name="TextBox 6"/>
          <p:cNvSpPr txBox="1"/>
          <p:nvPr/>
        </p:nvSpPr>
        <p:spPr>
          <a:xfrm>
            <a:off x="2483768" y="3645024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/>
              <a:t>Дівочою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1691680" y="5085184"/>
            <a:ext cx="28443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smtClean="0"/>
              <a:t>Сіно </a:t>
            </a:r>
            <a:endParaRPr lang="uk-UA" sz="7200" dirty="0"/>
          </a:p>
        </p:txBody>
      </p:sp>
      <p:sp>
        <p:nvSpPr>
          <p:cNvPr id="10" name="TextBox 9"/>
          <p:cNvSpPr txBox="1"/>
          <p:nvPr/>
        </p:nvSpPr>
        <p:spPr>
          <a:xfrm>
            <a:off x="3779912" y="4365104"/>
            <a:ext cx="55446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/>
              <a:t>Знаком м</a:t>
            </a:r>
            <a:r>
              <a:rPr lang="en-US" sz="7200" dirty="0" smtClean="0"/>
              <a:t>’</a:t>
            </a:r>
            <a:r>
              <a:rPr lang="uk-UA" sz="7200" dirty="0" err="1" smtClean="0"/>
              <a:t>якшення</a:t>
            </a:r>
            <a:endParaRPr lang="uk-UA" sz="7200" dirty="0"/>
          </a:p>
        </p:txBody>
      </p:sp>
    </p:spTree>
    <p:extLst>
      <p:ext uri="{BB962C8B-B14F-4D97-AF65-F5344CB8AC3E}">
        <p14:creationId xmlns:p14="http://schemas.microsoft.com/office/powerpoint/2010/main" val="96612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85" y="0"/>
            <a:ext cx="9126616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355976" y="1054920"/>
            <a:ext cx="41764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rgbClr val="FF000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7759">
            <a:off x="-511064" y="2169174"/>
            <a:ext cx="4167938" cy="492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39952" y="1655084"/>
            <a:ext cx="38884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«Чи уважно ти читав»</a:t>
            </a:r>
            <a:endParaRPr lang="uk-UA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285750"/>
            <a:ext cx="91440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                     </a:t>
            </a:r>
            <a:endParaRPr lang="ru-RU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422" y="0"/>
            <a:ext cx="2734213" cy="27023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5517232"/>
            <a:ext cx="1249680" cy="10287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347863" y="285750"/>
            <a:ext cx="56886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Чистомовка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1486079"/>
            <a:ext cx="777686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Па-па-па </a:t>
            </a:r>
            <a:r>
              <a:rPr lang="uk-UA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розсипана крупа.</a:t>
            </a:r>
          </a:p>
          <a:p>
            <a:pPr algn="ctr"/>
            <a:r>
              <a:rPr lang="uk-UA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По-по-по – річка Лімпопо.</a:t>
            </a:r>
          </a:p>
          <a:p>
            <a:pPr algn="ctr"/>
            <a:r>
              <a:rPr lang="uk-UA" sz="36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Іп-іп-іп</a:t>
            </a:r>
            <a:r>
              <a:rPr lang="uk-UA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зеленіє кріп.</a:t>
            </a:r>
          </a:p>
          <a:p>
            <a:pPr algn="ctr"/>
            <a:r>
              <a:rPr lang="uk-UA" sz="36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Ап-ап-ап</a:t>
            </a:r>
            <a:r>
              <a:rPr lang="uk-UA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травку </a:t>
            </a:r>
            <a:r>
              <a:rPr lang="uk-UA" sz="36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щипле</a:t>
            </a:r>
            <a:r>
              <a:rPr lang="uk-UA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цап.</a:t>
            </a:r>
          </a:p>
          <a:p>
            <a:pPr algn="ctr"/>
            <a:r>
              <a:rPr lang="uk-UA" sz="36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Уп-уп-уп</a:t>
            </a:r>
            <a:r>
              <a:rPr lang="uk-UA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поживний суп.</a:t>
            </a:r>
          </a:p>
          <a:p>
            <a:pPr algn="ctr"/>
            <a:r>
              <a:rPr lang="uk-UA" sz="36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Оп-оп-оп</a:t>
            </a:r>
            <a:r>
              <a:rPr lang="uk-UA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у річці короп.</a:t>
            </a:r>
          </a:p>
          <a:p>
            <a:pPr algn="ctr"/>
            <a:r>
              <a:rPr lang="uk-UA" sz="36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Пу-пу-пу</a:t>
            </a:r>
            <a:r>
              <a:rPr lang="uk-UA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по широкому степу.</a:t>
            </a:r>
          </a:p>
          <a:p>
            <a:pPr algn="ctr"/>
            <a:r>
              <a:rPr lang="uk-UA" sz="36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Пи-пи-пи</a:t>
            </a:r>
            <a:r>
              <a:rPr lang="uk-UA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золотаві степи.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0" y="6025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 rot="21302123">
            <a:off x="1894144" y="1306455"/>
            <a:ext cx="661113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err="1">
                <a:solidFill>
                  <a:srgbClr val="00B050"/>
                </a:solidFill>
              </a:rPr>
              <a:t>Він</a:t>
            </a:r>
            <a:r>
              <a:rPr lang="ru-RU" sz="3200" i="1" dirty="0">
                <a:solidFill>
                  <a:srgbClr val="00B050"/>
                </a:solidFill>
              </a:rPr>
              <a:t> </a:t>
            </a:r>
            <a:r>
              <a:rPr lang="ru-RU" sz="3200" i="1" dirty="0" err="1">
                <a:solidFill>
                  <a:srgbClr val="00B050"/>
                </a:solidFill>
              </a:rPr>
              <a:t>сміливий</a:t>
            </a:r>
            <a:r>
              <a:rPr lang="ru-RU" sz="3200" i="1" dirty="0">
                <a:solidFill>
                  <a:srgbClr val="00B050"/>
                </a:solidFill>
              </a:rPr>
              <a:t> і веселий,</a:t>
            </a:r>
          </a:p>
          <a:p>
            <a:r>
              <a:rPr lang="ru-RU" sz="3200" i="1" dirty="0">
                <a:solidFill>
                  <a:srgbClr val="00B050"/>
                </a:solidFill>
              </a:rPr>
              <a:t>Дружить з ним </a:t>
            </a:r>
            <a:r>
              <a:rPr lang="ru-RU" sz="3200" i="1" dirty="0" err="1">
                <a:solidFill>
                  <a:srgbClr val="00B050"/>
                </a:solidFill>
              </a:rPr>
              <a:t>П’єро</a:t>
            </a:r>
            <a:r>
              <a:rPr lang="ru-RU" sz="3200" i="1" dirty="0">
                <a:solidFill>
                  <a:srgbClr val="00B050"/>
                </a:solidFill>
              </a:rPr>
              <a:t>, </a:t>
            </a:r>
            <a:r>
              <a:rPr lang="ru-RU" sz="3200" i="1" dirty="0" err="1">
                <a:solidFill>
                  <a:srgbClr val="00B050"/>
                </a:solidFill>
              </a:rPr>
              <a:t>Мальвіна</a:t>
            </a:r>
            <a:r>
              <a:rPr lang="ru-RU" sz="3200" i="1" dirty="0">
                <a:solidFill>
                  <a:srgbClr val="00B050"/>
                </a:solidFill>
              </a:rPr>
              <a:t>,</a:t>
            </a:r>
          </a:p>
          <a:p>
            <a:r>
              <a:rPr lang="ru-RU" sz="3200" i="1" dirty="0">
                <a:solidFill>
                  <a:srgbClr val="00B050"/>
                </a:solidFill>
              </a:rPr>
              <a:t>Шкода, </a:t>
            </a:r>
            <a:r>
              <a:rPr lang="ru-RU" sz="3200" i="1" dirty="0" err="1">
                <a:solidFill>
                  <a:srgbClr val="00B050"/>
                </a:solidFill>
              </a:rPr>
              <a:t>що</a:t>
            </a:r>
            <a:r>
              <a:rPr lang="ru-RU" sz="3200" i="1" dirty="0">
                <a:solidFill>
                  <a:srgbClr val="00B050"/>
                </a:solidFill>
              </a:rPr>
              <a:t> не любить школу.</a:t>
            </a:r>
          </a:p>
          <a:p>
            <a:r>
              <a:rPr lang="ru-RU" sz="3200" i="1" dirty="0" err="1">
                <a:solidFill>
                  <a:srgbClr val="00B050"/>
                </a:solidFill>
              </a:rPr>
              <a:t>Дерев’яний</a:t>
            </a:r>
            <a:r>
              <a:rPr lang="ru-RU" sz="3200" i="1" dirty="0">
                <a:solidFill>
                  <a:srgbClr val="00B050"/>
                </a:solidFill>
              </a:rPr>
              <a:t> … 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711" y="2996952"/>
            <a:ext cx="2389035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555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462"/>
            <a:ext cx="9143999" cy="671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59832" y="1628800"/>
            <a:ext cx="44644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Ми художники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607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12" y="18864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 rot="638879">
            <a:off x="2726670" y="897941"/>
            <a:ext cx="49426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Працювала</a:t>
            </a:r>
            <a:r>
              <a:rPr lang="ru-RU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 у </a:t>
            </a:r>
            <a:r>
              <a:rPr lang="ru-RU" sz="3200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хатці</a:t>
            </a:r>
            <a:r>
              <a:rPr lang="ru-RU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sz="3200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Танцювала</a:t>
            </a:r>
            <a:r>
              <a:rPr lang="ru-RU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</a:t>
            </a:r>
            <a:r>
              <a:rPr lang="ru-RU" sz="3200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палаці</a:t>
            </a:r>
            <a:r>
              <a:rPr lang="ru-RU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 </a:t>
            </a:r>
            <a:r>
              <a:rPr lang="ru-RU" sz="3200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така</a:t>
            </a:r>
            <a:r>
              <a:rPr lang="ru-RU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мене </a:t>
            </a:r>
            <a:r>
              <a:rPr lang="ru-RU" sz="3200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звичка</a:t>
            </a:r>
            <a:r>
              <a:rPr lang="ru-RU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</a:t>
            </a:r>
          </a:p>
          <a:p>
            <a:r>
              <a:rPr lang="ru-RU" sz="3200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Десь</a:t>
            </a:r>
            <a:r>
              <a:rPr lang="ru-RU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губити</a:t>
            </a:r>
            <a:r>
              <a:rPr lang="ru-RU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черевички. </a:t>
            </a:r>
            <a:endParaRPr lang="uk-UA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712" y="3140968"/>
            <a:ext cx="2497344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500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21432"/>
            <a:ext cx="4427537" cy="3500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981450"/>
            <a:ext cx="5238750" cy="287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764704"/>
            <a:ext cx="3528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Для чого людині серце</a:t>
            </a:r>
            <a:endParaRPr lang="uk-UA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20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620688"/>
            <a:ext cx="230505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2438400" cy="508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132856"/>
            <a:ext cx="1828800" cy="421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87824" y="620688"/>
            <a:ext cx="31683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0070C0"/>
                </a:solidFill>
              </a:rPr>
              <a:t>Чому у морі вода солона</a:t>
            </a:r>
            <a:endParaRPr lang="uk-UA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63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99108"/>
            <a:ext cx="5619750" cy="379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069556"/>
            <a:ext cx="3528392" cy="2757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56176" y="4509120"/>
            <a:ext cx="2520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00B050"/>
                </a:solidFill>
              </a:rPr>
              <a:t>Місто дружніх майстрів</a:t>
            </a:r>
            <a:endParaRPr lang="uk-UA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52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764704"/>
            <a:ext cx="4743450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442" y="4005064"/>
            <a:ext cx="3486150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28442" y="3212976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rgbClr val="7030A0"/>
                </a:solidFill>
              </a:rPr>
              <a:t>Суд у цирку</a:t>
            </a:r>
            <a:endParaRPr lang="uk-UA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5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976908"/>
            <a:ext cx="203835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717032"/>
            <a:ext cx="215265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048345"/>
            <a:ext cx="2733675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236" y="3077865"/>
            <a:ext cx="1866900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955" y="3429000"/>
            <a:ext cx="215265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99992" y="2215158"/>
            <a:ext cx="2232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Бабусина пригода</a:t>
            </a:r>
            <a:endParaRPr lang="uk-UA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02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611684"/>
            <a:ext cx="5328591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9832" y="2708920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</a:rPr>
              <a:t>У дитячому театрі</a:t>
            </a:r>
            <a:endParaRPr lang="uk-UA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25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7" y="2860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75925">
            <a:off x="1093368" y="3779564"/>
            <a:ext cx="2972136" cy="33023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07704" y="1844824"/>
            <a:ext cx="56886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>
                <a:solidFill>
                  <a:srgbClr val="002060"/>
                </a:solidFill>
              </a:rPr>
              <a:t>Збіг наш урок, як коротка мить.</a:t>
            </a:r>
          </a:p>
          <a:p>
            <a:r>
              <a:rPr lang="uk-UA" sz="2000" b="1" dirty="0">
                <a:solidFill>
                  <a:srgbClr val="002060"/>
                </a:solidFill>
              </a:rPr>
              <a:t>Дуже швидко час біжить.</a:t>
            </a:r>
          </a:p>
          <a:p>
            <a:r>
              <a:rPr lang="uk-UA" sz="2000" b="1" dirty="0">
                <a:solidFill>
                  <a:srgbClr val="002060"/>
                </a:solidFill>
              </a:rPr>
              <a:t>Ще попереду у нас багато кроків,</a:t>
            </a:r>
          </a:p>
          <a:p>
            <a:r>
              <a:rPr lang="uk-UA" sz="2000" b="1" dirty="0">
                <a:solidFill>
                  <a:srgbClr val="002060"/>
                </a:solidFill>
              </a:rPr>
              <a:t>І цікавих, і важких уроків.</a:t>
            </a:r>
          </a:p>
          <a:p>
            <a:r>
              <a:rPr lang="uk-UA" sz="2000" b="1" dirty="0">
                <a:solidFill>
                  <a:srgbClr val="002060"/>
                </a:solidFill>
              </a:rPr>
              <a:t>Завдання покличуть у майбутнє,</a:t>
            </a:r>
          </a:p>
          <a:p>
            <a:r>
              <a:rPr lang="uk-UA" sz="2000" b="1" dirty="0">
                <a:solidFill>
                  <a:srgbClr val="002060"/>
                </a:solidFill>
              </a:rPr>
              <a:t>Найскладніше ж завдання – життя.</a:t>
            </a:r>
          </a:p>
          <a:p>
            <a:r>
              <a:rPr lang="uk-UA" sz="2000" b="1" dirty="0">
                <a:solidFill>
                  <a:srgbClr val="002060"/>
                </a:solidFill>
              </a:rPr>
              <a:t>Так намагайтесь вправно все вивчати,</a:t>
            </a:r>
          </a:p>
          <a:p>
            <a:r>
              <a:rPr lang="uk-UA" sz="2000" b="1" dirty="0">
                <a:solidFill>
                  <a:srgbClr val="002060"/>
                </a:solidFill>
              </a:rPr>
              <a:t>Пам’ятайте: учня скарб – знання</a:t>
            </a:r>
            <a:r>
              <a:rPr lang="uk-UA" sz="2000" dirty="0"/>
              <a:t>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144000" cy="10464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  <a:endParaRPr lang="uk-U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1998">
            <a:off x="6588224" y="5085184"/>
            <a:ext cx="1944216" cy="1459695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699791" y="1412776"/>
            <a:ext cx="462389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Представлення</a:t>
            </a:r>
            <a:endParaRPr lang="ru-RU" sz="4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команд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144000" cy="10464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  <a:endParaRPr lang="uk-U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1998">
            <a:off x="6588224" y="5085184"/>
            <a:ext cx="1944216" cy="14596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9592" y="83671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Команда «Казкарі»</a:t>
            </a:r>
            <a:endParaRPr lang="uk-UA" sz="4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527" y="1340768"/>
            <a:ext cx="197167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933056"/>
            <a:ext cx="3526586" cy="2624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79712" y="2413338"/>
            <a:ext cx="48782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Ми команда </a:t>
            </a:r>
            <a:r>
              <a:rPr lang="ru-RU" sz="2400" b="1" dirty="0" err="1">
                <a:solidFill>
                  <a:srgbClr val="FF0000"/>
                </a:solidFill>
              </a:rPr>
              <a:t>дуже</a:t>
            </a:r>
            <a:r>
              <a:rPr lang="ru-RU" sz="2400" b="1" dirty="0">
                <a:solidFill>
                  <a:srgbClr val="FF0000"/>
                </a:solidFill>
              </a:rPr>
              <a:t> сильна,</a:t>
            </a:r>
          </a:p>
          <a:p>
            <a:r>
              <a:rPr lang="ru-RU" sz="2400" b="1" dirty="0" err="1">
                <a:solidFill>
                  <a:srgbClr val="FF0000"/>
                </a:solidFill>
              </a:rPr>
              <a:t>Знаєм</a:t>
            </a:r>
            <a:r>
              <a:rPr lang="ru-RU" sz="2400" b="1" dirty="0">
                <a:solidFill>
                  <a:srgbClr val="FF0000"/>
                </a:solidFill>
              </a:rPr>
              <a:t> все про </a:t>
            </a:r>
            <a:r>
              <a:rPr lang="ru-RU" sz="2400" b="1" dirty="0" err="1">
                <a:solidFill>
                  <a:srgbClr val="FF0000"/>
                </a:solidFill>
              </a:rPr>
              <a:t>казки</a:t>
            </a:r>
            <a:r>
              <a:rPr lang="ru-RU" sz="2400" b="1" dirty="0">
                <a:solidFill>
                  <a:srgbClr val="FF0000"/>
                </a:solidFill>
              </a:rPr>
              <a:t> ми.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Перемогу в </a:t>
            </a:r>
            <a:r>
              <a:rPr lang="ru-RU" sz="2400" b="1" dirty="0" err="1">
                <a:solidFill>
                  <a:srgbClr val="FF0000"/>
                </a:solidFill>
              </a:rPr>
              <a:t>боротьбі</a:t>
            </a:r>
            <a:r>
              <a:rPr lang="ru-RU" sz="2400" b="1" dirty="0">
                <a:solidFill>
                  <a:srgbClr val="FF0000"/>
                </a:solidFill>
              </a:rPr>
              <a:t>,</a:t>
            </a:r>
          </a:p>
          <a:p>
            <a:r>
              <a:rPr lang="ru-RU" sz="2400" b="1" dirty="0" err="1">
                <a:solidFill>
                  <a:srgbClr val="FF0000"/>
                </a:solidFill>
              </a:rPr>
              <a:t>Завоюєм</a:t>
            </a:r>
            <a:r>
              <a:rPr lang="ru-RU" sz="2400" b="1" dirty="0">
                <a:solidFill>
                  <a:srgbClr val="FF0000"/>
                </a:solidFill>
              </a:rPr>
              <a:t> ми </a:t>
            </a:r>
            <a:r>
              <a:rPr lang="ru-RU" sz="2400" b="1" dirty="0" err="1">
                <a:solidFill>
                  <a:srgbClr val="FF0000"/>
                </a:solidFill>
              </a:rPr>
              <a:t>собі</a:t>
            </a:r>
            <a:r>
              <a:rPr lang="ru-RU" sz="2400" b="1" dirty="0">
                <a:solidFill>
                  <a:srgbClr val="FF0000"/>
                </a:solidFill>
              </a:rPr>
              <a:t>.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Наш </a:t>
            </a:r>
            <a:r>
              <a:rPr lang="ru-RU" sz="2400" b="1" dirty="0" err="1">
                <a:solidFill>
                  <a:srgbClr val="FF0000"/>
                </a:solidFill>
              </a:rPr>
              <a:t>девіз</a:t>
            </a:r>
            <a:r>
              <a:rPr lang="ru-RU" sz="2400" b="1" dirty="0">
                <a:solidFill>
                  <a:srgbClr val="FF0000"/>
                </a:solidFill>
              </a:rPr>
              <a:t>:</a:t>
            </a:r>
          </a:p>
          <a:p>
            <a:r>
              <a:rPr lang="ru-RU" sz="2400" b="1" dirty="0" err="1">
                <a:solidFill>
                  <a:srgbClr val="FF0000"/>
                </a:solidFill>
              </a:rPr>
              <a:t>Хто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казки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читає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свої</a:t>
            </a:r>
            <a:r>
              <a:rPr lang="ru-RU" sz="2400" b="1" dirty="0">
                <a:solidFill>
                  <a:srgbClr val="FF0000"/>
                </a:solidFill>
              </a:rPr>
              <a:t> –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Той </a:t>
            </a:r>
            <a:r>
              <a:rPr lang="ru-RU" sz="2400" b="1" dirty="0" err="1">
                <a:solidFill>
                  <a:srgbClr val="FF0000"/>
                </a:solidFill>
              </a:rPr>
              <a:t>переможе</a:t>
            </a:r>
            <a:r>
              <a:rPr lang="ru-RU" sz="2400" b="1" dirty="0">
                <a:solidFill>
                  <a:srgbClr val="FF0000"/>
                </a:solidFill>
              </a:rPr>
              <a:t> у </a:t>
            </a:r>
            <a:r>
              <a:rPr lang="ru-RU" sz="2400" b="1" dirty="0" err="1">
                <a:solidFill>
                  <a:srgbClr val="FF0000"/>
                </a:solidFill>
              </a:rPr>
              <a:t>цій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грі</a:t>
            </a:r>
            <a:r>
              <a:rPr lang="ru-RU" sz="2400" b="1" dirty="0">
                <a:solidFill>
                  <a:srgbClr val="FF0000"/>
                </a:solidFill>
              </a:rPr>
              <a:t>.</a:t>
            </a:r>
            <a:endParaRPr lang="uk-UA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93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144000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Команда </a:t>
            </a:r>
            <a:r>
              <a:rPr lang="uk-UA" sz="4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«</a:t>
            </a:r>
            <a:r>
              <a:rPr lang="uk-UA" sz="4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Словограй</a:t>
            </a:r>
            <a:r>
              <a:rPr lang="uk-UA" sz="4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»</a:t>
            </a:r>
            <a:endParaRPr lang="uk-UA" sz="4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1998">
            <a:off x="6588224" y="5085184"/>
            <a:ext cx="1944216" cy="1459695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628800"/>
            <a:ext cx="1800200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893" y="4149080"/>
            <a:ext cx="2348379" cy="2269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51720" y="2274838"/>
            <a:ext cx="48062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Ми команда </a:t>
            </a:r>
            <a:r>
              <a:rPr lang="ru-RU" sz="2400" b="1" dirty="0" err="1">
                <a:solidFill>
                  <a:srgbClr val="7030A0"/>
                </a:solidFill>
              </a:rPr>
              <a:t>ще</a:t>
            </a:r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err="1">
                <a:solidFill>
                  <a:srgbClr val="7030A0"/>
                </a:solidFill>
              </a:rPr>
              <a:t>сильніша</a:t>
            </a:r>
            <a:r>
              <a:rPr lang="ru-RU" sz="2400" b="1" dirty="0">
                <a:solidFill>
                  <a:srgbClr val="7030A0"/>
                </a:solidFill>
              </a:rPr>
              <a:t>,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Казка для нас </a:t>
            </a:r>
            <a:r>
              <a:rPr lang="ru-RU" sz="2400" b="1" dirty="0" err="1">
                <a:solidFill>
                  <a:srgbClr val="7030A0"/>
                </a:solidFill>
              </a:rPr>
              <a:t>найсвятіша</a:t>
            </a:r>
            <a:r>
              <a:rPr lang="ru-RU" sz="2400" b="1" dirty="0">
                <a:solidFill>
                  <a:srgbClr val="7030A0"/>
                </a:solidFill>
              </a:rPr>
              <a:t>.                    </a:t>
            </a:r>
          </a:p>
          <a:p>
            <a:r>
              <a:rPr lang="ru-RU" sz="2400" b="1" dirty="0" err="1">
                <a:solidFill>
                  <a:srgbClr val="7030A0"/>
                </a:solidFill>
              </a:rPr>
              <a:t>Проти</a:t>
            </a:r>
            <a:r>
              <a:rPr lang="ru-RU" sz="2400" b="1" dirty="0">
                <a:solidFill>
                  <a:srgbClr val="7030A0"/>
                </a:solidFill>
              </a:rPr>
              <a:t> вас ми будем </a:t>
            </a:r>
            <a:r>
              <a:rPr lang="ru-RU" sz="2400" b="1" dirty="0" err="1">
                <a:solidFill>
                  <a:srgbClr val="7030A0"/>
                </a:solidFill>
              </a:rPr>
              <a:t>грати</a:t>
            </a:r>
            <a:r>
              <a:rPr lang="ru-RU" sz="2400" b="1" dirty="0">
                <a:solidFill>
                  <a:srgbClr val="7030A0"/>
                </a:solidFill>
              </a:rPr>
              <a:t>,</a:t>
            </a:r>
          </a:p>
          <a:p>
            <a:r>
              <a:rPr lang="ru-RU" sz="2400" b="1" dirty="0" err="1">
                <a:solidFill>
                  <a:srgbClr val="7030A0"/>
                </a:solidFill>
              </a:rPr>
              <a:t>Постараймось</a:t>
            </a:r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err="1">
                <a:solidFill>
                  <a:srgbClr val="7030A0"/>
                </a:solidFill>
              </a:rPr>
              <a:t>обіграти</a:t>
            </a:r>
            <a:r>
              <a:rPr lang="ru-RU" sz="2400" b="1" dirty="0">
                <a:solidFill>
                  <a:srgbClr val="7030A0"/>
                </a:solidFill>
              </a:rPr>
              <a:t>.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Ми </a:t>
            </a:r>
            <a:r>
              <a:rPr lang="ru-RU" sz="2400" b="1" dirty="0" err="1">
                <a:solidFill>
                  <a:srgbClr val="7030A0"/>
                </a:solidFill>
              </a:rPr>
              <a:t>прийшли</a:t>
            </a:r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err="1">
                <a:solidFill>
                  <a:srgbClr val="7030A0"/>
                </a:solidFill>
              </a:rPr>
              <a:t>сюди</a:t>
            </a:r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err="1">
                <a:solidFill>
                  <a:srgbClr val="7030A0"/>
                </a:solidFill>
              </a:rPr>
              <a:t>сьогодні</a:t>
            </a:r>
            <a:r>
              <a:rPr lang="ru-RU" sz="2400" b="1" dirty="0">
                <a:solidFill>
                  <a:srgbClr val="7030A0"/>
                </a:solidFill>
              </a:rPr>
              <a:t>,</a:t>
            </a:r>
          </a:p>
          <a:p>
            <a:r>
              <a:rPr lang="ru-RU" sz="2400" b="1" dirty="0" err="1">
                <a:solidFill>
                  <a:srgbClr val="7030A0"/>
                </a:solidFill>
              </a:rPr>
              <a:t>Щоб</a:t>
            </a:r>
            <a:r>
              <a:rPr lang="ru-RU" sz="2400" b="1" dirty="0">
                <a:solidFill>
                  <a:srgbClr val="7030A0"/>
                </a:solidFill>
              </a:rPr>
              <a:t> вести </a:t>
            </a:r>
            <a:r>
              <a:rPr lang="ru-RU" sz="2400" b="1" dirty="0" err="1">
                <a:solidFill>
                  <a:srgbClr val="7030A0"/>
                </a:solidFill>
              </a:rPr>
              <a:t>запеклий</a:t>
            </a:r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err="1">
                <a:solidFill>
                  <a:srgbClr val="7030A0"/>
                </a:solidFill>
              </a:rPr>
              <a:t>бій</a:t>
            </a:r>
            <a:endParaRPr lang="ru-RU" sz="2400" b="1" dirty="0">
              <a:solidFill>
                <a:srgbClr val="7030A0"/>
              </a:solidFill>
            </a:endParaRPr>
          </a:p>
          <a:p>
            <a:r>
              <a:rPr lang="ru-RU" sz="2400" b="1" dirty="0" err="1">
                <a:solidFill>
                  <a:srgbClr val="7030A0"/>
                </a:solidFill>
              </a:rPr>
              <a:t>Тільки</a:t>
            </a:r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err="1">
                <a:solidFill>
                  <a:srgbClr val="7030A0"/>
                </a:solidFill>
              </a:rPr>
              <a:t>ні</a:t>
            </a:r>
            <a:r>
              <a:rPr lang="ru-RU" sz="2400" b="1" dirty="0">
                <a:solidFill>
                  <a:srgbClr val="7030A0"/>
                </a:solidFill>
              </a:rPr>
              <a:t>, не кулаками,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А у </a:t>
            </a:r>
            <a:r>
              <a:rPr lang="ru-RU" sz="2400" b="1" dirty="0" err="1">
                <a:solidFill>
                  <a:srgbClr val="7030A0"/>
                </a:solidFill>
              </a:rPr>
              <a:t>веселій</a:t>
            </a:r>
            <a:r>
              <a:rPr lang="ru-RU" sz="2400" b="1" dirty="0">
                <a:solidFill>
                  <a:srgbClr val="7030A0"/>
                </a:solidFill>
              </a:rPr>
              <a:t>, </a:t>
            </a:r>
            <a:r>
              <a:rPr lang="ru-RU" sz="2400" b="1" dirty="0" err="1">
                <a:solidFill>
                  <a:srgbClr val="7030A0"/>
                </a:solidFill>
              </a:rPr>
              <a:t>дружній</a:t>
            </a:r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err="1">
                <a:solidFill>
                  <a:srgbClr val="7030A0"/>
                </a:solidFill>
              </a:rPr>
              <a:t>грі</a:t>
            </a:r>
            <a:r>
              <a:rPr lang="ru-RU" sz="2400" b="1" dirty="0">
                <a:solidFill>
                  <a:srgbClr val="7030A0"/>
                </a:solidFill>
              </a:rPr>
              <a:t>.</a:t>
            </a:r>
            <a:endParaRPr lang="uk-UA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71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144000" cy="10464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  <a:endParaRPr lang="uk-U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1998">
            <a:off x="6588224" y="5085184"/>
            <a:ext cx="1944216" cy="1459695"/>
          </a:xfrm>
          <a:prstGeom prst="rect">
            <a:avLst/>
          </a:prstGeom>
        </p:spPr>
      </p:pic>
      <p:pic>
        <p:nvPicPr>
          <p:cNvPr id="7170" name="Picture 2" descr="C:\Users\Свидова\Pictures\Рисунок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656" y="1760796"/>
            <a:ext cx="5751512" cy="617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51920" y="1412774"/>
            <a:ext cx="489473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Знайомі</a:t>
            </a:r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… </a:t>
            </a:r>
          </a:p>
          <a:p>
            <a:pPr algn="ctr"/>
            <a:r>
              <a:rPr lang="ru-RU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Незнайомці</a:t>
            </a:r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282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144000" cy="10464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  <a:endParaRPr lang="uk-U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1998">
            <a:off x="6588224" y="5085184"/>
            <a:ext cx="1944216" cy="145969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63688" y="908720"/>
            <a:ext cx="61206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</a:t>
            </a:r>
            <a:r>
              <a:rPr lang="ru-RU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одягнувся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дуже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модно.      </a:t>
            </a:r>
            <a:endParaRPr lang="ru-RU" sz="28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Поколочу 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кого </a:t>
            </a:r>
            <a:r>
              <a:rPr lang="ru-RU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завгодно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всі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питання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відповідаю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Відчепіться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братці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я не знаю!»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844" y="3068960"/>
            <a:ext cx="2808312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476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144000" cy="10464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  <a:endParaRPr lang="uk-U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687840"/>
              </p:ext>
            </p:extLst>
          </p:nvPr>
        </p:nvGraphicFramePr>
        <p:xfrm>
          <a:off x="1907704" y="1237576"/>
          <a:ext cx="6225306" cy="4351662"/>
        </p:xfrm>
        <a:graphic>
          <a:graphicData uri="http://schemas.openxmlformats.org/drawingml/2006/table">
            <a:tbl>
              <a:tblPr firstRow="1" firstCol="1" bandRow="1"/>
              <a:tblGrid>
                <a:gridCol w="2754801"/>
                <a:gridCol w="357537"/>
                <a:gridCol w="2776278"/>
                <a:gridCol w="336690"/>
              </a:tblGrid>
              <a:tr h="7252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Анатолій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Скомаровський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52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Вадим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Нестайко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52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Юрій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Дімаров</a:t>
                      </a:r>
                      <a:endParaRPr lang="uk-UA" sz="2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52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Всеволод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Олесь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52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Олександр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Забіла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52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Наталя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Ярмиш</a:t>
                      </a:r>
                      <a:endParaRPr lang="uk-UA" sz="2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43038" y="34448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2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144000" cy="10464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  <a:endParaRPr lang="uk-U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706485"/>
              </p:ext>
            </p:extLst>
          </p:nvPr>
        </p:nvGraphicFramePr>
        <p:xfrm>
          <a:off x="1691680" y="980725"/>
          <a:ext cx="6696745" cy="5345737"/>
        </p:xfrm>
        <a:graphic>
          <a:graphicData uri="http://schemas.openxmlformats.org/drawingml/2006/table">
            <a:tbl>
              <a:tblPr firstRow="1" firstCol="1" bandRow="1"/>
              <a:tblGrid>
                <a:gridCol w="2963420"/>
                <a:gridCol w="384613"/>
                <a:gridCol w="2986524"/>
                <a:gridCol w="362188"/>
              </a:tblGrid>
              <a:tr h="780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Вадим </a:t>
                      </a:r>
                      <a:r>
                        <a:rPr lang="uk-UA" sz="2800" b="1" dirty="0" err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Скомаровський</a:t>
                      </a:r>
                      <a:endParaRPr lang="uk-UA" sz="2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«У дитячому театрі»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Юрій Ярмиш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«Бабусина пригода»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Анатолій Дімаров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«Суд у цирку»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Всеволод Нестайко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«Для чого людині серце»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Наталя Забіла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«Чому  у морі вода солона»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Олександр Олесь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«Місто дружніх майстрів»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24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704</TotalTime>
  <Words>566</Words>
  <Application>Microsoft Office PowerPoint</Application>
  <PresentationFormat>Экран (4:3)</PresentationFormat>
  <Paragraphs>182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Поток</vt:lpstr>
      <vt:lpstr>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читання                             4 клас</dc:title>
  <dc:creator>Admin</dc:creator>
  <cp:lastModifiedBy>Свидова</cp:lastModifiedBy>
  <cp:revision>70</cp:revision>
  <dcterms:created xsi:type="dcterms:W3CDTF">2010-12-15T06:55:49Z</dcterms:created>
  <dcterms:modified xsi:type="dcterms:W3CDTF">2017-03-21T16:42:17Z</dcterms:modified>
</cp:coreProperties>
</file>