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7" r:id="rId3"/>
    <p:sldId id="258" r:id="rId4"/>
    <p:sldId id="265" r:id="rId5"/>
    <p:sldId id="266" r:id="rId6"/>
    <p:sldId id="281" r:id="rId7"/>
    <p:sldId id="277" r:id="rId8"/>
    <p:sldId id="278" r:id="rId9"/>
    <p:sldId id="279" r:id="rId10"/>
    <p:sldId id="280" r:id="rId11"/>
    <p:sldId id="272" r:id="rId12"/>
    <p:sldId id="270" r:id="rId13"/>
    <p:sldId id="269" r:id="rId14"/>
    <p:sldId id="268" r:id="rId15"/>
    <p:sldId id="264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4A1C"/>
    <a:srgbClr val="091A9B"/>
    <a:srgbClr val="029005"/>
    <a:srgbClr val="CC0000"/>
    <a:srgbClr val="7302A0"/>
    <a:srgbClr val="0A4AB2"/>
    <a:srgbClr val="1AA0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FD0552-16DA-446D-A140-1400FF36F22E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16D51-3918-4069-9277-A05DF566B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16D51-3918-4069-9277-A05DF566B79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Nataliya\Desktop\&#1064;&#1050;&#1054;&#1051;&#1040;\SCHWEIZ%20I%20&#214;schinensee%20I%20Berner%20Oberland.mp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480328" cy="1219200"/>
          </a:xfrm>
        </p:spPr>
        <p:txBody>
          <a:bodyPr>
            <a:noAutofit/>
          </a:bodyPr>
          <a:lstStyle/>
          <a:p>
            <a:pPr algn="ctr"/>
            <a:r>
              <a:rPr lang="en-US" sz="6000" b="0" dirty="0" smtClean="0">
                <a:solidFill>
                  <a:srgbClr val="091A9B"/>
                </a:solidFill>
                <a:latin typeface="Algerian" pitchFamily="82" charset="0"/>
              </a:rPr>
              <a:t>Die </a:t>
            </a:r>
            <a:r>
              <a:rPr lang="en-US" sz="6000" b="0" dirty="0" err="1" smtClean="0">
                <a:solidFill>
                  <a:srgbClr val="091A9B"/>
                </a:solidFill>
                <a:latin typeface="Algerian" pitchFamily="82" charset="0"/>
              </a:rPr>
              <a:t>Schweiz</a:t>
            </a:r>
            <a:endParaRPr lang="ru-RU" sz="6000" b="0" dirty="0">
              <a:solidFill>
                <a:srgbClr val="091A9B"/>
              </a:solidFill>
            </a:endParaRPr>
          </a:p>
        </p:txBody>
      </p:sp>
      <p:pic>
        <p:nvPicPr>
          <p:cNvPr id="4" name="Содержимое 3" descr="Schweiz-JWS-Fotolia.com_62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28596" y="1857364"/>
            <a:ext cx="8140483" cy="4749888"/>
          </a:xfrm>
        </p:spPr>
      </p:pic>
    </p:spTree>
  </p:cSld>
  <p:clrMapOvr>
    <a:masterClrMapping/>
  </p:clrMapOvr>
  <p:transition spd="slow" advClick="0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8600"/>
            <a:ext cx="8405842" cy="990600"/>
          </a:xfrm>
        </p:spPr>
        <p:txBody>
          <a:bodyPr>
            <a:noAutofit/>
          </a:bodyPr>
          <a:lstStyle/>
          <a:p>
            <a:pPr algn="ctr"/>
            <a:r>
              <a:rPr lang="de-DE" sz="6600" dirty="0" err="1" smtClean="0">
                <a:solidFill>
                  <a:schemeClr val="accent2">
                    <a:lumMod val="50000"/>
                  </a:schemeClr>
                </a:solidFill>
                <a:latin typeface="Algerian" pitchFamily="82" charset="0"/>
              </a:rPr>
              <a:t>Rembrand</a:t>
            </a:r>
            <a:endParaRPr lang="ru-RU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Содержимое 3" descr="240px-Rembrandt_self_portrait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357422" y="1571612"/>
            <a:ext cx="3929090" cy="500959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sz="6600" dirty="0" smtClean="0">
                <a:solidFill>
                  <a:srgbClr val="002060"/>
                </a:solidFill>
                <a:latin typeface="Algerian" pitchFamily="82" charset="0"/>
              </a:rPr>
              <a:t>Rheinfall</a:t>
            </a:r>
            <a:endParaRPr lang="ru-RU" sz="6600" dirty="0"/>
          </a:p>
        </p:txBody>
      </p:sp>
      <p:pic>
        <p:nvPicPr>
          <p:cNvPr id="4" name="Содержимое 4" descr="resized_650x365_origimage_66958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1782986"/>
            <a:ext cx="8715436" cy="489405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sz="6600" dirty="0" err="1" smtClean="0">
                <a:solidFill>
                  <a:srgbClr val="7302A0"/>
                </a:solidFill>
                <a:latin typeface="Algerian" pitchFamily="82" charset="0"/>
              </a:rPr>
              <a:t>Ruinaulta</a:t>
            </a:r>
            <a:endParaRPr lang="ru-RU" sz="6600" dirty="0"/>
          </a:p>
        </p:txBody>
      </p:sp>
      <p:pic>
        <p:nvPicPr>
          <p:cNvPr id="4" name="Содержимое 4" descr="resized_650x365_origimage_65506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1600200"/>
            <a:ext cx="8572559" cy="504351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sz="6000" dirty="0" err="1" smtClean="0">
                <a:solidFill>
                  <a:srgbClr val="C00000"/>
                </a:solidFill>
                <a:latin typeface="Algerian" pitchFamily="82" charset="0"/>
              </a:rPr>
              <a:t>bernina</a:t>
            </a:r>
            <a:r>
              <a:rPr lang="de-DE" sz="6000" dirty="0" smtClean="0">
                <a:solidFill>
                  <a:srgbClr val="C00000"/>
                </a:solidFill>
                <a:latin typeface="Algerian" pitchFamily="82" charset="0"/>
              </a:rPr>
              <a:t> Express</a:t>
            </a:r>
            <a:endParaRPr lang="ru-RU" sz="6000" dirty="0"/>
          </a:p>
        </p:txBody>
      </p:sp>
      <p:pic>
        <p:nvPicPr>
          <p:cNvPr id="6" name="Содержимое 4" descr="resized_650x365_48309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9864" y="1600200"/>
            <a:ext cx="8638415" cy="504351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sz="6000" dirty="0" smtClean="0">
                <a:solidFill>
                  <a:srgbClr val="002060"/>
                </a:solidFill>
                <a:latin typeface="Algerian" pitchFamily="82" charset="0"/>
              </a:rPr>
              <a:t>Matterhorn</a:t>
            </a:r>
            <a:endParaRPr lang="ru-RU" sz="6000" dirty="0"/>
          </a:p>
        </p:txBody>
      </p:sp>
      <p:pic>
        <p:nvPicPr>
          <p:cNvPr id="4" name="Picture 2" descr="C:\Users\Nataliya\Desktop\презентации\resized_650x365_463097 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71612"/>
            <a:ext cx="8854375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Autofit/>
          </a:bodyPr>
          <a:lstStyle/>
          <a:p>
            <a:pPr algn="ctr"/>
            <a:r>
              <a:rPr lang="de-DE" sz="4000" dirty="0" smtClean="0">
                <a:solidFill>
                  <a:schemeClr val="bg2">
                    <a:lumMod val="25000"/>
                  </a:schemeClr>
                </a:solidFill>
                <a:latin typeface="Algerian" pitchFamily="82" charset="0"/>
              </a:rPr>
              <a:t>Botanischer Garten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 – </a:t>
            </a:r>
            <a:r>
              <a:rPr lang="en-US" sz="4000" dirty="0" err="1" smtClean="0">
                <a:solidFill>
                  <a:schemeClr val="bg2">
                    <a:lumMod val="25000"/>
                  </a:schemeClr>
                </a:solidFill>
                <a:latin typeface="Algerian" pitchFamily="82" charset="0"/>
              </a:rPr>
              <a:t>faszinierende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  <a:latin typeface="Algerian" pitchFamily="82" charset="0"/>
              </a:rPr>
              <a:t> </a:t>
            </a:r>
            <a:r>
              <a:rPr lang="en-US" sz="4000" dirty="0" err="1" smtClean="0">
                <a:solidFill>
                  <a:schemeClr val="bg2">
                    <a:lumMod val="25000"/>
                  </a:schemeClr>
                </a:solidFill>
                <a:latin typeface="Algerian" pitchFamily="82" charset="0"/>
              </a:rPr>
              <a:t>Blumen</a:t>
            </a:r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3714744" cy="535782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Содержимое 4" descr="resized_650x365_origimage_552306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857356" y="1785926"/>
            <a:ext cx="5281869" cy="4572032"/>
          </a:xfrm>
        </p:spPr>
      </p:pic>
    </p:spTree>
  </p:cSld>
  <p:clrMapOvr>
    <a:masterClrMapping/>
  </p:clrMapOvr>
  <p:transition spd="slow" advClick="0" advTm="1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20"/>
                            </p:stCondLst>
                            <p:childTnLst>
                              <p:par>
                                <p:cTn id="1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20"/>
                            </p:stCondLst>
                            <p:childTnLst>
                              <p:par>
                                <p:cTn id="19" presetID="2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err="1" smtClean="0">
                <a:solidFill>
                  <a:srgbClr val="C00000"/>
                </a:solidFill>
                <a:latin typeface="Algerian" pitchFamily="82" charset="0"/>
              </a:rPr>
              <a:t>Schweiz</a:t>
            </a:r>
            <a:r>
              <a:rPr lang="en-US" sz="6000" dirty="0" smtClean="0">
                <a:solidFill>
                  <a:srgbClr val="C00000"/>
                </a:solidFill>
                <a:latin typeface="Algerian" pitchFamily="82" charset="0"/>
              </a:rPr>
              <a:t> </a:t>
            </a:r>
            <a:r>
              <a:rPr lang="en-US" sz="6000" dirty="0" err="1" smtClean="0">
                <a:solidFill>
                  <a:srgbClr val="C00000"/>
                </a:solidFill>
                <a:latin typeface="Algerian" pitchFamily="82" charset="0"/>
              </a:rPr>
              <a:t>Natur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6" name="SCHWEIZ I Öschinensee I Berner Oberland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64" y="1714464"/>
            <a:ext cx="9144064" cy="5143536"/>
          </a:xfrm>
          <a:prstGeom prst="rect">
            <a:avLst/>
          </a:prstGeom>
        </p:spPr>
      </p:pic>
    </p:spTree>
  </p:cSld>
  <p:clrMapOvr>
    <a:masterClrMapping/>
  </p:clrMapOvr>
  <p:transition spd="slow" advClick="0" advTm="1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34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dirty="0" smtClean="0">
                <a:latin typeface="Algerian" pitchFamily="82" charset="0"/>
              </a:rPr>
              <a:t> </a:t>
            </a:r>
            <a:r>
              <a:rPr lang="en-US" sz="6000" dirty="0" smtClean="0">
                <a:solidFill>
                  <a:srgbClr val="002060"/>
                </a:solidFill>
                <a:latin typeface="Algerian" pitchFamily="82" charset="0"/>
              </a:rPr>
              <a:t>Die </a:t>
            </a:r>
            <a:r>
              <a:rPr lang="en-US" sz="6000" dirty="0" err="1" smtClean="0">
                <a:solidFill>
                  <a:srgbClr val="002060"/>
                </a:solidFill>
                <a:latin typeface="Algerian" pitchFamily="82" charset="0"/>
              </a:rPr>
              <a:t>Schweiz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57752" y="1785926"/>
            <a:ext cx="3886200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050" i="1" dirty="0" smtClean="0"/>
              <a:t>Das </a:t>
            </a:r>
            <a:r>
              <a:rPr lang="en-US" sz="3050" i="1" dirty="0" err="1" smtClean="0"/>
              <a:t>ist</a:t>
            </a:r>
            <a:r>
              <a:rPr lang="en-US" sz="3050" i="1" dirty="0" smtClean="0"/>
              <a:t> die </a:t>
            </a:r>
            <a:r>
              <a:rPr lang="en-US" sz="3050" i="1" dirty="0" err="1" smtClean="0">
                <a:solidFill>
                  <a:srgbClr val="FF0000"/>
                </a:solidFill>
              </a:rPr>
              <a:t>Schweiz</a:t>
            </a:r>
            <a:r>
              <a:rPr lang="en-US" sz="3050" i="1" dirty="0" smtClean="0"/>
              <a:t>. Die </a:t>
            </a:r>
            <a:r>
              <a:rPr lang="en-US" sz="3050" i="1" dirty="0" err="1" smtClean="0"/>
              <a:t>Schweiz</a:t>
            </a:r>
            <a:r>
              <a:rPr lang="en-US" sz="3050" i="1" dirty="0" smtClean="0"/>
              <a:t> </a:t>
            </a:r>
            <a:r>
              <a:rPr lang="en-US" sz="3050" i="1" dirty="0" err="1" smtClean="0"/>
              <a:t>ist</a:t>
            </a:r>
            <a:r>
              <a:rPr lang="en-US" sz="3050" i="1" dirty="0" smtClean="0"/>
              <a:t> </a:t>
            </a:r>
            <a:r>
              <a:rPr lang="en-US" sz="3050" i="1" dirty="0" err="1" smtClean="0"/>
              <a:t>ein</a:t>
            </a:r>
            <a:r>
              <a:rPr lang="en-US" sz="3050" i="1" dirty="0" smtClean="0"/>
              <a:t> </a:t>
            </a:r>
            <a:r>
              <a:rPr lang="en-US" sz="3050" i="1" dirty="0" err="1" smtClean="0"/>
              <a:t>Gebirgsland</a:t>
            </a:r>
            <a:r>
              <a:rPr lang="en-US" sz="3050" i="1" dirty="0" smtClean="0"/>
              <a:t>. </a:t>
            </a:r>
          </a:p>
          <a:p>
            <a:pPr>
              <a:buFont typeface="Wingdings" pitchFamily="2" charset="2"/>
              <a:buChar char="Ø"/>
            </a:pPr>
            <a:r>
              <a:rPr lang="en-US" sz="3050" i="1" dirty="0" smtClean="0"/>
              <a:t>Die </a:t>
            </a:r>
            <a:r>
              <a:rPr lang="en-US" sz="3050" i="1" dirty="0" err="1" smtClean="0"/>
              <a:t>Alpen</a:t>
            </a:r>
            <a:r>
              <a:rPr lang="en-US" sz="3050" i="1" dirty="0" smtClean="0"/>
              <a:t> </a:t>
            </a:r>
            <a:r>
              <a:rPr lang="en-US" sz="3050" i="1" dirty="0" err="1" smtClean="0"/>
              <a:t>bestimmen</a:t>
            </a:r>
            <a:r>
              <a:rPr lang="en-US" sz="3050" i="1" dirty="0" smtClean="0"/>
              <a:t> fast die </a:t>
            </a:r>
            <a:r>
              <a:rPr lang="en-US" sz="3050" i="1" dirty="0" err="1" smtClean="0"/>
              <a:t>ganze</a:t>
            </a:r>
            <a:r>
              <a:rPr lang="en-US" sz="3050" i="1" dirty="0" smtClean="0"/>
              <a:t> </a:t>
            </a:r>
            <a:r>
              <a:rPr lang="en-US" sz="3050" i="1" dirty="0" err="1" smtClean="0"/>
              <a:t>Landschaft</a:t>
            </a:r>
            <a:r>
              <a:rPr lang="en-US" sz="3050" i="1" dirty="0" smtClean="0"/>
              <a:t> des </a:t>
            </a:r>
            <a:r>
              <a:rPr lang="en-US" sz="3050" i="1" dirty="0" err="1" smtClean="0"/>
              <a:t>Landes</a:t>
            </a:r>
            <a:r>
              <a:rPr lang="en-US" sz="3050" i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3050" i="1" dirty="0" smtClean="0"/>
              <a:t> Die </a:t>
            </a:r>
            <a:r>
              <a:rPr lang="en-US" sz="3050" i="1" dirty="0" err="1" smtClean="0"/>
              <a:t>Schweiz</a:t>
            </a:r>
            <a:r>
              <a:rPr lang="en-US" sz="3050" i="1" dirty="0" smtClean="0"/>
              <a:t> </a:t>
            </a:r>
            <a:r>
              <a:rPr lang="en-US" sz="3050" i="1" dirty="0" err="1" smtClean="0"/>
              <a:t>ist</a:t>
            </a:r>
            <a:r>
              <a:rPr lang="en-US" sz="3050" i="1" dirty="0" smtClean="0"/>
              <a:t> </a:t>
            </a:r>
            <a:r>
              <a:rPr lang="en-US" sz="3050" i="1" dirty="0" err="1" smtClean="0"/>
              <a:t>ein</a:t>
            </a:r>
            <a:r>
              <a:rPr lang="en-US" sz="3050" i="1" dirty="0" smtClean="0"/>
              <a:t> </a:t>
            </a:r>
            <a:r>
              <a:rPr lang="en-US" sz="3050" i="1" dirty="0" err="1" smtClean="0"/>
              <a:t>Bundesland</a:t>
            </a:r>
            <a:r>
              <a:rPr lang="en-US" sz="3050" i="1" dirty="0" smtClean="0"/>
              <a:t> </a:t>
            </a:r>
            <a:r>
              <a:rPr lang="en-US" sz="3050" i="1" dirty="0" smtClean="0"/>
              <a:t>,das </a:t>
            </a:r>
            <a:r>
              <a:rPr lang="en-US" sz="3050" i="1" dirty="0" err="1" smtClean="0"/>
              <a:t>aus</a:t>
            </a:r>
            <a:r>
              <a:rPr lang="en-US" sz="3050" i="1" dirty="0" smtClean="0"/>
              <a:t> </a:t>
            </a:r>
            <a:r>
              <a:rPr lang="en-US" sz="3050" i="1" dirty="0" smtClean="0">
                <a:solidFill>
                  <a:srgbClr val="FF0000"/>
                </a:solidFill>
              </a:rPr>
              <a:t>26 </a:t>
            </a:r>
            <a:r>
              <a:rPr lang="en-US" sz="3050" i="1" dirty="0" err="1" smtClean="0"/>
              <a:t>Kantonen</a:t>
            </a:r>
            <a:r>
              <a:rPr lang="en-US" sz="3050" i="1" dirty="0" smtClean="0"/>
              <a:t> </a:t>
            </a:r>
            <a:r>
              <a:rPr lang="en-US" sz="3050" i="1" dirty="0" err="1" smtClean="0"/>
              <a:t>besteht</a:t>
            </a:r>
            <a:r>
              <a:rPr lang="en-US" sz="3050" i="1" dirty="0" smtClean="0"/>
              <a:t>.</a:t>
            </a:r>
            <a:endParaRPr lang="ru-RU" sz="3050" i="1" dirty="0"/>
          </a:p>
        </p:txBody>
      </p:sp>
      <p:pic>
        <p:nvPicPr>
          <p:cNvPr id="7" name="Содержимое 6" descr="Z-rich-switzerland-4378959-620-47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44" y="1785926"/>
            <a:ext cx="4643470" cy="4572032"/>
          </a:xfrm>
        </p:spPr>
      </p:pic>
    </p:spTree>
  </p:cSld>
  <p:clrMapOvr>
    <a:masterClrMapping/>
  </p:clrMapOvr>
  <p:transition spd="slow" advClick="0" advTm="15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5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9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29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8763000" cy="9906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C00000"/>
                </a:solidFill>
                <a:latin typeface="Algerian" pitchFamily="82" charset="0"/>
              </a:rPr>
              <a:t>Die </a:t>
            </a:r>
            <a:r>
              <a:rPr lang="en-US" sz="5400" dirty="0" err="1" smtClean="0">
                <a:solidFill>
                  <a:srgbClr val="C00000"/>
                </a:solidFill>
                <a:latin typeface="Algerian" pitchFamily="82" charset="0"/>
              </a:rPr>
              <a:t>Schweiz.Bern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3676648" cy="535782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i="1" dirty="0" err="1" smtClean="0">
                <a:latin typeface="+mj-lt"/>
              </a:rPr>
              <a:t>Sie</a:t>
            </a:r>
            <a:r>
              <a:rPr lang="en-US" sz="2000" i="1" dirty="0" smtClean="0">
                <a:latin typeface="+mj-lt"/>
              </a:rPr>
              <a:t> </a:t>
            </a:r>
            <a:r>
              <a:rPr lang="en-US" sz="2000" i="1" dirty="0" err="1" smtClean="0">
                <a:latin typeface="+mj-lt"/>
              </a:rPr>
              <a:t>existiert</a:t>
            </a:r>
            <a:r>
              <a:rPr lang="en-US" sz="2000" i="1" dirty="0" smtClean="0">
                <a:latin typeface="+mj-lt"/>
              </a:rPr>
              <a:t> </a:t>
            </a:r>
            <a:r>
              <a:rPr lang="en-US" sz="2000" i="1" dirty="0" err="1" smtClean="0">
                <a:latin typeface="+mj-lt"/>
              </a:rPr>
              <a:t>seit</a:t>
            </a:r>
            <a:r>
              <a:rPr lang="en-US" sz="2000" i="1" dirty="0" smtClean="0">
                <a:latin typeface="+mj-lt"/>
              </a:rPr>
              <a:t> </a:t>
            </a:r>
            <a:r>
              <a:rPr lang="en-US" sz="2000" i="1" dirty="0" smtClean="0">
                <a:solidFill>
                  <a:srgbClr val="C00000"/>
                </a:solidFill>
              </a:rPr>
              <a:t>1291</a:t>
            </a:r>
            <a:r>
              <a:rPr lang="en-US" sz="2000" i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2000" i="1" dirty="0" smtClean="0"/>
              <a:t>Das Land </a:t>
            </a:r>
            <a:r>
              <a:rPr lang="en-US" sz="2000" i="1" dirty="0" err="1" smtClean="0"/>
              <a:t>grenzt</a:t>
            </a:r>
            <a:r>
              <a:rPr lang="en-US" sz="2000" i="1" dirty="0" smtClean="0"/>
              <a:t> an </a:t>
            </a:r>
            <a:r>
              <a:rPr lang="de-DE" sz="2000" i="1" dirty="0" smtClean="0"/>
              <a:t>Ö</a:t>
            </a:r>
            <a:r>
              <a:rPr lang="en-US" sz="2000" i="1" dirty="0" err="1" smtClean="0"/>
              <a:t>sterreich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Italien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Frankreich</a:t>
            </a:r>
            <a:r>
              <a:rPr lang="en-US" sz="2000" i="1" dirty="0" smtClean="0"/>
              <a:t>, Deutschland und Liechtenstein.</a:t>
            </a:r>
          </a:p>
          <a:p>
            <a:pPr>
              <a:buFont typeface="Wingdings" pitchFamily="2" charset="2"/>
              <a:buChar char="Ø"/>
            </a:pPr>
            <a:r>
              <a:rPr lang="en-US" sz="2000" i="1" dirty="0" smtClean="0"/>
              <a:t>Die </a:t>
            </a:r>
            <a:r>
              <a:rPr lang="en-US" sz="2000" i="1" dirty="0" err="1" smtClean="0"/>
              <a:t>Fläche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beträgt</a:t>
            </a:r>
            <a:r>
              <a:rPr lang="en-US" sz="2000" i="1" dirty="0" smtClean="0"/>
              <a:t> </a:t>
            </a:r>
            <a:r>
              <a:rPr lang="en-US" sz="2000" i="1" dirty="0" smtClean="0">
                <a:solidFill>
                  <a:srgbClr val="C00000"/>
                </a:solidFill>
              </a:rPr>
              <a:t>41,3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Tausend</a:t>
            </a:r>
            <a:r>
              <a:rPr lang="en-US" sz="2000" i="1" dirty="0" smtClean="0"/>
              <a:t> km2.</a:t>
            </a:r>
          </a:p>
          <a:p>
            <a:pPr>
              <a:buFont typeface="Wingdings" pitchFamily="2" charset="2"/>
              <a:buChar char="Ø"/>
            </a:pPr>
            <a:r>
              <a:rPr lang="en-US" sz="2000" i="1" dirty="0" err="1" smtClean="0"/>
              <a:t>Hier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leben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über</a:t>
            </a:r>
            <a:r>
              <a:rPr lang="en-US" sz="2000" i="1" dirty="0" smtClean="0"/>
              <a:t> </a:t>
            </a:r>
            <a:r>
              <a:rPr lang="en-US" sz="2000" i="1" dirty="0" smtClean="0">
                <a:solidFill>
                  <a:srgbClr val="C00000"/>
                </a:solidFill>
              </a:rPr>
              <a:t>7 </a:t>
            </a:r>
            <a:r>
              <a:rPr lang="en-US" sz="2000" i="1" dirty="0" err="1" smtClean="0">
                <a:solidFill>
                  <a:srgbClr val="C00000"/>
                </a:solidFill>
              </a:rPr>
              <a:t>Millionen</a:t>
            </a:r>
            <a:r>
              <a:rPr lang="en-US" sz="2000" i="1" dirty="0" smtClean="0">
                <a:solidFill>
                  <a:srgbClr val="C00000"/>
                </a:solidFill>
              </a:rPr>
              <a:t> </a:t>
            </a:r>
            <a:r>
              <a:rPr lang="en-US" sz="2000" i="1" dirty="0" err="1" smtClean="0"/>
              <a:t>Menschen</a:t>
            </a:r>
            <a:r>
              <a:rPr lang="en-US" sz="2000" i="1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2000" i="1" dirty="0" smtClean="0"/>
              <a:t>Die </a:t>
            </a:r>
            <a:r>
              <a:rPr lang="en-US" sz="2000" i="1" dirty="0" err="1" smtClean="0"/>
              <a:t>Hauptstadt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ist</a:t>
            </a:r>
            <a:r>
              <a:rPr lang="en-US" sz="2000" i="1" dirty="0" smtClean="0"/>
              <a:t> </a:t>
            </a:r>
            <a:r>
              <a:rPr lang="en-US" sz="2000" i="1" dirty="0" smtClean="0">
                <a:solidFill>
                  <a:srgbClr val="C00000"/>
                </a:solidFill>
              </a:rPr>
              <a:t>Bern</a:t>
            </a:r>
            <a:r>
              <a:rPr lang="en-US" sz="2000" i="1" dirty="0" smtClean="0"/>
              <a:t>. In die </a:t>
            </a:r>
            <a:r>
              <a:rPr lang="en-US" sz="2000" i="1" dirty="0" err="1" smtClean="0"/>
              <a:t>Schweiz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spricht</a:t>
            </a:r>
            <a:r>
              <a:rPr lang="en-US" sz="2000" i="1" dirty="0" smtClean="0"/>
              <a:t> man Deutsch, Franz</a:t>
            </a:r>
            <a:r>
              <a:rPr lang="de-DE" sz="2000" i="1" dirty="0" err="1" smtClean="0"/>
              <a:t>ösisch</a:t>
            </a:r>
            <a:r>
              <a:rPr lang="de-DE" sz="2000" i="1" dirty="0" smtClean="0"/>
              <a:t>, Italienisch und Rätoromanisch.</a:t>
            </a:r>
          </a:p>
          <a:p>
            <a:pPr>
              <a:buFont typeface="Wingdings" pitchFamily="2" charset="2"/>
              <a:buChar char="Ø"/>
            </a:pPr>
            <a:r>
              <a:rPr lang="de-DE" sz="2000" i="1" dirty="0" err="1" smtClean="0"/>
              <a:t>Gie</a:t>
            </a:r>
            <a:r>
              <a:rPr lang="de-DE" sz="2000" i="1" dirty="0" smtClean="0"/>
              <a:t> größten und bedeutenden Städte sind Bern, Basel, </a:t>
            </a:r>
            <a:r>
              <a:rPr lang="en-US" sz="2000" i="1" dirty="0" smtClean="0"/>
              <a:t>Z</a:t>
            </a:r>
            <a:r>
              <a:rPr lang="de-DE" sz="2000" i="1" dirty="0" err="1" smtClean="0"/>
              <a:t>ürich</a:t>
            </a:r>
            <a:r>
              <a:rPr lang="de-DE" sz="2000" i="1" dirty="0" smtClean="0"/>
              <a:t>, Lausanne, Gent.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ru-RU" sz="2000" dirty="0"/>
          </a:p>
        </p:txBody>
      </p:sp>
      <p:pic>
        <p:nvPicPr>
          <p:cNvPr id="7" name="Содержимое 6" descr="resized_650x365_origimage_662347 (1)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3786182" y="1785926"/>
            <a:ext cx="5214942" cy="4572032"/>
          </a:xfrm>
        </p:spPr>
      </p:pic>
    </p:spTree>
  </p:cSld>
  <p:clrMapOvr>
    <a:masterClrMapping/>
  </p:clrMapOvr>
  <p:transition spd="slow" advClick="0" advTm="15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4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9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4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9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4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9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Autofit/>
          </a:bodyPr>
          <a:lstStyle/>
          <a:p>
            <a:r>
              <a:rPr lang="en-US" sz="4200" dirty="0" err="1" smtClean="0">
                <a:solidFill>
                  <a:srgbClr val="091A9B"/>
                </a:solidFill>
                <a:latin typeface="Algerian" pitchFamily="82" charset="0"/>
              </a:rPr>
              <a:t>Schweizerischer</a:t>
            </a:r>
            <a:r>
              <a:rPr lang="en-US" sz="4200" dirty="0" smtClean="0">
                <a:solidFill>
                  <a:srgbClr val="091A9B"/>
                </a:solidFill>
                <a:latin typeface="Algerian" pitchFamily="82" charset="0"/>
              </a:rPr>
              <a:t> </a:t>
            </a:r>
            <a:r>
              <a:rPr lang="en-US" sz="4200" dirty="0" err="1" smtClean="0">
                <a:solidFill>
                  <a:srgbClr val="091A9B"/>
                </a:solidFill>
                <a:latin typeface="Algerian" pitchFamily="82" charset="0"/>
              </a:rPr>
              <a:t>Nationalpark</a:t>
            </a:r>
            <a:endParaRPr lang="ru-RU" sz="4200" dirty="0">
              <a:solidFill>
                <a:srgbClr val="091A9B"/>
              </a:solidFill>
            </a:endParaRPr>
          </a:p>
        </p:txBody>
      </p:sp>
      <p:pic>
        <p:nvPicPr>
          <p:cNvPr id="5" name="Содержимое 4" descr="resized_650x365_origimage_60681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44" y="1571612"/>
            <a:ext cx="4643470" cy="2357454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57752" y="1643050"/>
            <a:ext cx="4286247" cy="5214949"/>
          </a:xfrm>
        </p:spPr>
        <p:txBody>
          <a:bodyPr>
            <a:normAutofit/>
          </a:bodyPr>
          <a:lstStyle/>
          <a:p>
            <a:r>
              <a:rPr lang="de-DE" dirty="0" smtClean="0"/>
              <a:t>Dieses Land ist an Naturschätzen reich. Das ist ein Hochgebirgsland. Der höchste Berg der Alpen ist der </a:t>
            </a:r>
            <a:r>
              <a:rPr lang="de-DE" dirty="0" err="1" smtClean="0"/>
              <a:t>Monta</a:t>
            </a:r>
            <a:r>
              <a:rPr lang="de-DE" dirty="0" smtClean="0"/>
              <a:t> Rose. Das ist der </a:t>
            </a:r>
            <a:r>
              <a:rPr lang="de-DE" dirty="0" err="1" smtClean="0"/>
              <a:t>z</a:t>
            </a:r>
            <a:r>
              <a:rPr lang="de-DE" dirty="0" err="1" smtClean="0"/>
              <a:t>weitgrösste</a:t>
            </a:r>
            <a:r>
              <a:rPr lang="de-DE" dirty="0" smtClean="0"/>
              <a:t> </a:t>
            </a:r>
            <a:r>
              <a:rPr lang="de-DE" dirty="0" smtClean="0"/>
              <a:t>Berg in Europa. Im Land gibt es viele Flüsse. Schön ist die Schweizer Natur den zahlreichen kleinen und </a:t>
            </a:r>
            <a:r>
              <a:rPr lang="de-DE" dirty="0" err="1" smtClean="0"/>
              <a:t>grossen</a:t>
            </a:r>
            <a:r>
              <a:rPr lang="de-DE" dirty="0" smtClean="0"/>
              <a:t> Seen dank. </a:t>
            </a:r>
            <a:endParaRPr lang="ru-RU" dirty="0"/>
          </a:p>
        </p:txBody>
      </p:sp>
      <p:pic>
        <p:nvPicPr>
          <p:cNvPr id="5122" name="Picture 2" descr="C:\Users\Nataliya\Desktop\презентации\resized_650x365_3424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071942"/>
            <a:ext cx="4636373" cy="260350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5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2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200"/>
                            </p:stCondLst>
                            <p:childTnLst>
                              <p:par>
                                <p:cTn id="2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1285860"/>
          </a:xfrm>
        </p:spPr>
        <p:txBody>
          <a:bodyPr>
            <a:normAutofit/>
          </a:bodyPr>
          <a:lstStyle/>
          <a:p>
            <a:r>
              <a:rPr lang="en-US" sz="5400" dirty="0" err="1" smtClean="0">
                <a:solidFill>
                  <a:srgbClr val="944A1C"/>
                </a:solidFill>
                <a:latin typeface="Algerian" pitchFamily="82" charset="0"/>
              </a:rPr>
              <a:t>Schwarzsee</a:t>
            </a:r>
            <a:endParaRPr lang="ru-RU" sz="5400" dirty="0">
              <a:solidFill>
                <a:srgbClr val="944A1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89566"/>
            <a:ext cx="3929058" cy="512558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de-DE" i="1" dirty="0" smtClean="0"/>
              <a:t>Die berühmtesten Seen sind der Bodensee und </a:t>
            </a:r>
            <a:r>
              <a:rPr lang="de-DE" i="1" dirty="0" err="1" smtClean="0"/>
              <a:t>Genfsee</a:t>
            </a:r>
            <a:r>
              <a:rPr lang="de-DE" i="1" dirty="0" smtClean="0"/>
              <a:t>. Die Touristen aus vielen Ländern kommen in die Schweiz, um schöne Natur zu </a:t>
            </a:r>
            <a:r>
              <a:rPr lang="de-DE" i="1" dirty="0" err="1" smtClean="0"/>
              <a:t>geniessen</a:t>
            </a:r>
            <a:r>
              <a:rPr lang="de-DE" i="1" dirty="0" smtClean="0"/>
              <a:t>.</a:t>
            </a:r>
          </a:p>
          <a:p>
            <a:endParaRPr lang="ru-RU" dirty="0"/>
          </a:p>
        </p:txBody>
      </p:sp>
      <p:pic>
        <p:nvPicPr>
          <p:cNvPr id="11" name="Содержимое 10" descr="resized_650x365_465853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214810" y="1928802"/>
            <a:ext cx="4714908" cy="4429156"/>
          </a:xfrm>
        </p:spPr>
      </p:pic>
    </p:spTree>
  </p:cSld>
  <p:clrMapOvr>
    <a:masterClrMapping/>
  </p:clrMapOvr>
  <p:transition spd="slow" advClick="0" advTm="1500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50"/>
                            </p:stCondLst>
                            <p:childTnLst>
                              <p:par>
                                <p:cTn id="12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450"/>
                            </p:stCondLst>
                            <p:childTnLst>
                              <p:par>
                                <p:cTn id="1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600"/>
            <a:ext cx="8334404" cy="990600"/>
          </a:xfrm>
        </p:spPr>
        <p:txBody>
          <a:bodyPr>
            <a:noAutofit/>
          </a:bodyPr>
          <a:lstStyle/>
          <a:p>
            <a:pPr algn="ctr"/>
            <a:r>
              <a:rPr lang="de-DE" sz="6600" dirty="0" smtClean="0">
                <a:solidFill>
                  <a:schemeClr val="bg2">
                    <a:lumMod val="25000"/>
                  </a:schemeClr>
                </a:solidFill>
                <a:latin typeface="Algerian" pitchFamily="82" charset="0"/>
              </a:rPr>
              <a:t>Schloss Chillon</a:t>
            </a:r>
            <a:endParaRPr lang="ru-RU" sz="66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Die Schweiz ist das Land mit hohen Kultur. Dort gibt es zahlreiche Museen, Theater, Ausstellungen, Bildergalerien . In Galerien kann man mit den Gemälden von Dürer, </a:t>
            </a:r>
            <a:r>
              <a:rPr lang="de-DE" dirty="0" err="1" smtClean="0"/>
              <a:t>Pikasso,Van</a:t>
            </a:r>
            <a:r>
              <a:rPr lang="de-DE" dirty="0" smtClean="0"/>
              <a:t> Gogh, </a:t>
            </a:r>
            <a:r>
              <a:rPr lang="de-DE" dirty="0" err="1" smtClean="0"/>
              <a:t>Rembrand</a:t>
            </a:r>
            <a:r>
              <a:rPr lang="de-DE" dirty="0" smtClean="0"/>
              <a:t> vertreten.   </a:t>
            </a:r>
            <a:endParaRPr lang="ru-RU" dirty="0"/>
          </a:p>
        </p:txBody>
      </p:sp>
      <p:pic>
        <p:nvPicPr>
          <p:cNvPr id="5" name="Содержимое 4" descr="resized_650x365_origimage_64117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2143116"/>
            <a:ext cx="4286280" cy="36433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600"/>
            <a:ext cx="8548718" cy="990600"/>
          </a:xfrm>
        </p:spPr>
        <p:txBody>
          <a:bodyPr>
            <a:noAutofit/>
          </a:bodyPr>
          <a:lstStyle/>
          <a:p>
            <a:pPr algn="ctr"/>
            <a:r>
              <a:rPr lang="de-DE" sz="7200" dirty="0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Dürer</a:t>
            </a:r>
            <a:endParaRPr lang="ru-RU" sz="7200" dirty="0"/>
          </a:p>
        </p:txBody>
      </p:sp>
      <p:pic>
        <p:nvPicPr>
          <p:cNvPr id="5" name="Содержимое 3" descr="5753029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428860" y="1571612"/>
            <a:ext cx="4000528" cy="507432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8477280" cy="990600"/>
          </a:xfrm>
        </p:spPr>
        <p:txBody>
          <a:bodyPr>
            <a:noAutofit/>
          </a:bodyPr>
          <a:lstStyle/>
          <a:p>
            <a:pPr algn="ctr"/>
            <a:r>
              <a:rPr lang="de-DE" sz="7200" dirty="0" err="1" smtClean="0">
                <a:solidFill>
                  <a:schemeClr val="accent6">
                    <a:lumMod val="50000"/>
                  </a:schemeClr>
                </a:solidFill>
                <a:latin typeface="Algerian" pitchFamily="82" charset="0"/>
              </a:rPr>
              <a:t>Pikasso</a:t>
            </a:r>
            <a:endParaRPr lang="ru-RU" sz="6600" dirty="0"/>
          </a:p>
        </p:txBody>
      </p:sp>
      <p:pic>
        <p:nvPicPr>
          <p:cNvPr id="5" name="Содержимое 3" descr="picasso_foto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428860" y="1571612"/>
            <a:ext cx="3793192" cy="508393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8477280" cy="990600"/>
          </a:xfrm>
        </p:spPr>
        <p:txBody>
          <a:bodyPr>
            <a:noAutofit/>
          </a:bodyPr>
          <a:lstStyle/>
          <a:p>
            <a:pPr algn="ctr"/>
            <a:r>
              <a:rPr lang="de-DE" sz="6600" dirty="0" smtClean="0">
                <a:solidFill>
                  <a:srgbClr val="C00000"/>
                </a:solidFill>
                <a:latin typeface="Algerian" pitchFamily="82" charset="0"/>
              </a:rPr>
              <a:t>Van Gogh</a:t>
            </a: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3" descr="Vincent_van_Gogh_photo_cropped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500298" y="1571612"/>
            <a:ext cx="4120915" cy="500066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252</TotalTime>
  <Words>246</Words>
  <PresentationFormat>Экран (4:3)</PresentationFormat>
  <Paragraphs>30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Обычная</vt:lpstr>
      <vt:lpstr>Die Schweiz</vt:lpstr>
      <vt:lpstr> Die Schweiz</vt:lpstr>
      <vt:lpstr>Die Schweiz.Bern</vt:lpstr>
      <vt:lpstr>Schweizerischer Nationalpark</vt:lpstr>
      <vt:lpstr>Schwarzsee</vt:lpstr>
      <vt:lpstr>Schloss Chillon</vt:lpstr>
      <vt:lpstr>Dürer</vt:lpstr>
      <vt:lpstr>Pikasso</vt:lpstr>
      <vt:lpstr>Van Gogh</vt:lpstr>
      <vt:lpstr>Rembrand</vt:lpstr>
      <vt:lpstr>Rheinfall</vt:lpstr>
      <vt:lpstr>Ruinaulta</vt:lpstr>
      <vt:lpstr>bernina Express</vt:lpstr>
      <vt:lpstr>Matterhorn</vt:lpstr>
      <vt:lpstr>Botanischer Garten – faszinierende Blumen</vt:lpstr>
      <vt:lpstr>Schweiz Natur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Schweiz</dc:title>
  <dc:creator>Nataliya</dc:creator>
  <cp:lastModifiedBy>Nataliya</cp:lastModifiedBy>
  <cp:revision>27</cp:revision>
  <dcterms:created xsi:type="dcterms:W3CDTF">2017-09-21T07:41:05Z</dcterms:created>
  <dcterms:modified xsi:type="dcterms:W3CDTF">2017-10-21T18:50:02Z</dcterms:modified>
</cp:coreProperties>
</file>