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82" r:id="rId14"/>
    <p:sldId id="271" r:id="rId15"/>
    <p:sldId id="273" r:id="rId16"/>
    <p:sldId id="275" r:id="rId17"/>
    <p:sldId id="278" r:id="rId18"/>
    <p:sldId id="279" r:id="rId19"/>
    <p:sldId id="277" r:id="rId20"/>
    <p:sldId id="281" r:id="rId21"/>
    <p:sldId id="28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691" autoAdjust="0"/>
  </p:normalViewPr>
  <p:slideViewPr>
    <p:cSldViewPr>
      <p:cViewPr varScale="1">
        <p:scale>
          <a:sx n="85" d="100"/>
          <a:sy n="85" d="100"/>
        </p:scale>
        <p:origin x="-7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41BD85-AFE8-4F2B-AD67-9D0A4D34E5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8655-8317-4E67-81EB-231E7FEA63C4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6042-599A-4E60-8514-FF5EFDD47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15000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57166"/>
            <a:ext cx="5953146" cy="4429156"/>
          </a:xfrm>
        </p:spPr>
        <p:txBody>
          <a:bodyPr/>
          <a:lstStyle/>
          <a:p>
            <a:r>
              <a:rPr lang="uk-UA" sz="5400" dirty="0">
                <a:solidFill>
                  <a:srgbClr val="002060"/>
                </a:solidFill>
              </a:rPr>
              <a:t>Вода – це </a:t>
            </a:r>
            <a:r>
              <a:rPr lang="uk-UA" sz="5400" dirty="0" smtClean="0">
                <a:solidFill>
                  <a:srgbClr val="002060"/>
                </a:solidFill>
              </a:rPr>
              <a:t>життя</a:t>
            </a:r>
            <a:r>
              <a:rPr lang="uk-UA" sz="5400" dirty="0" smtClean="0">
                <a:solidFill>
                  <a:schemeClr val="hlink"/>
                </a:solidFill>
              </a:rPr>
              <a:t/>
            </a:r>
            <a:br>
              <a:rPr lang="uk-UA" sz="5400" dirty="0" smtClean="0">
                <a:solidFill>
                  <a:schemeClr val="hlink"/>
                </a:solidFill>
              </a:rPr>
            </a:br>
            <a:r>
              <a:rPr lang="uk-UA" sz="2400" dirty="0" smtClean="0">
                <a:solidFill>
                  <a:schemeClr val="hlink"/>
                </a:solidFill>
              </a:rPr>
              <a:t>Проект підготувала </a:t>
            </a:r>
            <a:br>
              <a:rPr lang="uk-UA" sz="2400" dirty="0" smtClean="0">
                <a:solidFill>
                  <a:schemeClr val="hlink"/>
                </a:solidFill>
              </a:rPr>
            </a:br>
            <a:r>
              <a:rPr lang="uk-UA" sz="2400" dirty="0" smtClean="0">
                <a:solidFill>
                  <a:schemeClr val="hlink"/>
                </a:solidFill>
              </a:rPr>
              <a:t>вчитель початкових класів </a:t>
            </a:r>
            <a:br>
              <a:rPr lang="uk-UA" sz="2400" dirty="0" smtClean="0">
                <a:solidFill>
                  <a:schemeClr val="hlink"/>
                </a:solidFill>
              </a:rPr>
            </a:br>
            <a:r>
              <a:rPr lang="uk-UA" sz="2400" dirty="0" err="1" smtClean="0">
                <a:solidFill>
                  <a:schemeClr val="hlink"/>
                </a:solidFill>
              </a:rPr>
              <a:t>Курдіяшко</a:t>
            </a:r>
            <a:r>
              <a:rPr lang="uk-UA" sz="2400" dirty="0" smtClean="0">
                <a:solidFill>
                  <a:schemeClr val="hlink"/>
                </a:solidFill>
              </a:rPr>
              <a:t> Ольга Василівна</a:t>
            </a:r>
            <a:endParaRPr lang="ru-RU" sz="5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 advClick="0" advTm="9000">
    <p:circle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Приблизний</a:t>
            </a:r>
            <a:r>
              <a:rPr lang="ru-RU" dirty="0"/>
              <a:t> час,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проекту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6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тижнів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Учні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повинні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володіти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елементарними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знаннями</a:t>
            </a:r>
            <a:r>
              <a:rPr lang="ru-RU" dirty="0">
                <a:solidFill>
                  <a:srgbClr val="002060"/>
                </a:solidFill>
              </a:rPr>
              <a:t> про воду, </a:t>
            </a:r>
            <a:r>
              <a:rPr lang="ru-RU" dirty="0" err="1">
                <a:solidFill>
                  <a:srgbClr val="002060"/>
                </a:solidFill>
              </a:rPr>
              <a:t>вміти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читати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розгадувати</a:t>
            </a:r>
            <a:r>
              <a:rPr lang="ru-RU" dirty="0">
                <a:solidFill>
                  <a:srgbClr val="002060"/>
                </a:solidFill>
              </a:rPr>
              <a:t> загадки, </a:t>
            </a:r>
            <a:r>
              <a:rPr lang="ru-RU" dirty="0" err="1">
                <a:solidFill>
                  <a:srgbClr val="002060"/>
                </a:solidFill>
              </a:rPr>
              <a:t>користуватися</a:t>
            </a:r>
            <a:r>
              <a:rPr lang="ru-RU" dirty="0">
                <a:solidFill>
                  <a:srgbClr val="002060"/>
                </a:solidFill>
              </a:rPr>
              <a:t> ПК та </a:t>
            </a:r>
            <a:r>
              <a:rPr lang="ru-RU" dirty="0" err="1">
                <a:solidFill>
                  <a:srgbClr val="002060"/>
                </a:solidFill>
              </a:rPr>
              <a:t>іншими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цифровими</a:t>
            </a:r>
            <a:r>
              <a:rPr lang="ru-RU" dirty="0">
                <a:solidFill>
                  <a:srgbClr val="002060"/>
                </a:solidFill>
              </a:rPr>
              <a:t> ресурсами.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286015"/>
          </a:xfrm>
        </p:spPr>
        <p:txBody>
          <a:bodyPr/>
          <a:lstStyle/>
          <a:p>
            <a:r>
              <a:rPr lang="ru-RU" dirty="0" err="1"/>
              <a:t>Матеріали</a:t>
            </a:r>
            <a:r>
              <a:rPr lang="ru-RU" dirty="0"/>
              <a:t> та </a:t>
            </a:r>
            <a:r>
              <a:rPr lang="ru-RU" dirty="0" err="1"/>
              <a:t>ресурси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Учнівські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роботи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002060"/>
                </a:solidFill>
              </a:rPr>
              <a:t>Фотоальбом</a:t>
            </a:r>
            <a:endParaRPr lang="ru-RU" sz="7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869986">
            <a:off x="222753" y="1357409"/>
            <a:ext cx="2286016" cy="235745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61442">
            <a:off x="2269556" y="1473093"/>
            <a:ext cx="2246694" cy="235224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92599">
            <a:off x="4596221" y="1342772"/>
            <a:ext cx="2260864" cy="261257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394017">
            <a:off x="6665256" y="2098526"/>
            <a:ext cx="2084183" cy="242886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996792">
            <a:off x="1285852" y="3714752"/>
            <a:ext cx="2643206" cy="278608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20472">
            <a:off x="4000496" y="3786190"/>
            <a:ext cx="2500298" cy="278608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357298"/>
          </a:xfrm>
        </p:spPr>
        <p:txBody>
          <a:bodyPr/>
          <a:lstStyle/>
          <a:p>
            <a:r>
              <a:rPr lang="uk-UA" dirty="0" smtClean="0"/>
              <a:t>Вода в </a:t>
            </a:r>
            <a:r>
              <a:rPr lang="uk-UA" dirty="0" err="1" smtClean="0"/>
              <a:t>прислів</a:t>
            </a:r>
            <a:r>
              <a:rPr lang="en-US" dirty="0" smtClean="0"/>
              <a:t>’</a:t>
            </a:r>
            <a:r>
              <a:rPr lang="uk-UA" dirty="0" err="1" smtClean="0"/>
              <a:t>ях</a:t>
            </a:r>
            <a:r>
              <a:rPr lang="uk-UA" dirty="0" smtClean="0"/>
              <a:t> і приказках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521497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•Не плюй у </a:t>
            </a:r>
            <a:r>
              <a:rPr lang="ru-RU" dirty="0" err="1" smtClean="0">
                <a:solidFill>
                  <a:srgbClr val="002060"/>
                </a:solidFill>
              </a:rPr>
              <a:t>криницю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доведеться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ще</a:t>
            </a:r>
            <a:r>
              <a:rPr lang="ru-RU" dirty="0" smtClean="0">
                <a:solidFill>
                  <a:srgbClr val="002060"/>
                </a:solidFill>
              </a:rPr>
              <a:t> води </a:t>
            </a:r>
            <a:r>
              <a:rPr lang="ru-RU" dirty="0" err="1" smtClean="0">
                <a:solidFill>
                  <a:srgbClr val="002060"/>
                </a:solidFill>
              </a:rPr>
              <a:t>напитися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•Без води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борщу не </a:t>
            </a:r>
            <a:r>
              <a:rPr lang="ru-RU" dirty="0" err="1" smtClean="0">
                <a:solidFill>
                  <a:srgbClr val="002060"/>
                </a:solidFill>
              </a:rPr>
              <a:t>звариш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•Без води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туди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сюди</a:t>
            </a:r>
            <a:r>
              <a:rPr lang="ru-RU" dirty="0" smtClean="0">
                <a:solidFill>
                  <a:srgbClr val="002060"/>
                </a:solidFill>
              </a:rPr>
              <a:t>. 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</a:t>
            </a:r>
            <a:r>
              <a:rPr lang="ru-RU" dirty="0" err="1" smtClean="0">
                <a:solidFill>
                  <a:srgbClr val="002060"/>
                </a:solidFill>
              </a:rPr>
              <a:t>Глибока</a:t>
            </a:r>
            <a:r>
              <a:rPr lang="ru-RU" dirty="0" smtClean="0">
                <a:solidFill>
                  <a:srgbClr val="002060"/>
                </a:solidFill>
              </a:rPr>
              <a:t> вода не </a:t>
            </a:r>
            <a:r>
              <a:rPr lang="ru-RU" dirty="0" err="1" smtClean="0">
                <a:solidFill>
                  <a:srgbClr val="002060"/>
                </a:solidFill>
              </a:rPr>
              <a:t>каламутиться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</a:t>
            </a:r>
            <a:r>
              <a:rPr lang="ru-RU" dirty="0" err="1" smtClean="0">
                <a:solidFill>
                  <a:srgbClr val="002060"/>
                </a:solidFill>
              </a:rPr>
              <a:t>Глибока</a:t>
            </a:r>
            <a:r>
              <a:rPr lang="ru-RU" dirty="0" smtClean="0">
                <a:solidFill>
                  <a:srgbClr val="002060"/>
                </a:solidFill>
              </a:rPr>
              <a:t> вода тихо </a:t>
            </a:r>
            <a:r>
              <a:rPr lang="ru-RU" dirty="0" err="1" smtClean="0">
                <a:solidFill>
                  <a:srgbClr val="002060"/>
                </a:solidFill>
              </a:rPr>
              <a:t>пливе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•Де вода, там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верба.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•Де вода, там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біда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•За водою </a:t>
            </a:r>
            <a:r>
              <a:rPr lang="ru-RU" dirty="0" err="1" smtClean="0">
                <a:solidFill>
                  <a:srgbClr val="002060"/>
                </a:solidFill>
              </a:rPr>
              <a:t>підеш</a:t>
            </a:r>
            <a:r>
              <a:rPr lang="ru-RU" dirty="0" smtClean="0">
                <a:solidFill>
                  <a:srgbClr val="002060"/>
                </a:solidFill>
              </a:rPr>
              <a:t>, то </a:t>
            </a:r>
            <a:r>
              <a:rPr lang="ru-RU" dirty="0" err="1" smtClean="0">
                <a:solidFill>
                  <a:srgbClr val="002060"/>
                </a:solidFill>
              </a:rPr>
              <a:t>й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вернешся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•З </a:t>
            </a:r>
            <a:r>
              <a:rPr lang="ru-RU" dirty="0" err="1" smtClean="0">
                <a:solidFill>
                  <a:srgbClr val="002060"/>
                </a:solidFill>
              </a:rPr>
              <a:t>брудної</a:t>
            </a:r>
            <a:r>
              <a:rPr lang="ru-RU" dirty="0" smtClean="0">
                <a:solidFill>
                  <a:srgbClr val="002060"/>
                </a:solidFill>
              </a:rPr>
              <a:t> води </a:t>
            </a:r>
            <a:r>
              <a:rPr lang="ru-RU" dirty="0" err="1" smtClean="0">
                <a:solidFill>
                  <a:srgbClr val="002060"/>
                </a:solidFill>
              </a:rPr>
              <a:t>ще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ніхто</a:t>
            </a:r>
            <a:r>
              <a:rPr lang="ru-RU" dirty="0" smtClean="0">
                <a:solidFill>
                  <a:srgbClr val="002060"/>
                </a:solidFill>
              </a:rPr>
              <a:t> чистим не </a:t>
            </a:r>
            <a:r>
              <a:rPr lang="ru-RU" dirty="0" err="1" smtClean="0">
                <a:solidFill>
                  <a:srgbClr val="002060"/>
                </a:solidFill>
              </a:rPr>
              <a:t>вийшов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•І вода як на </a:t>
            </a:r>
            <a:r>
              <a:rPr lang="ru-RU" dirty="0" err="1" smtClean="0">
                <a:solidFill>
                  <a:srgbClr val="002060"/>
                </a:solidFill>
              </a:rPr>
              <a:t>місці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стоїть</a:t>
            </a:r>
            <a:r>
              <a:rPr lang="ru-RU" dirty="0" smtClean="0">
                <a:solidFill>
                  <a:srgbClr val="002060"/>
                </a:solidFill>
              </a:rPr>
              <a:t>, то </a:t>
            </a:r>
            <a:r>
              <a:rPr lang="ru-RU" dirty="0" err="1" smtClean="0">
                <a:solidFill>
                  <a:srgbClr val="002060"/>
                </a:solidFill>
              </a:rPr>
              <a:t>засмерджується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•Коло води </a:t>
            </a:r>
            <a:r>
              <a:rPr lang="ru-RU" dirty="0" err="1" smtClean="0">
                <a:solidFill>
                  <a:srgbClr val="002060"/>
                </a:solidFill>
              </a:rPr>
              <a:t>ходячи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умочишся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•Мала вода - великий шум.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 •Не </a:t>
            </a:r>
            <a:r>
              <a:rPr lang="ru-RU" dirty="0" err="1" smtClean="0">
                <a:solidFill>
                  <a:srgbClr val="002060"/>
                </a:solidFill>
              </a:rPr>
              <a:t>виливай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каламутну</a:t>
            </a:r>
            <a:r>
              <a:rPr lang="ru-RU" dirty="0" smtClean="0">
                <a:solidFill>
                  <a:srgbClr val="002060"/>
                </a:solidFill>
              </a:rPr>
              <a:t> воду, доки </a:t>
            </a:r>
            <a:r>
              <a:rPr lang="ru-RU" dirty="0" err="1" smtClean="0">
                <a:solidFill>
                  <a:srgbClr val="002060"/>
                </a:solidFill>
              </a:rPr>
              <a:t>чисту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найдеш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•Не </a:t>
            </a:r>
            <a:r>
              <a:rPr lang="ru-RU" dirty="0" err="1" smtClean="0">
                <a:solidFill>
                  <a:srgbClr val="002060"/>
                </a:solidFill>
              </a:rPr>
              <a:t>спитавшись</a:t>
            </a:r>
            <a:r>
              <a:rPr lang="ru-RU" dirty="0" smtClean="0">
                <a:solidFill>
                  <a:srgbClr val="002060"/>
                </a:solidFill>
              </a:rPr>
              <a:t> броду, не сунься в воду.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•Не ходи у воду за птицею, а в </a:t>
            </a:r>
            <a:r>
              <a:rPr lang="ru-RU" dirty="0" err="1" smtClean="0">
                <a:solidFill>
                  <a:srgbClr val="002060"/>
                </a:solidFill>
              </a:rPr>
              <a:t>ліс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solidFill>
                  <a:srgbClr val="002060"/>
                </a:solidFill>
              </a:rPr>
              <a:t>рибою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</a:t>
            </a:r>
            <a:r>
              <a:rPr lang="ru-RU" dirty="0" err="1" smtClean="0">
                <a:solidFill>
                  <a:srgbClr val="002060"/>
                </a:solidFill>
              </a:rPr>
              <a:t>Прийшло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води, </a:t>
            </a:r>
            <a:r>
              <a:rPr lang="ru-RU" dirty="0" err="1" smtClean="0">
                <a:solidFill>
                  <a:srgbClr val="002060"/>
                </a:solidFill>
              </a:rPr>
              <a:t>пішло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водою.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</a:t>
            </a:r>
            <a:r>
              <a:rPr lang="ru-RU" dirty="0" err="1" smtClean="0">
                <a:solidFill>
                  <a:srgbClr val="002060"/>
                </a:solidFill>
              </a:rPr>
              <a:t>Пролиту</a:t>
            </a:r>
            <a:r>
              <a:rPr lang="ru-RU" dirty="0" smtClean="0">
                <a:solidFill>
                  <a:srgbClr val="002060"/>
                </a:solidFill>
              </a:rPr>
              <a:t> воду назад не </a:t>
            </a:r>
            <a:r>
              <a:rPr lang="ru-RU" dirty="0" err="1" smtClean="0">
                <a:solidFill>
                  <a:srgbClr val="002060"/>
                </a:solidFill>
              </a:rPr>
              <a:t>збереш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</a:t>
            </a:r>
            <a:r>
              <a:rPr lang="ru-RU" dirty="0" err="1" smtClean="0">
                <a:solidFill>
                  <a:srgbClr val="002060"/>
                </a:solidFill>
              </a:rPr>
              <a:t>Проти</a:t>
            </a:r>
            <a:r>
              <a:rPr lang="ru-RU" dirty="0" smtClean="0">
                <a:solidFill>
                  <a:srgbClr val="002060"/>
                </a:solidFill>
              </a:rPr>
              <a:t> води </a:t>
            </a:r>
            <a:r>
              <a:rPr lang="ru-RU" dirty="0" err="1" smtClean="0">
                <a:solidFill>
                  <a:srgbClr val="002060"/>
                </a:solidFill>
              </a:rPr>
              <a:t>пливе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•Тиха вода береги рве.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 •Тиха вода греблю рве.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dirty="0" smtClean="0"/>
              <a:t>Вірші про воду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214422"/>
            <a:ext cx="4040188" cy="491174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1400" dirty="0" smtClean="0"/>
              <a:t>                  </a:t>
            </a:r>
            <a:r>
              <a:rPr lang="uk-UA" sz="2000" dirty="0" smtClean="0"/>
              <a:t>…</a:t>
            </a:r>
            <a:endParaRPr lang="uk-UA" sz="1400" dirty="0" smtClean="0"/>
          </a:p>
          <a:p>
            <a:pPr algn="just">
              <a:buNone/>
            </a:pPr>
            <a:r>
              <a:rPr lang="uk-UA" sz="1400" dirty="0" smtClean="0"/>
              <a:t>Жива вода дає життя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Всьому живому в світі.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Якщо живе жива вода,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тоді земля у цвіті.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Не треба вибухів війни,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Живи жива водице, 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Для праці хай ростуть сини,</a:t>
            </a:r>
            <a:endParaRPr lang="ru-RU" sz="1400" dirty="0" smtClean="0"/>
          </a:p>
          <a:p>
            <a:pPr algn="just">
              <a:buNone/>
            </a:pPr>
            <a:r>
              <a:rPr lang="uk-UA" sz="1400" dirty="0" smtClean="0"/>
              <a:t> І жито колоситься.</a:t>
            </a:r>
            <a:endParaRPr lang="ru-RU" sz="1400" dirty="0" smtClean="0"/>
          </a:p>
          <a:p>
            <a:pPr algn="just">
              <a:buNone/>
            </a:pPr>
            <a:r>
              <a:rPr lang="uk-UA" sz="1100" dirty="0" smtClean="0"/>
              <a:t>                              Любов Забашта</a:t>
            </a:r>
            <a:endParaRPr lang="ru-RU" sz="1600" dirty="0" smtClean="0"/>
          </a:p>
          <a:p>
            <a:pPr>
              <a:buNone/>
            </a:pPr>
            <a:r>
              <a:rPr lang="uk-UA" dirty="0" smtClean="0"/>
              <a:t>          …</a:t>
            </a:r>
            <a:endParaRPr lang="ru-RU" dirty="0" smtClean="0"/>
          </a:p>
          <a:p>
            <a:pPr>
              <a:buNone/>
            </a:pPr>
            <a:r>
              <a:rPr lang="ru-RU" sz="1300" dirty="0" err="1" smtClean="0"/>
              <a:t>Поглянь</a:t>
            </a:r>
            <a:r>
              <a:rPr lang="ru-RU" sz="1300" dirty="0" smtClean="0"/>
              <a:t>, </a:t>
            </a:r>
            <a:r>
              <a:rPr lang="ru-RU" sz="1300" dirty="0" err="1" smtClean="0"/>
              <a:t>біжать</a:t>
            </a:r>
            <a:r>
              <a:rPr lang="ru-RU" sz="1300" dirty="0" smtClean="0"/>
              <a:t> </a:t>
            </a:r>
            <a:r>
              <a:rPr lang="ru-RU" sz="1300" dirty="0" err="1" smtClean="0"/>
              <a:t>річки</a:t>
            </a:r>
            <a:r>
              <a:rPr lang="ru-RU" sz="1300" dirty="0" smtClean="0"/>
              <a:t> </a:t>
            </a:r>
            <a:r>
              <a:rPr lang="ru-RU" sz="1300" dirty="0" err="1" smtClean="0"/>
              <a:t>блакитні</a:t>
            </a:r>
            <a:r>
              <a:rPr lang="ru-RU" sz="1300" dirty="0" smtClean="0"/>
              <a:t>,</a:t>
            </a:r>
          </a:p>
          <a:p>
            <a:pPr>
              <a:buNone/>
            </a:pPr>
            <a:r>
              <a:rPr lang="ru-RU" sz="1300" dirty="0" err="1" smtClean="0"/>
              <a:t>Довкола</a:t>
            </a:r>
            <a:r>
              <a:rPr lang="ru-RU" sz="1300" dirty="0" smtClean="0"/>
              <a:t> них </a:t>
            </a:r>
            <a:r>
              <a:rPr lang="ru-RU" sz="1300" dirty="0" err="1" smtClean="0"/>
              <a:t>міста</a:t>
            </a:r>
            <a:r>
              <a:rPr lang="ru-RU" sz="1300" dirty="0" smtClean="0"/>
              <a:t> </a:t>
            </a:r>
            <a:r>
              <a:rPr lang="ru-RU" sz="1300" dirty="0" err="1" smtClean="0"/>
              <a:t>і</a:t>
            </a:r>
            <a:r>
              <a:rPr lang="ru-RU" sz="1300" dirty="0" smtClean="0"/>
              <a:t> села.</a:t>
            </a:r>
          </a:p>
          <a:p>
            <a:pPr>
              <a:buNone/>
            </a:pPr>
            <a:r>
              <a:rPr lang="ru-RU" sz="1300" dirty="0" smtClean="0"/>
              <a:t>Там, де вода, — </a:t>
            </a:r>
            <a:r>
              <a:rPr lang="ru-RU" sz="1300" dirty="0" err="1" smtClean="0"/>
              <a:t>живе</a:t>
            </a:r>
            <a:r>
              <a:rPr lang="ru-RU" sz="1300" dirty="0" smtClean="0"/>
              <a:t> все </a:t>
            </a:r>
            <a:r>
              <a:rPr lang="ru-RU" sz="1300" dirty="0" err="1" smtClean="0"/>
              <a:t>й</a:t>
            </a:r>
            <a:r>
              <a:rPr lang="ru-RU" sz="1300" dirty="0" smtClean="0"/>
              <a:t> </a:t>
            </a:r>
            <a:r>
              <a:rPr lang="ru-RU" sz="1300" dirty="0" err="1" smtClean="0"/>
              <a:t>квітне</a:t>
            </a:r>
            <a:r>
              <a:rPr lang="ru-RU" sz="1300" dirty="0" smtClean="0"/>
              <a:t>,</a:t>
            </a:r>
          </a:p>
          <a:p>
            <a:pPr>
              <a:buNone/>
            </a:pPr>
            <a:r>
              <a:rPr lang="ru-RU" sz="1300" dirty="0" smtClean="0"/>
              <a:t>А де </a:t>
            </a:r>
            <a:r>
              <a:rPr lang="ru-RU" sz="1300" dirty="0" err="1" smtClean="0"/>
              <a:t>безводдя</a:t>
            </a:r>
            <a:r>
              <a:rPr lang="ru-RU" sz="1300" dirty="0" smtClean="0"/>
              <a:t> — там </a:t>
            </a:r>
            <a:r>
              <a:rPr lang="ru-RU" sz="1300" dirty="0" err="1" smtClean="0"/>
              <a:t>пустеля</a:t>
            </a:r>
            <a:r>
              <a:rPr lang="ru-RU" sz="1300" dirty="0" smtClean="0"/>
              <a:t>.</a:t>
            </a:r>
          </a:p>
          <a:p>
            <a:pPr>
              <a:buNone/>
            </a:pPr>
            <a:r>
              <a:rPr lang="ru-RU" sz="1300" dirty="0" err="1" smtClean="0"/>
              <a:t>Тож</a:t>
            </a:r>
            <a:r>
              <a:rPr lang="ru-RU" sz="1300" dirty="0" smtClean="0"/>
              <a:t> воду </a:t>
            </a:r>
            <a:r>
              <a:rPr lang="ru-RU" sz="1300" dirty="0" err="1" smtClean="0"/>
              <a:t>шанувати</a:t>
            </a:r>
            <a:r>
              <a:rPr lang="ru-RU" sz="1300" dirty="0" smtClean="0"/>
              <a:t> </a:t>
            </a:r>
            <a:r>
              <a:rPr lang="ru-RU" sz="1300" dirty="0" err="1" smtClean="0"/>
              <a:t>слід</a:t>
            </a:r>
            <a:r>
              <a:rPr lang="ru-RU" sz="1300" dirty="0" smtClean="0"/>
              <a:t> —</a:t>
            </a:r>
          </a:p>
          <a:p>
            <a:pPr>
              <a:buNone/>
            </a:pPr>
            <a:r>
              <a:rPr lang="ru-RU" sz="1300" dirty="0" smtClean="0"/>
              <a:t>Вона собою </a:t>
            </a:r>
            <a:r>
              <a:rPr lang="ru-RU" sz="1300" dirty="0" err="1" smtClean="0"/>
              <a:t>поїть</a:t>
            </a:r>
            <a:r>
              <a:rPr lang="ru-RU" sz="1300" dirty="0" smtClean="0"/>
              <a:t> </a:t>
            </a:r>
            <a:r>
              <a:rPr lang="ru-RU" sz="1300" dirty="0" err="1" smtClean="0"/>
              <a:t>світ</a:t>
            </a:r>
            <a:r>
              <a:rPr lang="ru-RU" sz="1300" dirty="0" smtClean="0"/>
              <a:t>.</a:t>
            </a:r>
          </a:p>
          <a:p>
            <a:pPr>
              <a:buNone/>
            </a:pPr>
            <a:r>
              <a:rPr lang="uk-UA" dirty="0" smtClean="0"/>
              <a:t>                  </a:t>
            </a:r>
            <a:r>
              <a:rPr lang="uk-UA" sz="1200" dirty="0" smtClean="0"/>
              <a:t>Надія </a:t>
            </a:r>
            <a:r>
              <a:rPr lang="uk-UA" sz="1200" dirty="0" err="1" smtClean="0"/>
              <a:t>Красоткіна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071547"/>
            <a:ext cx="4041775" cy="642942"/>
          </a:xfrm>
        </p:spPr>
        <p:txBody>
          <a:bodyPr>
            <a:noAutofit/>
          </a:bodyPr>
          <a:lstStyle/>
          <a:p>
            <a:r>
              <a:rPr lang="uk-UA" sz="3200" dirty="0" smtClean="0"/>
              <a:t>вода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643051"/>
            <a:ext cx="4041775" cy="407196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sz="3400" dirty="0" smtClean="0"/>
              <a:t>А вода це справжнє диво!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Як прожити без води?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З нею ми завжди щасливі,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З нею в нас нема біди. 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Є вода — ростуть рослини: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Ліс, сади, рясні поля.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Це чудово для людини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І радіє вся Земля. 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Плавають в водичці діти,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Риби у воді живуть.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Розцвітають в лузі квіти.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І рясні дощі ідуть. 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Кругообіг повсякчасно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На Землі вода веде.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Тож з водою всім прекрасно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 І біди нема ніде!</a:t>
            </a:r>
            <a:endParaRPr lang="ru-RU" sz="3400" dirty="0" smtClean="0"/>
          </a:p>
          <a:p>
            <a:pPr>
              <a:buNone/>
            </a:pPr>
            <a:r>
              <a:rPr lang="uk-UA" dirty="0" smtClean="0"/>
              <a:t>                                Надія </a:t>
            </a:r>
            <a:r>
              <a:rPr lang="uk-UA" dirty="0" err="1" smtClean="0"/>
              <a:t>Красоткіна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1071570"/>
          </a:xfrm>
        </p:spPr>
        <p:txBody>
          <a:bodyPr/>
          <a:lstStyle/>
          <a:p>
            <a:r>
              <a:rPr lang="uk-UA" dirty="0" smtClean="0"/>
              <a:t>Загадки про воду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14422"/>
            <a:ext cx="6400800" cy="5286412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>
                <a:solidFill>
                  <a:srgbClr val="002060"/>
                </a:solidFill>
              </a:rPr>
              <a:t>Мене </a:t>
            </a:r>
            <a:r>
              <a:rPr lang="ru-RU" sz="5600" dirty="0" err="1" smtClean="0">
                <a:solidFill>
                  <a:srgbClr val="002060"/>
                </a:solidFill>
              </a:rPr>
              <a:t>п’ють</a:t>
            </a:r>
            <a:r>
              <a:rPr lang="ru-RU" sz="5600" dirty="0" smtClean="0">
                <a:solidFill>
                  <a:srgbClr val="002060"/>
                </a:solidFill>
              </a:rPr>
              <a:t>, </a:t>
            </a:r>
            <a:r>
              <a:rPr lang="ru-RU" sz="5600" dirty="0" err="1" smtClean="0">
                <a:solidFill>
                  <a:srgbClr val="002060"/>
                </a:solidFill>
              </a:rPr>
              <a:t>мене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ллють</a:t>
            </a:r>
            <a:r>
              <a:rPr lang="ru-RU" sz="5600" dirty="0" smtClean="0">
                <a:solidFill>
                  <a:srgbClr val="002060"/>
                </a:solidFill>
              </a:rPr>
              <a:t>, </a:t>
            </a:r>
            <a:r>
              <a:rPr lang="ru-RU" sz="5600" dirty="0" err="1" smtClean="0">
                <a:solidFill>
                  <a:srgbClr val="002060"/>
                </a:solidFill>
              </a:rPr>
              <a:t>усім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потрібна</a:t>
            </a:r>
            <a:r>
              <a:rPr lang="ru-RU" sz="5600" dirty="0" smtClean="0">
                <a:solidFill>
                  <a:srgbClr val="002060"/>
                </a:solidFill>
              </a:rPr>
              <a:t> я. </a:t>
            </a:r>
            <a:r>
              <a:rPr lang="ru-RU" sz="5600" dirty="0" err="1" smtClean="0">
                <a:solidFill>
                  <a:srgbClr val="002060"/>
                </a:solidFill>
              </a:rPr>
              <a:t>Хто</a:t>
            </a:r>
            <a:r>
              <a:rPr lang="ru-RU" sz="5600" dirty="0" smtClean="0">
                <a:solidFill>
                  <a:srgbClr val="002060"/>
                </a:solidFill>
              </a:rPr>
              <a:t> я </a:t>
            </a:r>
            <a:r>
              <a:rPr lang="ru-RU" sz="5600" dirty="0" err="1" smtClean="0">
                <a:solidFill>
                  <a:srgbClr val="002060"/>
                </a:solidFill>
              </a:rPr>
              <a:t>така</a:t>
            </a:r>
            <a:r>
              <a:rPr lang="ru-RU" sz="5600" dirty="0" smtClean="0">
                <a:solidFill>
                  <a:srgbClr val="002060"/>
                </a:solidFill>
              </a:rPr>
              <a:t>? (Вода)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 </a:t>
            </a:r>
          </a:p>
          <a:p>
            <a:r>
              <a:rPr lang="ru-RU" sz="5600" dirty="0" err="1" smtClean="0">
                <a:solidFill>
                  <a:srgbClr val="002060"/>
                </a:solidFill>
              </a:rPr>
              <a:t>Чого</a:t>
            </a:r>
            <a:r>
              <a:rPr lang="ru-RU" sz="5600" dirty="0" smtClean="0">
                <a:solidFill>
                  <a:srgbClr val="002060"/>
                </a:solidFill>
              </a:rPr>
              <a:t> в </a:t>
            </a:r>
            <a:r>
              <a:rPr lang="ru-RU" sz="5600" dirty="0" err="1" smtClean="0">
                <a:solidFill>
                  <a:srgbClr val="002060"/>
                </a:solidFill>
              </a:rPr>
              <a:t>решеті</a:t>
            </a:r>
            <a:r>
              <a:rPr lang="ru-RU" sz="5600" dirty="0" smtClean="0">
                <a:solidFill>
                  <a:srgbClr val="002060"/>
                </a:solidFill>
              </a:rPr>
              <a:t> не </a:t>
            </a:r>
            <a:r>
              <a:rPr lang="ru-RU" sz="5600" dirty="0" err="1" smtClean="0">
                <a:solidFill>
                  <a:srgbClr val="002060"/>
                </a:solidFill>
              </a:rPr>
              <a:t>унесеш</a:t>
            </a:r>
            <a:r>
              <a:rPr lang="ru-RU" sz="5600" dirty="0" smtClean="0">
                <a:solidFill>
                  <a:srgbClr val="002060"/>
                </a:solidFill>
              </a:rPr>
              <a:t>? (Воду)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Ми </a:t>
            </a:r>
            <a:r>
              <a:rPr lang="ru-RU" sz="5600" dirty="0" err="1" smtClean="0">
                <a:solidFill>
                  <a:srgbClr val="002060"/>
                </a:solidFill>
              </a:rPr>
              <a:t>кажемо</a:t>
            </a:r>
            <a:r>
              <a:rPr lang="ru-RU" sz="5600" dirty="0" smtClean="0">
                <a:solidFill>
                  <a:srgbClr val="002060"/>
                </a:solidFill>
              </a:rPr>
              <a:t>: вона </a:t>
            </a:r>
            <a:r>
              <a:rPr lang="ru-RU" sz="5600" dirty="0" err="1" smtClean="0">
                <a:solidFill>
                  <a:srgbClr val="002060"/>
                </a:solidFill>
              </a:rPr>
              <a:t>тече</a:t>
            </a:r>
            <a:r>
              <a:rPr lang="ru-RU" sz="56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 Ми </a:t>
            </a:r>
            <a:r>
              <a:rPr lang="ru-RU" sz="5600" dirty="0" err="1" smtClean="0">
                <a:solidFill>
                  <a:srgbClr val="002060"/>
                </a:solidFill>
              </a:rPr>
              <a:t>кажемо</a:t>
            </a:r>
            <a:r>
              <a:rPr lang="ru-RU" sz="5600" dirty="0" smtClean="0">
                <a:solidFill>
                  <a:srgbClr val="002060"/>
                </a:solidFill>
              </a:rPr>
              <a:t>: вона </a:t>
            </a:r>
            <a:r>
              <a:rPr lang="ru-RU" sz="5600" dirty="0" err="1" smtClean="0">
                <a:solidFill>
                  <a:srgbClr val="002060"/>
                </a:solidFill>
              </a:rPr>
              <a:t>виблискує</a:t>
            </a:r>
            <a:r>
              <a:rPr lang="ru-RU" sz="56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 Вона </a:t>
            </a:r>
            <a:r>
              <a:rPr lang="ru-RU" sz="5600" dirty="0" err="1" smtClean="0">
                <a:solidFill>
                  <a:srgbClr val="002060"/>
                </a:solidFill>
              </a:rPr>
              <a:t>біжить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завжди</a:t>
            </a:r>
            <a:r>
              <a:rPr lang="ru-RU" sz="5600" dirty="0" smtClean="0">
                <a:solidFill>
                  <a:srgbClr val="002060"/>
                </a:solidFill>
              </a:rPr>
              <a:t> вперед,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Але </a:t>
            </a:r>
            <a:r>
              <a:rPr lang="ru-RU" sz="5600" dirty="0" err="1" smtClean="0">
                <a:solidFill>
                  <a:srgbClr val="002060"/>
                </a:solidFill>
              </a:rPr>
              <a:t>нікуди</a:t>
            </a:r>
            <a:r>
              <a:rPr lang="ru-RU" sz="5600" dirty="0" smtClean="0">
                <a:solidFill>
                  <a:srgbClr val="002060"/>
                </a:solidFill>
              </a:rPr>
              <a:t> не </a:t>
            </a:r>
            <a:r>
              <a:rPr lang="ru-RU" sz="5600" dirty="0" err="1" smtClean="0">
                <a:solidFill>
                  <a:srgbClr val="002060"/>
                </a:solidFill>
              </a:rPr>
              <a:t>тікає</a:t>
            </a:r>
            <a:r>
              <a:rPr lang="ru-RU" sz="5600" dirty="0" smtClean="0">
                <a:solidFill>
                  <a:srgbClr val="002060"/>
                </a:solidFill>
              </a:rPr>
              <a:t>. (Вода)</a:t>
            </a:r>
          </a:p>
          <a:p>
            <a:r>
              <a:rPr lang="uk-UA" sz="5600" dirty="0" smtClean="0">
                <a:solidFill>
                  <a:srgbClr val="002060"/>
                </a:solidFill>
              </a:rPr>
              <a:t> *** </a:t>
            </a:r>
            <a:endParaRPr lang="ru-RU" sz="5600" dirty="0" smtClean="0">
              <a:solidFill>
                <a:srgbClr val="002060"/>
              </a:solidFill>
            </a:endParaRPr>
          </a:p>
          <a:p>
            <a:r>
              <a:rPr lang="uk-UA" sz="5600" dirty="0" smtClean="0">
                <a:solidFill>
                  <a:srgbClr val="002060"/>
                </a:solidFill>
              </a:rPr>
              <a:t>Я і хмара, і туман, І струмок, і океан, </a:t>
            </a:r>
            <a:endParaRPr lang="ru-RU" sz="5600" dirty="0" smtClean="0">
              <a:solidFill>
                <a:srgbClr val="002060"/>
              </a:solidFill>
            </a:endParaRPr>
          </a:p>
          <a:p>
            <a:r>
              <a:rPr lang="uk-UA" sz="5600" dirty="0" smtClean="0">
                <a:solidFill>
                  <a:srgbClr val="002060"/>
                </a:solidFill>
              </a:rPr>
              <a:t>І літаю, і біжу, І замерзнуть можу! (вода)</a:t>
            </a:r>
            <a:endParaRPr lang="ru-RU" sz="5600" dirty="0" smtClean="0">
              <a:solidFill>
                <a:srgbClr val="002060"/>
              </a:solidFill>
            </a:endParaRPr>
          </a:p>
          <a:p>
            <a:r>
              <a:rPr lang="ru-RU" sz="5600" dirty="0" smtClean="0">
                <a:solidFill>
                  <a:srgbClr val="002060"/>
                </a:solidFill>
              </a:rPr>
              <a:t>***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У морях </a:t>
            </a:r>
            <a:r>
              <a:rPr lang="ru-RU" sz="5600" dirty="0" err="1" smtClean="0">
                <a:solidFill>
                  <a:srgbClr val="002060"/>
                </a:solidFill>
              </a:rPr>
              <a:t>і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річках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живе</a:t>
            </a:r>
            <a:r>
              <a:rPr lang="ru-RU" sz="5600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Але часто по небу </a:t>
            </a:r>
            <a:r>
              <a:rPr lang="ru-RU" sz="5600" dirty="0" err="1" smtClean="0">
                <a:solidFill>
                  <a:srgbClr val="002060"/>
                </a:solidFill>
              </a:rPr>
              <a:t>літає</a:t>
            </a:r>
            <a:r>
              <a:rPr lang="ru-RU" sz="56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А як </a:t>
            </a:r>
            <a:r>
              <a:rPr lang="ru-RU" sz="5600" dirty="0" err="1" smtClean="0">
                <a:solidFill>
                  <a:srgbClr val="002060"/>
                </a:solidFill>
              </a:rPr>
              <a:t>набридне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їй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літати</a:t>
            </a:r>
            <a:r>
              <a:rPr lang="ru-RU" sz="5600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На землю </a:t>
            </a:r>
            <a:r>
              <a:rPr lang="ru-RU" sz="5600" dirty="0" err="1" smtClean="0">
                <a:solidFill>
                  <a:srgbClr val="002060"/>
                </a:solidFill>
              </a:rPr>
              <a:t>знову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осідає</a:t>
            </a:r>
            <a:r>
              <a:rPr lang="ru-RU" sz="5600" dirty="0" smtClean="0">
                <a:solidFill>
                  <a:srgbClr val="002060"/>
                </a:solidFill>
              </a:rPr>
              <a:t>. (Вода)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Сама </a:t>
            </a:r>
            <a:r>
              <a:rPr lang="ru-RU" sz="5600" dirty="0" err="1" smtClean="0">
                <a:solidFill>
                  <a:srgbClr val="002060"/>
                </a:solidFill>
              </a:rPr>
              <a:t>пити</a:t>
            </a:r>
            <a:r>
              <a:rPr lang="ru-RU" sz="5600" dirty="0" smtClean="0">
                <a:solidFill>
                  <a:srgbClr val="002060"/>
                </a:solidFill>
              </a:rPr>
              <a:t> не </a:t>
            </a:r>
            <a:r>
              <a:rPr lang="ru-RU" sz="5600" dirty="0" err="1" smtClean="0">
                <a:solidFill>
                  <a:srgbClr val="002060"/>
                </a:solidFill>
              </a:rPr>
              <a:t>п’є</a:t>
            </a:r>
            <a:r>
              <a:rPr lang="ru-RU" sz="5600" dirty="0" smtClean="0">
                <a:solidFill>
                  <a:srgbClr val="002060"/>
                </a:solidFill>
              </a:rPr>
              <a:t>, 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А нас </a:t>
            </a:r>
            <a:r>
              <a:rPr lang="ru-RU" sz="5600" dirty="0" err="1" smtClean="0">
                <a:solidFill>
                  <a:srgbClr val="002060"/>
                </a:solidFill>
              </a:rPr>
              <a:t>змушує</a:t>
            </a:r>
            <a:r>
              <a:rPr lang="ru-RU" sz="5600" dirty="0" smtClean="0">
                <a:solidFill>
                  <a:srgbClr val="002060"/>
                </a:solidFill>
              </a:rPr>
              <a:t>. (Вода)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Без рук, без </a:t>
            </a:r>
            <a:r>
              <a:rPr lang="ru-RU" sz="5600" dirty="0" err="1" smtClean="0">
                <a:solidFill>
                  <a:srgbClr val="002060"/>
                </a:solidFill>
              </a:rPr>
              <a:t>ніг</a:t>
            </a:r>
            <a:r>
              <a:rPr lang="ru-RU" sz="5600" dirty="0" smtClean="0">
                <a:solidFill>
                  <a:srgbClr val="002060"/>
                </a:solidFill>
              </a:rPr>
              <a:t>, а </a:t>
            </a:r>
            <a:r>
              <a:rPr lang="ru-RU" sz="5600" dirty="0" err="1" smtClean="0">
                <a:solidFill>
                  <a:srgbClr val="002060"/>
                </a:solidFill>
              </a:rPr>
              <a:t>цілий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світ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пройде</a:t>
            </a:r>
            <a:r>
              <a:rPr lang="ru-RU" sz="5600" dirty="0" smtClean="0">
                <a:solidFill>
                  <a:srgbClr val="002060"/>
                </a:solidFill>
              </a:rPr>
              <a:t>. (вода)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</a:t>
            </a:r>
          </a:p>
          <a:p>
            <a:r>
              <a:rPr lang="ru-RU" sz="5600" dirty="0" err="1" smtClean="0">
                <a:solidFill>
                  <a:srgbClr val="002060"/>
                </a:solidFill>
              </a:rPr>
              <a:t>Що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тече</a:t>
            </a:r>
            <a:r>
              <a:rPr lang="ru-RU" sz="5600" dirty="0" smtClean="0">
                <a:solidFill>
                  <a:srgbClr val="002060"/>
                </a:solidFill>
              </a:rPr>
              <a:t>, не </a:t>
            </a:r>
            <a:r>
              <a:rPr lang="ru-RU" sz="5600" dirty="0" err="1" smtClean="0">
                <a:solidFill>
                  <a:srgbClr val="002060"/>
                </a:solidFill>
              </a:rPr>
              <a:t>зупиняється</a:t>
            </a:r>
            <a:r>
              <a:rPr lang="ru-RU" sz="5600" dirty="0" smtClean="0">
                <a:solidFill>
                  <a:srgbClr val="002060"/>
                </a:solidFill>
              </a:rPr>
              <a:t>? (вода) </a:t>
            </a:r>
          </a:p>
          <a:p>
            <a:r>
              <a:rPr lang="ru-RU" sz="5600" dirty="0" smtClean="0">
                <a:solidFill>
                  <a:srgbClr val="002060"/>
                </a:solidFill>
              </a:rPr>
              <a:t>***</a:t>
            </a:r>
          </a:p>
          <a:p>
            <a:r>
              <a:rPr lang="ru-RU" sz="5600" dirty="0" err="1" smtClean="0">
                <a:solidFill>
                  <a:srgbClr val="002060"/>
                </a:solidFill>
              </a:rPr>
              <a:t>Що</a:t>
            </a:r>
            <a:r>
              <a:rPr lang="ru-RU" sz="5600" dirty="0" smtClean="0">
                <a:solidFill>
                  <a:srgbClr val="002060"/>
                </a:solidFill>
              </a:rPr>
              <a:t> </a:t>
            </a:r>
            <a:r>
              <a:rPr lang="ru-RU" sz="5600" dirty="0" err="1" smtClean="0">
                <a:solidFill>
                  <a:srgbClr val="002060"/>
                </a:solidFill>
              </a:rPr>
              <a:t>шумить</a:t>
            </a:r>
            <a:r>
              <a:rPr lang="ru-RU" sz="5600" dirty="0" smtClean="0">
                <a:solidFill>
                  <a:srgbClr val="002060"/>
                </a:solidFill>
              </a:rPr>
              <a:t> без </a:t>
            </a:r>
            <a:r>
              <a:rPr lang="ru-RU" sz="5600" dirty="0" err="1" smtClean="0">
                <a:solidFill>
                  <a:srgbClr val="002060"/>
                </a:solidFill>
              </a:rPr>
              <a:t>вітру</a:t>
            </a:r>
            <a:r>
              <a:rPr lang="ru-RU" sz="5600" dirty="0" smtClean="0">
                <a:solidFill>
                  <a:srgbClr val="002060"/>
                </a:solidFill>
              </a:rPr>
              <a:t>? (вода)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err="1" smtClean="0"/>
              <a:t>Прісна</a:t>
            </a:r>
            <a:r>
              <a:rPr lang="ru-RU" sz="2200" dirty="0" smtClean="0"/>
              <a:t> вода: </a:t>
            </a:r>
            <a:r>
              <a:rPr lang="ru-RU" sz="2200" dirty="0" err="1" smtClean="0"/>
              <a:t>джерело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життєвої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сили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планеті</a:t>
            </a:r>
            <a:r>
              <a:rPr lang="ru-RU" sz="22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429684" cy="5715040"/>
          </a:xfrm>
        </p:spPr>
        <p:txBody>
          <a:bodyPr>
            <a:noAutofit/>
          </a:bodyPr>
          <a:lstStyle/>
          <a:p>
            <a:pPr algn="just"/>
            <a:endParaRPr lang="ru-RU" sz="1400" dirty="0" smtClean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   </a:t>
            </a:r>
            <a:r>
              <a:rPr lang="ru-RU" sz="1400" dirty="0" err="1" smtClean="0">
                <a:solidFill>
                  <a:srgbClr val="002060"/>
                </a:solidFill>
              </a:rPr>
              <a:t>Прісна</a:t>
            </a:r>
            <a:r>
              <a:rPr lang="ru-RU" sz="1400" dirty="0" smtClean="0">
                <a:solidFill>
                  <a:srgbClr val="002060"/>
                </a:solidFill>
              </a:rPr>
              <a:t> вода — </a:t>
            </a:r>
            <a:r>
              <a:rPr lang="ru-RU" sz="1400" dirty="0" err="1" smtClean="0">
                <a:solidFill>
                  <a:srgbClr val="002060"/>
                </a:solidFill>
              </a:rPr>
              <a:t>це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рідина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життя</a:t>
            </a:r>
            <a:r>
              <a:rPr lang="ru-RU" sz="1400" dirty="0" smtClean="0">
                <a:solidFill>
                  <a:srgbClr val="002060"/>
                </a:solidFill>
              </a:rPr>
              <a:t>. Без </a:t>
            </a:r>
            <a:r>
              <a:rPr lang="ru-RU" sz="1400" dirty="0" err="1" smtClean="0">
                <a:solidFill>
                  <a:srgbClr val="002060"/>
                </a:solidFill>
              </a:rPr>
              <a:t>неї</a:t>
            </a:r>
            <a:r>
              <a:rPr lang="ru-RU" sz="1400" dirty="0" smtClean="0">
                <a:solidFill>
                  <a:srgbClr val="002060"/>
                </a:solidFill>
              </a:rPr>
              <a:t> планета </a:t>
            </a:r>
            <a:r>
              <a:rPr lang="ru-RU" sz="1400" dirty="0" err="1" smtClean="0">
                <a:solidFill>
                  <a:srgbClr val="002060"/>
                </a:solidFill>
              </a:rPr>
              <a:t>перетворилася</a:t>
            </a:r>
            <a:r>
              <a:rPr lang="ru-RU" sz="1400" dirty="0" smtClean="0">
                <a:solidFill>
                  <a:srgbClr val="002060"/>
                </a:solidFill>
              </a:rPr>
              <a:t> б у </a:t>
            </a:r>
            <a:r>
              <a:rPr lang="ru-RU" sz="1400" dirty="0" err="1" smtClean="0">
                <a:solidFill>
                  <a:srgbClr val="002060"/>
                </a:solidFill>
              </a:rPr>
              <a:t>згорівшу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пустку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Водопостачання</a:t>
            </a:r>
            <a:r>
              <a:rPr lang="ru-RU" sz="1400" dirty="0" smtClean="0">
                <a:solidFill>
                  <a:srgbClr val="002060"/>
                </a:solidFill>
              </a:rPr>
              <a:t> для нас </a:t>
            </a:r>
            <a:r>
              <a:rPr lang="ru-RU" sz="1400" dirty="0" err="1" smtClean="0">
                <a:solidFill>
                  <a:srgbClr val="002060"/>
                </a:solidFill>
              </a:rPr>
              <a:t>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звичайною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річчю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але</a:t>
            </a:r>
            <a:r>
              <a:rPr lang="ru-RU" sz="1400" dirty="0" smtClean="0">
                <a:solidFill>
                  <a:srgbClr val="002060"/>
                </a:solidFill>
              </a:rPr>
              <a:t> попит </a:t>
            </a:r>
            <a:r>
              <a:rPr lang="ru-RU" sz="1400" dirty="0" err="1" smtClean="0">
                <a:solidFill>
                  <a:srgbClr val="002060"/>
                </a:solidFill>
              </a:rPr>
              <a:t>зростає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швидко</a:t>
            </a:r>
            <a:r>
              <a:rPr lang="ru-RU" sz="1400" dirty="0" smtClean="0">
                <a:solidFill>
                  <a:srgbClr val="002060"/>
                </a:solidFill>
              </a:rPr>
              <a:t>, так як </a:t>
            </a:r>
            <a:r>
              <a:rPr lang="ru-RU" sz="1400" dirty="0" err="1" smtClean="0">
                <a:solidFill>
                  <a:srgbClr val="002060"/>
                </a:solidFill>
              </a:rPr>
              <a:t>кількість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збільшується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і</a:t>
            </a:r>
            <a:r>
              <a:rPr lang="ru-RU" sz="1400" dirty="0" smtClean="0">
                <a:solidFill>
                  <a:srgbClr val="002060"/>
                </a:solidFill>
              </a:rPr>
              <a:t> таким чином </a:t>
            </a:r>
            <a:r>
              <a:rPr lang="ru-RU" sz="1400" dirty="0" err="1" smtClean="0">
                <a:solidFill>
                  <a:srgbClr val="002060"/>
                </a:solidFill>
              </a:rPr>
              <a:t>використання</a:t>
            </a:r>
            <a:r>
              <a:rPr lang="ru-RU" sz="1400" dirty="0" smtClean="0">
                <a:solidFill>
                  <a:srgbClr val="002060"/>
                </a:solidFill>
              </a:rPr>
              <a:t> води на душу </a:t>
            </a:r>
            <a:r>
              <a:rPr lang="ru-RU" sz="14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також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збільшується</a:t>
            </a:r>
            <a:r>
              <a:rPr lang="ru-RU" sz="1400" dirty="0" smtClean="0">
                <a:solidFill>
                  <a:srgbClr val="002060"/>
                </a:solidFill>
              </a:rPr>
              <a:t>. З метою </a:t>
            </a:r>
            <a:r>
              <a:rPr lang="ru-RU" sz="1400" dirty="0" err="1" smtClean="0">
                <a:solidFill>
                  <a:srgbClr val="002060"/>
                </a:solidFill>
              </a:rPr>
              <a:t>активізації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дій</a:t>
            </a:r>
            <a:r>
              <a:rPr lang="ru-RU" sz="1400" dirty="0" smtClean="0">
                <a:solidFill>
                  <a:srgbClr val="002060"/>
                </a:solidFill>
              </a:rPr>
              <a:t> для </a:t>
            </a:r>
            <a:r>
              <a:rPr lang="ru-RU" sz="1400" dirty="0" err="1" smtClean="0">
                <a:solidFill>
                  <a:srgbClr val="002060"/>
                </a:solidFill>
              </a:rPr>
              <a:t>уникнення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кризи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що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насувається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Генеральна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Асамблея</a:t>
            </a:r>
            <a:r>
              <a:rPr lang="ru-RU" sz="1400" dirty="0" smtClean="0">
                <a:solidFill>
                  <a:srgbClr val="002060"/>
                </a:solidFill>
              </a:rPr>
              <a:t> ООН проголосила </a:t>
            </a:r>
            <a:r>
              <a:rPr lang="ru-RU" sz="1400" dirty="0" err="1" smtClean="0">
                <a:solidFill>
                  <a:srgbClr val="002060"/>
                </a:solidFill>
              </a:rPr>
              <a:t>період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</a:t>
            </a:r>
            <a:r>
              <a:rPr lang="ru-RU" sz="1400" dirty="0" smtClean="0">
                <a:solidFill>
                  <a:srgbClr val="002060"/>
                </a:solidFill>
              </a:rPr>
              <a:t> 2005 по 2015 роки </a:t>
            </a:r>
            <a:r>
              <a:rPr lang="ru-RU" sz="1400" dirty="0" err="1" smtClean="0">
                <a:solidFill>
                  <a:srgbClr val="002060"/>
                </a:solidFill>
              </a:rPr>
              <a:t>Міжнародним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десятиріччям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дій</a:t>
            </a:r>
            <a:r>
              <a:rPr lang="ru-RU" sz="1400" dirty="0" smtClean="0">
                <a:solidFill>
                  <a:srgbClr val="002060"/>
                </a:solidFill>
              </a:rPr>
              <a:t> «Вода для </a:t>
            </a:r>
            <a:r>
              <a:rPr lang="ru-RU" sz="1400" dirty="0" err="1" smtClean="0">
                <a:solidFill>
                  <a:srgbClr val="002060"/>
                </a:solidFill>
              </a:rPr>
              <a:t>життя</a:t>
            </a:r>
            <a:r>
              <a:rPr lang="ru-RU" sz="1400" dirty="0" smtClean="0">
                <a:solidFill>
                  <a:srgbClr val="002060"/>
                </a:solidFill>
              </a:rPr>
              <a:t>». </a:t>
            </a:r>
            <a:r>
              <a:rPr lang="ru-RU" sz="1400" dirty="0" err="1" smtClean="0">
                <a:solidFill>
                  <a:srgbClr val="002060"/>
                </a:solidFill>
              </a:rPr>
              <a:t>Ця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подія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була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започаткована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під</a:t>
            </a:r>
            <a:r>
              <a:rPr lang="ru-RU" sz="1400" dirty="0" smtClean="0">
                <a:solidFill>
                  <a:srgbClr val="002060"/>
                </a:solidFill>
              </a:rPr>
              <a:t> час </a:t>
            </a:r>
            <a:r>
              <a:rPr lang="ru-RU" sz="1400" dirty="0" err="1" smtClean="0">
                <a:solidFill>
                  <a:srgbClr val="002060"/>
                </a:solidFill>
              </a:rPr>
              <a:t>Всесвітнього</a:t>
            </a:r>
            <a:r>
              <a:rPr lang="ru-RU" sz="1400" dirty="0" smtClean="0">
                <a:solidFill>
                  <a:srgbClr val="002060"/>
                </a:solidFill>
              </a:rPr>
              <a:t> дня </a:t>
            </a:r>
            <a:r>
              <a:rPr lang="ru-RU" sz="1400" dirty="0" err="1" smtClean="0">
                <a:solidFill>
                  <a:srgbClr val="002060"/>
                </a:solidFill>
              </a:rPr>
              <a:t>водних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ресурсів</a:t>
            </a:r>
            <a:r>
              <a:rPr lang="ru-RU" sz="1400" dirty="0" smtClean="0">
                <a:solidFill>
                  <a:srgbClr val="002060"/>
                </a:solidFill>
              </a:rPr>
              <a:t> 22 </a:t>
            </a:r>
            <a:r>
              <a:rPr lang="ru-RU" sz="1400" dirty="0" err="1" smtClean="0">
                <a:solidFill>
                  <a:srgbClr val="002060"/>
                </a:solidFill>
              </a:rPr>
              <a:t>березня</a:t>
            </a:r>
            <a:r>
              <a:rPr lang="ru-RU" sz="1400" dirty="0" smtClean="0">
                <a:solidFill>
                  <a:srgbClr val="002060"/>
                </a:solidFill>
              </a:rPr>
              <a:t> 2005 року. </a:t>
            </a:r>
            <a:r>
              <a:rPr lang="ru-RU" sz="1400" dirty="0" err="1" smtClean="0">
                <a:solidFill>
                  <a:srgbClr val="002060"/>
                </a:solidFill>
              </a:rPr>
              <a:t>Це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вкрай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необхідно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         Теоретично </a:t>
            </a:r>
            <a:r>
              <a:rPr lang="ru-RU" sz="1400" dirty="0" err="1" smtClean="0">
                <a:solidFill>
                  <a:srgbClr val="002060"/>
                </a:solidFill>
              </a:rPr>
              <a:t>близько</a:t>
            </a:r>
            <a:r>
              <a:rPr lang="ru-RU" sz="1400" dirty="0" smtClean="0">
                <a:solidFill>
                  <a:srgbClr val="002060"/>
                </a:solidFill>
              </a:rPr>
              <a:t> 34 000 куб. км. </a:t>
            </a:r>
            <a:r>
              <a:rPr lang="ru-RU" sz="1400" dirty="0" err="1" smtClean="0">
                <a:solidFill>
                  <a:srgbClr val="002060"/>
                </a:solidFill>
              </a:rPr>
              <a:t>прісної</a:t>
            </a:r>
            <a:r>
              <a:rPr lang="ru-RU" sz="1400" dirty="0" smtClean="0">
                <a:solidFill>
                  <a:srgbClr val="002060"/>
                </a:solidFill>
              </a:rPr>
              <a:t> води </a:t>
            </a:r>
            <a:r>
              <a:rPr lang="ru-RU" sz="1400" dirty="0" err="1" smtClean="0">
                <a:solidFill>
                  <a:srgbClr val="002060"/>
                </a:solidFill>
              </a:rPr>
              <a:t>потрібно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людству</a:t>
            </a:r>
            <a:r>
              <a:rPr lang="ru-RU" sz="1400" dirty="0" smtClean="0">
                <a:solidFill>
                  <a:srgbClr val="002060"/>
                </a:solidFill>
              </a:rPr>
              <a:t> для </a:t>
            </a:r>
            <a:r>
              <a:rPr lang="ru-RU" sz="1400" dirty="0" err="1" smtClean="0">
                <a:solidFill>
                  <a:srgbClr val="002060"/>
                </a:solidFill>
              </a:rPr>
              <a:t>щорічного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використання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Якщо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рівномірно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розподілити</a:t>
            </a:r>
            <a:r>
              <a:rPr lang="ru-RU" sz="1400" dirty="0" smtClean="0">
                <a:solidFill>
                  <a:srgbClr val="002060"/>
                </a:solidFill>
              </a:rPr>
              <a:t>, то </a:t>
            </a:r>
            <a:r>
              <a:rPr lang="ru-RU" sz="1400" dirty="0" err="1" smtClean="0">
                <a:solidFill>
                  <a:srgbClr val="002060"/>
                </a:solidFill>
              </a:rPr>
              <a:t>вийде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що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кожній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людині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дістанеться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приблизно</a:t>
            </a:r>
            <a:r>
              <a:rPr lang="ru-RU" sz="1400" dirty="0" smtClean="0">
                <a:solidFill>
                  <a:srgbClr val="002060"/>
                </a:solidFill>
              </a:rPr>
              <a:t> 8000 </a:t>
            </a:r>
            <a:r>
              <a:rPr lang="ru-RU" sz="1400" dirty="0" err="1" smtClean="0">
                <a:solidFill>
                  <a:srgbClr val="002060"/>
                </a:solidFill>
              </a:rPr>
              <a:t>кубічних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метрів</a:t>
            </a:r>
            <a:r>
              <a:rPr lang="ru-RU" sz="1400" dirty="0" smtClean="0">
                <a:solidFill>
                  <a:srgbClr val="002060"/>
                </a:solidFill>
              </a:rPr>
              <a:t> води на </a:t>
            </a:r>
            <a:r>
              <a:rPr lang="ru-RU" sz="1400" dirty="0" err="1" smtClean="0">
                <a:solidFill>
                  <a:srgbClr val="002060"/>
                </a:solidFill>
              </a:rPr>
              <a:t>рік</a:t>
            </a:r>
            <a:r>
              <a:rPr lang="ru-RU" sz="1400" dirty="0" smtClean="0">
                <a:solidFill>
                  <a:srgbClr val="002060"/>
                </a:solidFill>
              </a:rPr>
              <a:t> (</a:t>
            </a:r>
            <a:r>
              <a:rPr lang="ru-RU" sz="1400" dirty="0" err="1" smtClean="0">
                <a:solidFill>
                  <a:srgbClr val="002060"/>
                </a:solidFill>
              </a:rPr>
              <a:t>виходячи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1400" dirty="0" smtClean="0">
                <a:solidFill>
                  <a:srgbClr val="002060"/>
                </a:solidFill>
              </a:rPr>
              <a:t> в 2000 </a:t>
            </a:r>
            <a:r>
              <a:rPr lang="ru-RU" sz="1400" dirty="0" err="1" smtClean="0">
                <a:solidFill>
                  <a:srgbClr val="002060"/>
                </a:solidFill>
              </a:rPr>
              <a:t>році</a:t>
            </a:r>
            <a:r>
              <a:rPr lang="ru-RU" sz="1400" dirty="0" smtClean="0">
                <a:solidFill>
                  <a:srgbClr val="002060"/>
                </a:solidFill>
              </a:rPr>
              <a:t>).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        </a:t>
            </a:r>
            <a:r>
              <a:rPr lang="ru-RU" sz="1400" dirty="0" err="1" smtClean="0">
                <a:solidFill>
                  <a:srgbClr val="002060"/>
                </a:solidFill>
              </a:rPr>
              <a:t>Такої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цілком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достатньо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щоб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задовольнити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людські</a:t>
            </a:r>
            <a:r>
              <a:rPr lang="ru-RU" sz="1400" dirty="0" smtClean="0">
                <a:solidFill>
                  <a:srgbClr val="002060"/>
                </a:solidFill>
              </a:rPr>
              <a:t> потреби, </a:t>
            </a:r>
            <a:r>
              <a:rPr lang="ru-RU" sz="1400" dirty="0" err="1" smtClean="0">
                <a:solidFill>
                  <a:srgbClr val="002060"/>
                </a:solidFill>
              </a:rPr>
              <a:t>якщо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питна</a:t>
            </a:r>
            <a:r>
              <a:rPr lang="ru-RU" sz="1400" dirty="0" smtClean="0">
                <a:solidFill>
                  <a:srgbClr val="002060"/>
                </a:solidFill>
              </a:rPr>
              <a:t> вода буде </a:t>
            </a:r>
            <a:r>
              <a:rPr lang="ru-RU" sz="1400" dirty="0" err="1" smtClean="0">
                <a:solidFill>
                  <a:srgbClr val="002060"/>
                </a:solidFill>
              </a:rPr>
              <a:t>розподілена</a:t>
            </a:r>
            <a:r>
              <a:rPr lang="ru-RU" sz="1400" dirty="0" smtClean="0">
                <a:solidFill>
                  <a:srgbClr val="002060"/>
                </a:solidFill>
              </a:rPr>
              <a:t> в </a:t>
            </a:r>
            <a:r>
              <a:rPr lang="ru-RU" sz="1400" dirty="0" err="1" smtClean="0">
                <a:solidFill>
                  <a:srgbClr val="002060"/>
                </a:solidFill>
              </a:rPr>
              <a:t>рівній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400" dirty="0" smtClean="0">
                <a:solidFill>
                  <a:srgbClr val="002060"/>
                </a:solidFill>
              </a:rPr>
              <a:t>. Але </a:t>
            </a:r>
            <a:r>
              <a:rPr lang="ru-RU" sz="1400" dirty="0" err="1" smtClean="0">
                <a:solidFill>
                  <a:srgbClr val="002060"/>
                </a:solidFill>
              </a:rPr>
              <a:t>прісна</a:t>
            </a:r>
            <a:r>
              <a:rPr lang="ru-RU" sz="1400" dirty="0" smtClean="0">
                <a:solidFill>
                  <a:srgbClr val="002060"/>
                </a:solidFill>
              </a:rPr>
              <a:t> вода </a:t>
            </a:r>
            <a:r>
              <a:rPr lang="ru-RU" sz="1400" dirty="0" err="1" smtClean="0">
                <a:solidFill>
                  <a:srgbClr val="002060"/>
                </a:solidFill>
              </a:rPr>
              <a:t>поставляється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неоднаково</a:t>
            </a:r>
            <a:r>
              <a:rPr lang="ru-RU" sz="1400" dirty="0" smtClean="0">
                <a:solidFill>
                  <a:srgbClr val="002060"/>
                </a:solidFill>
              </a:rPr>
              <a:t> в </a:t>
            </a:r>
            <a:r>
              <a:rPr lang="ru-RU" sz="1400" dirty="0" err="1" smtClean="0">
                <a:solidFill>
                  <a:srgbClr val="002060"/>
                </a:solidFill>
              </a:rPr>
              <a:t>різних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частинах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світу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ураховуючи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сезонність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чи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</a:t>
            </a:r>
            <a:r>
              <a:rPr lang="ru-RU" sz="1400" dirty="0" smtClean="0">
                <a:solidFill>
                  <a:srgbClr val="002060"/>
                </a:solidFill>
              </a:rPr>
              <a:t> року в </a:t>
            </a:r>
            <a:r>
              <a:rPr lang="ru-RU" sz="1400" dirty="0" err="1" smtClean="0">
                <a:solidFill>
                  <a:srgbClr val="002060"/>
                </a:solidFill>
              </a:rPr>
              <a:t>рік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Наприклад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ріка</a:t>
            </a:r>
            <a:r>
              <a:rPr lang="ru-RU" sz="1400" dirty="0" smtClean="0">
                <a:solidFill>
                  <a:srgbClr val="002060"/>
                </a:solidFill>
              </a:rPr>
              <a:t> Конго </a:t>
            </a:r>
            <a:r>
              <a:rPr lang="ru-RU" sz="1400" dirty="0" err="1" smtClean="0">
                <a:solidFill>
                  <a:srgbClr val="002060"/>
                </a:solidFill>
              </a:rPr>
              <a:t>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її</a:t>
            </a:r>
            <a:r>
              <a:rPr lang="ru-RU" sz="1400" dirty="0" smtClean="0">
                <a:solidFill>
                  <a:srgbClr val="002060"/>
                </a:solidFill>
              </a:rPr>
              <a:t> притоки </a:t>
            </a:r>
            <a:r>
              <a:rPr lang="ru-RU" sz="1400" dirty="0" err="1" smtClean="0">
                <a:solidFill>
                  <a:srgbClr val="002060"/>
                </a:solidFill>
              </a:rPr>
              <a:t>складає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близько</a:t>
            </a:r>
            <a:r>
              <a:rPr lang="ru-RU" sz="1400" dirty="0" smtClean="0">
                <a:solidFill>
                  <a:srgbClr val="002060"/>
                </a:solidFill>
              </a:rPr>
              <a:t> 30 </a:t>
            </a:r>
            <a:r>
              <a:rPr lang="ru-RU" sz="1400" dirty="0" err="1" smtClean="0">
                <a:solidFill>
                  <a:srgbClr val="002060"/>
                </a:solidFill>
              </a:rPr>
              <a:t>відсотків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річного</a:t>
            </a:r>
            <a:r>
              <a:rPr lang="ru-RU" sz="1400" dirty="0" smtClean="0">
                <a:solidFill>
                  <a:srgbClr val="002060"/>
                </a:solidFill>
              </a:rPr>
              <a:t> стоку </a:t>
            </a:r>
            <a:r>
              <a:rPr lang="ru-RU" sz="1400" dirty="0" err="1" smtClean="0">
                <a:solidFill>
                  <a:srgbClr val="002060"/>
                </a:solidFill>
              </a:rPr>
              <a:t>всього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африканського</a:t>
            </a:r>
            <a:r>
              <a:rPr lang="ru-RU" sz="1400" dirty="0" smtClean="0">
                <a:solidFill>
                  <a:srgbClr val="002060"/>
                </a:solidFill>
              </a:rPr>
              <a:t> континенту, </a:t>
            </a:r>
            <a:r>
              <a:rPr lang="ru-RU" sz="1400" dirty="0" err="1" smtClean="0">
                <a:solidFill>
                  <a:srgbClr val="002060"/>
                </a:solidFill>
              </a:rPr>
              <a:t>але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біля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вододілу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проживає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лише</a:t>
            </a:r>
            <a:r>
              <a:rPr lang="ru-RU" sz="1400" dirty="0" smtClean="0">
                <a:solidFill>
                  <a:srgbClr val="002060"/>
                </a:solidFill>
              </a:rPr>
              <a:t> 10 </a:t>
            </a:r>
            <a:r>
              <a:rPr lang="ru-RU" sz="1400" dirty="0" err="1" smtClean="0">
                <a:solidFill>
                  <a:srgbClr val="002060"/>
                </a:solidFill>
              </a:rPr>
              <a:t>відсотків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1400" dirty="0" smtClean="0">
                <a:solidFill>
                  <a:srgbClr val="002060"/>
                </a:solidFill>
              </a:rPr>
              <a:t> Африки. </a:t>
            </a:r>
            <a:r>
              <a:rPr lang="ru-RU" sz="1400" dirty="0" err="1" smtClean="0">
                <a:solidFill>
                  <a:srgbClr val="002060"/>
                </a:solidFill>
              </a:rPr>
              <a:t>Дві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третини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світу</a:t>
            </a:r>
            <a:r>
              <a:rPr lang="ru-RU" sz="1400" dirty="0" smtClean="0">
                <a:solidFill>
                  <a:srgbClr val="002060"/>
                </a:solidFill>
              </a:rPr>
              <a:t> - </a:t>
            </a:r>
            <a:r>
              <a:rPr lang="ru-RU" sz="1400" dirty="0" err="1" smtClean="0">
                <a:solidFill>
                  <a:srgbClr val="002060"/>
                </a:solidFill>
              </a:rPr>
              <a:t>близько</a:t>
            </a:r>
            <a:r>
              <a:rPr lang="ru-RU" sz="1400" dirty="0" smtClean="0">
                <a:solidFill>
                  <a:srgbClr val="002060"/>
                </a:solidFill>
              </a:rPr>
              <a:t> 4 млрд. людей - </a:t>
            </a:r>
            <a:r>
              <a:rPr lang="ru-RU" sz="1400" dirty="0" err="1" smtClean="0">
                <a:solidFill>
                  <a:srgbClr val="002060"/>
                </a:solidFill>
              </a:rPr>
              <a:t>живуть</a:t>
            </a:r>
            <a:r>
              <a:rPr lang="ru-RU" sz="1400" dirty="0" smtClean="0">
                <a:solidFill>
                  <a:srgbClr val="002060"/>
                </a:solidFill>
              </a:rPr>
              <a:t> у районах, </a:t>
            </a:r>
            <a:r>
              <a:rPr lang="ru-RU" sz="1400" dirty="0" err="1" smtClean="0">
                <a:solidFill>
                  <a:srgbClr val="002060"/>
                </a:solidFill>
              </a:rPr>
              <a:t>які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отримують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тільки</a:t>
            </a:r>
            <a:r>
              <a:rPr lang="ru-RU" sz="1400" dirty="0" smtClean="0">
                <a:solidFill>
                  <a:srgbClr val="002060"/>
                </a:solidFill>
              </a:rPr>
              <a:t> одну </a:t>
            </a:r>
            <a:r>
              <a:rPr lang="ru-RU" sz="1400" dirty="0" err="1" smtClean="0">
                <a:solidFill>
                  <a:srgbClr val="002060"/>
                </a:solidFill>
              </a:rPr>
              <a:t>четверту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річної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опадів</a:t>
            </a:r>
            <a:r>
              <a:rPr lang="ru-RU" sz="1400" dirty="0" smtClean="0">
                <a:solidFill>
                  <a:srgbClr val="002060"/>
                </a:solidFill>
              </a:rPr>
              <a:t> у </a:t>
            </a:r>
            <a:r>
              <a:rPr lang="ru-RU" sz="1400" dirty="0" err="1" smtClean="0">
                <a:solidFill>
                  <a:srgbClr val="002060"/>
                </a:solidFill>
              </a:rPr>
              <a:t>світі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  В </a:t>
            </a:r>
            <a:r>
              <a:rPr lang="ru-RU" sz="1400" dirty="0" err="1" smtClean="0">
                <a:solidFill>
                  <a:srgbClr val="002060"/>
                </a:solidFill>
              </a:rPr>
              <a:t>більшій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частині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світу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що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розвивається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прісна</a:t>
            </a:r>
            <a:r>
              <a:rPr lang="ru-RU" sz="1400" dirty="0" smtClean="0">
                <a:solidFill>
                  <a:srgbClr val="002060"/>
                </a:solidFill>
              </a:rPr>
              <a:t> вода </a:t>
            </a:r>
            <a:r>
              <a:rPr lang="ru-RU" sz="1400" dirty="0" err="1" smtClean="0">
                <a:solidFill>
                  <a:srgbClr val="002060"/>
                </a:solidFill>
              </a:rPr>
              <a:t>надходить</a:t>
            </a:r>
            <a:r>
              <a:rPr lang="ru-RU" sz="1400" dirty="0" smtClean="0">
                <a:solidFill>
                  <a:srgbClr val="002060"/>
                </a:solidFill>
              </a:rPr>
              <a:t> у </a:t>
            </a:r>
            <a:r>
              <a:rPr lang="ru-RU" sz="1400" dirty="0" err="1" smtClean="0">
                <a:solidFill>
                  <a:srgbClr val="002060"/>
                </a:solidFill>
              </a:rPr>
              <a:t>вигляді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сезонних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дощів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Такі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дощі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проходять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дуже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швидко</a:t>
            </a:r>
            <a:r>
              <a:rPr lang="ru-RU" sz="1400" dirty="0" smtClean="0">
                <a:solidFill>
                  <a:srgbClr val="002060"/>
                </a:solidFill>
              </a:rPr>
              <a:t> для того, </a:t>
            </a:r>
            <a:r>
              <a:rPr lang="ru-RU" sz="1400" dirty="0" err="1" smtClean="0">
                <a:solidFill>
                  <a:srgbClr val="002060"/>
                </a:solidFill>
              </a:rPr>
              <a:t>щоб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їх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ефективного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використати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наприклад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під</a:t>
            </a:r>
            <a:r>
              <a:rPr lang="ru-RU" sz="1400" dirty="0" smtClean="0">
                <a:solidFill>
                  <a:srgbClr val="002060"/>
                </a:solidFill>
              </a:rPr>
              <a:t> час </a:t>
            </a:r>
            <a:r>
              <a:rPr lang="ru-RU" sz="1400" dirty="0" err="1" smtClean="0">
                <a:solidFill>
                  <a:srgbClr val="002060"/>
                </a:solidFill>
              </a:rPr>
              <a:t>мусонів</a:t>
            </a:r>
            <a:r>
              <a:rPr lang="ru-RU" sz="1400" dirty="0" smtClean="0">
                <a:solidFill>
                  <a:srgbClr val="002060"/>
                </a:solidFill>
              </a:rPr>
              <a:t> в </a:t>
            </a:r>
            <a:r>
              <a:rPr lang="ru-RU" sz="1400" dirty="0" err="1" smtClean="0">
                <a:solidFill>
                  <a:srgbClr val="002060"/>
                </a:solidFill>
              </a:rPr>
              <a:t>Азії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Індія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наприклад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отримує</a:t>
            </a:r>
            <a:r>
              <a:rPr lang="ru-RU" sz="1400" dirty="0" smtClean="0">
                <a:solidFill>
                  <a:srgbClr val="002060"/>
                </a:solidFill>
              </a:rPr>
              <a:t> 90 </a:t>
            </a:r>
            <a:r>
              <a:rPr lang="ru-RU" sz="1400" dirty="0" err="1" smtClean="0">
                <a:solidFill>
                  <a:srgbClr val="002060"/>
                </a:solidFill>
              </a:rPr>
              <a:t>відсотків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своєї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річної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опадів</a:t>
            </a:r>
            <a:r>
              <a:rPr lang="ru-RU" sz="1400" dirty="0" smtClean="0">
                <a:solidFill>
                  <a:srgbClr val="002060"/>
                </a:solidFill>
              </a:rPr>
              <a:t> в сезон </a:t>
            </a:r>
            <a:r>
              <a:rPr lang="ru-RU" sz="1400" dirty="0" err="1" smtClean="0">
                <a:solidFill>
                  <a:srgbClr val="002060"/>
                </a:solidFill>
              </a:rPr>
              <a:t>літніх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мусонів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який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триває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з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червня</a:t>
            </a:r>
            <a:r>
              <a:rPr lang="ru-RU" sz="1400" dirty="0" smtClean="0">
                <a:solidFill>
                  <a:srgbClr val="002060"/>
                </a:solidFill>
              </a:rPr>
              <a:t> по </a:t>
            </a:r>
            <a:r>
              <a:rPr lang="ru-RU" sz="1400" dirty="0" err="1" smtClean="0">
                <a:solidFill>
                  <a:srgbClr val="002060"/>
                </a:solidFill>
              </a:rPr>
              <a:t>вересень</a:t>
            </a:r>
            <a:r>
              <a:rPr lang="ru-RU" sz="1400" dirty="0" smtClean="0">
                <a:solidFill>
                  <a:srgbClr val="002060"/>
                </a:solidFill>
              </a:rPr>
              <a:t>. Для </a:t>
            </a:r>
            <a:r>
              <a:rPr lang="ru-RU" sz="1400" dirty="0" err="1" smtClean="0">
                <a:solidFill>
                  <a:srgbClr val="002060"/>
                </a:solidFill>
              </a:rPr>
              <a:t>решти</a:t>
            </a:r>
            <a:r>
              <a:rPr lang="ru-RU" sz="1400" dirty="0" smtClean="0">
                <a:solidFill>
                  <a:srgbClr val="002060"/>
                </a:solidFill>
              </a:rPr>
              <a:t> восьми </a:t>
            </a:r>
            <a:r>
              <a:rPr lang="ru-RU" sz="1400" dirty="0" err="1" smtClean="0">
                <a:solidFill>
                  <a:srgbClr val="002060"/>
                </a:solidFill>
              </a:rPr>
              <a:t>місяців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країна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отримує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лише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краплю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    </a:t>
            </a:r>
            <a:r>
              <a:rPr lang="ru-RU" sz="1400" dirty="0" err="1" smtClean="0">
                <a:solidFill>
                  <a:srgbClr val="002060"/>
                </a:solidFill>
              </a:rPr>
              <a:t>Забруднення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річок</a:t>
            </a:r>
            <a:r>
              <a:rPr lang="ru-RU" sz="1400" dirty="0" smtClean="0">
                <a:solidFill>
                  <a:srgbClr val="002060"/>
                </a:solidFill>
              </a:rPr>
              <a:t> та озер </a:t>
            </a:r>
            <a:r>
              <a:rPr lang="ru-RU" sz="1400" dirty="0" err="1" smtClean="0">
                <a:solidFill>
                  <a:srgbClr val="002060"/>
                </a:solidFill>
              </a:rPr>
              <a:t>зменшує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можливості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використання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питного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водопостачання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  <a:r>
              <a:rPr lang="ru-RU" sz="1400" dirty="0" err="1" smtClean="0">
                <a:solidFill>
                  <a:srgbClr val="002060"/>
                </a:solidFill>
              </a:rPr>
              <a:t>Щороку</a:t>
            </a:r>
            <a:r>
              <a:rPr lang="ru-RU" sz="1400" dirty="0" smtClean="0">
                <a:solidFill>
                  <a:srgbClr val="002060"/>
                </a:solidFill>
              </a:rPr>
              <a:t> за </a:t>
            </a:r>
            <a:r>
              <a:rPr lang="ru-RU" sz="1400" dirty="0" err="1" smtClean="0">
                <a:solidFill>
                  <a:srgbClr val="002060"/>
                </a:solidFill>
              </a:rPr>
              <a:t>грубими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підрахунками</a:t>
            </a:r>
            <a:r>
              <a:rPr lang="ru-RU" sz="1400" dirty="0" smtClean="0">
                <a:solidFill>
                  <a:srgbClr val="002060"/>
                </a:solidFill>
              </a:rPr>
              <a:t> 450 куб. км </a:t>
            </a:r>
            <a:r>
              <a:rPr lang="ru-RU" sz="1400" dirty="0" err="1" smtClean="0">
                <a:solidFill>
                  <a:srgbClr val="002060"/>
                </a:solidFill>
              </a:rPr>
              <a:t>стічних</a:t>
            </a:r>
            <a:r>
              <a:rPr lang="ru-RU" sz="1400" dirty="0" smtClean="0">
                <a:solidFill>
                  <a:srgbClr val="002060"/>
                </a:solidFill>
              </a:rPr>
              <a:t> вод </a:t>
            </a:r>
            <a:r>
              <a:rPr lang="ru-RU" sz="1400" dirty="0" err="1" smtClean="0">
                <a:solidFill>
                  <a:srgbClr val="002060"/>
                </a:solidFill>
              </a:rPr>
              <a:t>потрапляють</a:t>
            </a:r>
            <a:r>
              <a:rPr lang="ru-RU" sz="1400" dirty="0" smtClean="0">
                <a:solidFill>
                  <a:srgbClr val="002060"/>
                </a:solidFill>
              </a:rPr>
              <a:t> в </a:t>
            </a:r>
            <a:r>
              <a:rPr lang="ru-RU" sz="1400" dirty="0" err="1" smtClean="0">
                <a:solidFill>
                  <a:srgbClr val="002060"/>
                </a:solidFill>
              </a:rPr>
              <a:t>ріки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струмки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і</a:t>
            </a:r>
            <a:r>
              <a:rPr lang="ru-RU" sz="1400" dirty="0" smtClean="0">
                <a:solidFill>
                  <a:srgbClr val="002060"/>
                </a:solidFill>
              </a:rPr>
              <a:t> озера. Для </a:t>
            </a:r>
            <a:r>
              <a:rPr lang="ru-RU" sz="1400" dirty="0" err="1" smtClean="0">
                <a:solidFill>
                  <a:srgbClr val="002060"/>
                </a:solidFill>
              </a:rPr>
              <a:t>очищення</a:t>
            </a:r>
            <a:r>
              <a:rPr lang="ru-RU" sz="1400" dirty="0" smtClean="0">
                <a:solidFill>
                  <a:srgbClr val="002060"/>
                </a:solidFill>
              </a:rPr>
              <a:t> та </a:t>
            </a:r>
            <a:r>
              <a:rPr lang="ru-RU" sz="1400" dirty="0" err="1" smtClean="0">
                <a:solidFill>
                  <a:srgbClr val="002060"/>
                </a:solidFill>
              </a:rPr>
              <a:t>транспортування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цієї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брудної</a:t>
            </a:r>
            <a:r>
              <a:rPr lang="ru-RU" sz="1400" dirty="0" smtClean="0">
                <a:solidFill>
                  <a:srgbClr val="002060"/>
                </a:solidFill>
              </a:rPr>
              <a:t> води перед </a:t>
            </a:r>
            <a:r>
              <a:rPr lang="ru-RU" sz="1400" dirty="0" err="1" smtClean="0">
                <a:solidFill>
                  <a:srgbClr val="002060"/>
                </a:solidFill>
              </a:rPr>
              <a:t>її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використанням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необхідно</a:t>
            </a:r>
            <a:r>
              <a:rPr lang="ru-RU" sz="1400" dirty="0" smtClean="0">
                <a:solidFill>
                  <a:srgbClr val="002060"/>
                </a:solidFill>
              </a:rPr>
              <a:t> 6 000 куб. км </a:t>
            </a:r>
            <a:r>
              <a:rPr lang="ru-RU" sz="1400" dirty="0" err="1" smtClean="0">
                <a:solidFill>
                  <a:srgbClr val="002060"/>
                </a:solidFill>
              </a:rPr>
              <a:t>чистої</a:t>
            </a:r>
            <a:r>
              <a:rPr lang="ru-RU" sz="1400" dirty="0" smtClean="0">
                <a:solidFill>
                  <a:srgbClr val="002060"/>
                </a:solidFill>
              </a:rPr>
              <a:t> води — </a:t>
            </a:r>
            <a:r>
              <a:rPr lang="ru-RU" sz="1400" dirty="0" err="1" smtClean="0">
                <a:solidFill>
                  <a:srgbClr val="002060"/>
                </a:solidFill>
              </a:rPr>
              <a:t>це</a:t>
            </a:r>
            <a:r>
              <a:rPr lang="ru-RU" sz="1400" dirty="0" smtClean="0">
                <a:solidFill>
                  <a:srgbClr val="002060"/>
                </a:solidFill>
              </a:rPr>
              <a:t> та </a:t>
            </a:r>
            <a:r>
              <a:rPr lang="ru-RU" sz="1400" dirty="0" err="1" smtClean="0">
                <a:solidFill>
                  <a:srgbClr val="002060"/>
                </a:solidFill>
              </a:rPr>
              <a:t>кількість</a:t>
            </a:r>
            <a:r>
              <a:rPr lang="ru-RU" sz="1400" dirty="0" smtClean="0">
                <a:solidFill>
                  <a:srgbClr val="002060"/>
                </a:solidFill>
              </a:rPr>
              <a:t>, яка </a:t>
            </a:r>
            <a:r>
              <a:rPr lang="ru-RU" sz="1400" dirty="0" err="1" smtClean="0">
                <a:solidFill>
                  <a:srgbClr val="002060"/>
                </a:solidFill>
              </a:rPr>
              <a:t>складає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приблизно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дві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третини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щорічної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прісної</a:t>
            </a:r>
            <a:r>
              <a:rPr lang="ru-RU" sz="1400" dirty="0" smtClean="0">
                <a:solidFill>
                  <a:srgbClr val="002060"/>
                </a:solidFill>
              </a:rPr>
              <a:t> води у </a:t>
            </a:r>
            <a:r>
              <a:rPr lang="ru-RU" sz="1400" dirty="0" err="1" smtClean="0">
                <a:solidFill>
                  <a:srgbClr val="002060"/>
                </a:solidFill>
              </a:rPr>
              <a:t>вигляді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опадів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 про воду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785794"/>
            <a:ext cx="8286808" cy="550072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В </a:t>
            </a:r>
            <a:r>
              <a:rPr lang="ru-RU" sz="6400" dirty="0" err="1" smtClean="0">
                <a:solidFill>
                  <a:srgbClr val="002060"/>
                </a:solidFill>
              </a:rPr>
              <a:t>даний</a:t>
            </a:r>
            <a:r>
              <a:rPr lang="ru-RU" sz="6400" dirty="0" smtClean="0">
                <a:solidFill>
                  <a:srgbClr val="002060"/>
                </a:solidFill>
              </a:rPr>
              <a:t> момент 70 % </a:t>
            </a:r>
            <a:r>
              <a:rPr lang="ru-RU" sz="6400" dirty="0" err="1" smtClean="0">
                <a:solidFill>
                  <a:srgbClr val="002060"/>
                </a:solidFill>
              </a:rPr>
              <a:t>поверхні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Землі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покриті</a:t>
            </a:r>
            <a:r>
              <a:rPr lang="ru-RU" sz="6400" dirty="0" smtClean="0">
                <a:solidFill>
                  <a:srgbClr val="002060"/>
                </a:solidFill>
              </a:rPr>
              <a:t> водою , а </a:t>
            </a:r>
            <a:r>
              <a:rPr lang="ru-RU" sz="6400" dirty="0" err="1" smtClean="0">
                <a:solidFill>
                  <a:srgbClr val="002060"/>
                </a:solidFill>
              </a:rPr>
              <a:t>придатний</a:t>
            </a:r>
            <a:r>
              <a:rPr lang="ru-RU" sz="6400" dirty="0" smtClean="0">
                <a:solidFill>
                  <a:srgbClr val="002060"/>
                </a:solidFill>
              </a:rPr>
              <a:t> до </a:t>
            </a:r>
            <a:r>
              <a:rPr lang="ru-RU" sz="6400" dirty="0" err="1" smtClean="0">
                <a:solidFill>
                  <a:srgbClr val="002060"/>
                </a:solidFill>
              </a:rPr>
              <a:t>вживання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тільки</a:t>
            </a:r>
            <a:r>
              <a:rPr lang="ru-RU" sz="6400" dirty="0" smtClean="0">
                <a:solidFill>
                  <a:srgbClr val="002060"/>
                </a:solidFill>
              </a:rPr>
              <a:t> 1 % </a:t>
            </a:r>
            <a:r>
              <a:rPr lang="ru-RU" sz="6400" dirty="0" err="1" smtClean="0">
                <a:solidFill>
                  <a:srgbClr val="002060"/>
                </a:solidFill>
              </a:rPr>
              <a:t>цієї</a:t>
            </a:r>
            <a:r>
              <a:rPr lang="ru-RU" sz="6400" dirty="0" smtClean="0">
                <a:solidFill>
                  <a:srgbClr val="002060"/>
                </a:solidFill>
              </a:rPr>
              <a:t> води.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46 % </a:t>
            </a:r>
            <a:r>
              <a:rPr lang="ru-RU" sz="6400" dirty="0" err="1" smtClean="0">
                <a:solidFill>
                  <a:srgbClr val="002060"/>
                </a:solidFill>
              </a:rPr>
              <a:t>всієї</a:t>
            </a:r>
            <a:r>
              <a:rPr lang="ru-RU" sz="6400" dirty="0" smtClean="0">
                <a:solidFill>
                  <a:srgbClr val="002060"/>
                </a:solidFill>
              </a:rPr>
              <a:t> води </a:t>
            </a:r>
            <a:r>
              <a:rPr lang="ru-RU" sz="6400" dirty="0" err="1" smtClean="0">
                <a:solidFill>
                  <a:srgbClr val="002060"/>
                </a:solidFill>
              </a:rPr>
              <a:t>Землі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знаходиться</a:t>
            </a:r>
            <a:r>
              <a:rPr lang="ru-RU" sz="6400" dirty="0" smtClean="0">
                <a:solidFill>
                  <a:srgbClr val="002060"/>
                </a:solidFill>
              </a:rPr>
              <a:t> в Тихому </a:t>
            </a:r>
            <a:r>
              <a:rPr lang="ru-RU" sz="6400" dirty="0" err="1" smtClean="0">
                <a:solidFill>
                  <a:srgbClr val="002060"/>
                </a:solidFill>
              </a:rPr>
              <a:t>океані</a:t>
            </a:r>
            <a:r>
              <a:rPr lang="ru-RU" sz="6400" dirty="0" smtClean="0">
                <a:solidFill>
                  <a:srgbClr val="002060"/>
                </a:solidFill>
              </a:rPr>
              <a:t> , в </a:t>
            </a:r>
            <a:r>
              <a:rPr lang="ru-RU" sz="6400" dirty="0" err="1" smtClean="0">
                <a:solidFill>
                  <a:srgbClr val="002060"/>
                </a:solidFill>
              </a:rPr>
              <a:t>Атлантичному</a:t>
            </a:r>
            <a:r>
              <a:rPr lang="ru-RU" sz="6400" dirty="0" smtClean="0">
                <a:solidFill>
                  <a:srgbClr val="002060"/>
                </a:solidFill>
              </a:rPr>
              <a:t> - 23,9 , в </a:t>
            </a:r>
            <a:r>
              <a:rPr lang="ru-RU" sz="6400" dirty="0" err="1" smtClean="0">
                <a:solidFill>
                  <a:srgbClr val="002060"/>
                </a:solidFill>
              </a:rPr>
              <a:t>Індійському</a:t>
            </a:r>
            <a:r>
              <a:rPr lang="ru-RU" sz="6400" dirty="0" smtClean="0">
                <a:solidFill>
                  <a:srgbClr val="002060"/>
                </a:solidFill>
              </a:rPr>
              <a:t> - 20,3 , а в </a:t>
            </a:r>
            <a:r>
              <a:rPr lang="ru-RU" sz="6400" dirty="0" err="1" smtClean="0">
                <a:solidFill>
                  <a:srgbClr val="002060"/>
                </a:solidFill>
              </a:rPr>
              <a:t>Північному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Льодовитому</a:t>
            </a:r>
            <a:r>
              <a:rPr lang="ru-RU" sz="6400" dirty="0" smtClean="0">
                <a:solidFill>
                  <a:srgbClr val="002060"/>
                </a:solidFill>
              </a:rPr>
              <a:t> - 3,7%.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У </a:t>
            </a:r>
            <a:r>
              <a:rPr lang="ru-RU" sz="6400" dirty="0" err="1" smtClean="0">
                <a:solidFill>
                  <a:srgbClr val="002060"/>
                </a:solidFill>
              </a:rPr>
              <a:t>склянці</a:t>
            </a:r>
            <a:r>
              <a:rPr lang="ru-RU" sz="6400" dirty="0" smtClean="0">
                <a:solidFill>
                  <a:srgbClr val="002060"/>
                </a:solidFill>
              </a:rPr>
              <a:t> води </a:t>
            </a:r>
            <a:r>
              <a:rPr lang="ru-RU" sz="6400" dirty="0" err="1" smtClean="0">
                <a:solidFill>
                  <a:srgbClr val="002060"/>
                </a:solidFill>
              </a:rPr>
              <a:t>міститься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близько</a:t>
            </a:r>
            <a:r>
              <a:rPr lang="ru-RU" sz="6400" dirty="0" smtClean="0">
                <a:solidFill>
                  <a:srgbClr val="002060"/>
                </a:solidFill>
              </a:rPr>
              <a:t> 8 </a:t>
            </a:r>
            <a:r>
              <a:rPr lang="ru-RU" sz="6400" dirty="0" err="1" smtClean="0">
                <a:solidFill>
                  <a:srgbClr val="002060"/>
                </a:solidFill>
              </a:rPr>
              <a:t>септільйонів</a:t>
            </a:r>
            <a:r>
              <a:rPr lang="ru-RU" sz="6400" dirty="0" smtClean="0">
                <a:solidFill>
                  <a:srgbClr val="002060"/>
                </a:solidFill>
              </a:rPr>
              <a:t> молекул.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</a:t>
            </a:r>
            <a:r>
              <a:rPr lang="ru-RU" sz="6400" dirty="0" err="1" smtClean="0">
                <a:solidFill>
                  <a:srgbClr val="002060"/>
                </a:solidFill>
              </a:rPr>
              <a:t>Морська</a:t>
            </a:r>
            <a:r>
              <a:rPr lang="ru-RU" sz="6400" dirty="0" smtClean="0">
                <a:solidFill>
                  <a:srgbClr val="002060"/>
                </a:solidFill>
              </a:rPr>
              <a:t> вода </a:t>
            </a:r>
            <a:r>
              <a:rPr lang="ru-RU" sz="6400" dirty="0" err="1" smtClean="0">
                <a:solidFill>
                  <a:srgbClr val="002060"/>
                </a:solidFill>
              </a:rPr>
              <a:t>замерзає</a:t>
            </a:r>
            <a:r>
              <a:rPr lang="ru-RU" sz="6400" dirty="0" smtClean="0">
                <a:solidFill>
                  <a:srgbClr val="002060"/>
                </a:solidFill>
              </a:rPr>
              <a:t> при </a:t>
            </a:r>
            <a:r>
              <a:rPr lang="ru-RU" sz="6400" dirty="0" err="1" smtClean="0">
                <a:solidFill>
                  <a:srgbClr val="002060"/>
                </a:solidFill>
              </a:rPr>
              <a:t>температурі</a:t>
            </a:r>
            <a:r>
              <a:rPr lang="ru-RU" sz="6400" dirty="0" smtClean="0">
                <a:solidFill>
                  <a:srgbClr val="002060"/>
                </a:solidFill>
              </a:rPr>
              <a:t> - 1,91 ° C.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85 % </a:t>
            </a:r>
            <a:r>
              <a:rPr lang="ru-RU" sz="6400" dirty="0" err="1" smtClean="0">
                <a:solidFill>
                  <a:srgbClr val="002060"/>
                </a:solidFill>
              </a:rPr>
              <a:t>всіх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захворювань</a:t>
            </a:r>
            <a:r>
              <a:rPr lang="ru-RU" sz="6400" dirty="0" smtClean="0">
                <a:solidFill>
                  <a:srgbClr val="002060"/>
                </a:solidFill>
              </a:rPr>
              <a:t> у </a:t>
            </a:r>
            <a:r>
              <a:rPr lang="ru-RU" sz="6400" dirty="0" err="1" smtClean="0">
                <a:solidFill>
                  <a:srgbClr val="002060"/>
                </a:solidFill>
              </a:rPr>
              <a:t>світі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передається</a:t>
            </a:r>
            <a:r>
              <a:rPr lang="ru-RU" sz="6400" dirty="0" smtClean="0">
                <a:solidFill>
                  <a:srgbClr val="002060"/>
                </a:solidFill>
              </a:rPr>
              <a:t> за </a:t>
            </a:r>
            <a:r>
              <a:rPr lang="ru-RU" sz="6400" dirty="0" err="1" smtClean="0">
                <a:solidFill>
                  <a:srgbClr val="002060"/>
                </a:solidFill>
              </a:rPr>
              <a:t>допомогою</a:t>
            </a:r>
            <a:r>
              <a:rPr lang="ru-RU" sz="6400" dirty="0" smtClean="0">
                <a:solidFill>
                  <a:srgbClr val="002060"/>
                </a:solidFill>
              </a:rPr>
              <a:t> води.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У </a:t>
            </a:r>
            <a:r>
              <a:rPr lang="ru-RU" sz="6400" dirty="0" err="1" smtClean="0">
                <a:solidFill>
                  <a:srgbClr val="002060"/>
                </a:solidFill>
              </a:rPr>
              <a:t>природі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існує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близько</a:t>
            </a:r>
            <a:r>
              <a:rPr lang="ru-RU" sz="6400" dirty="0" smtClean="0">
                <a:solidFill>
                  <a:srgbClr val="002060"/>
                </a:solidFill>
              </a:rPr>
              <a:t> 1330 </a:t>
            </a:r>
            <a:r>
              <a:rPr lang="ru-RU" sz="6400" dirty="0" err="1" smtClean="0">
                <a:solidFill>
                  <a:srgbClr val="002060"/>
                </a:solidFill>
              </a:rPr>
              <a:t>видів</a:t>
            </a:r>
            <a:r>
              <a:rPr lang="ru-RU" sz="6400" dirty="0" smtClean="0">
                <a:solidFill>
                  <a:srgbClr val="002060"/>
                </a:solidFill>
              </a:rPr>
              <a:t> води. Вони </a:t>
            </a:r>
            <a:r>
              <a:rPr lang="ru-RU" sz="6400" dirty="0" err="1" smtClean="0">
                <a:solidFill>
                  <a:srgbClr val="002060"/>
                </a:solidFill>
              </a:rPr>
              <a:t>розрізняються</a:t>
            </a:r>
            <a:r>
              <a:rPr lang="ru-RU" sz="6400" dirty="0" smtClean="0">
                <a:solidFill>
                  <a:srgbClr val="002060"/>
                </a:solidFill>
              </a:rPr>
              <a:t> за </a:t>
            </a:r>
            <a:r>
              <a:rPr lang="ru-RU" sz="6400" dirty="0" err="1" smtClean="0">
                <a:solidFill>
                  <a:srgbClr val="002060"/>
                </a:solidFill>
              </a:rPr>
              <a:t>походженням</a:t>
            </a:r>
            <a:r>
              <a:rPr lang="ru-RU" sz="6400" dirty="0" smtClean="0">
                <a:solidFill>
                  <a:srgbClr val="002060"/>
                </a:solidFill>
              </a:rPr>
              <a:t> (</a:t>
            </a:r>
            <a:r>
              <a:rPr lang="ru-RU" sz="6400" dirty="0" err="1" smtClean="0">
                <a:solidFill>
                  <a:srgbClr val="002060"/>
                </a:solidFill>
              </a:rPr>
              <a:t>дощова</a:t>
            </a:r>
            <a:r>
              <a:rPr lang="ru-RU" sz="6400" dirty="0" smtClean="0">
                <a:solidFill>
                  <a:srgbClr val="002060"/>
                </a:solidFill>
              </a:rPr>
              <a:t> , </a:t>
            </a:r>
            <a:r>
              <a:rPr lang="ru-RU" sz="6400" dirty="0" err="1" smtClean="0">
                <a:solidFill>
                  <a:srgbClr val="002060"/>
                </a:solidFill>
              </a:rPr>
              <a:t>грунтова</a:t>
            </a:r>
            <a:r>
              <a:rPr lang="ru-RU" sz="6400" dirty="0" smtClean="0">
                <a:solidFill>
                  <a:srgbClr val="002060"/>
                </a:solidFill>
              </a:rPr>
              <a:t> , </a:t>
            </a:r>
            <a:r>
              <a:rPr lang="ru-RU" sz="6400" dirty="0" err="1" smtClean="0">
                <a:solidFill>
                  <a:srgbClr val="002060"/>
                </a:solidFill>
              </a:rPr>
              <a:t>зі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свіжого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або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довго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лежачого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снігу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тощо</a:t>
            </a:r>
            <a:r>
              <a:rPr lang="ru-RU" sz="6400" dirty="0" smtClean="0">
                <a:solidFill>
                  <a:srgbClr val="002060"/>
                </a:solidFill>
              </a:rPr>
              <a:t> ) , </a:t>
            </a:r>
            <a:r>
              <a:rPr lang="ru-RU" sz="6400" dirty="0" err="1" smtClean="0">
                <a:solidFill>
                  <a:srgbClr val="002060"/>
                </a:solidFill>
              </a:rPr>
              <a:t>за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кількістю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і</a:t>
            </a:r>
            <a:r>
              <a:rPr lang="ru-RU" sz="6400" dirty="0" smtClean="0">
                <a:solidFill>
                  <a:srgbClr val="002060"/>
                </a:solidFill>
              </a:rPr>
              <a:t> характером </a:t>
            </a:r>
            <a:r>
              <a:rPr lang="ru-RU" sz="6400" dirty="0" err="1" smtClean="0">
                <a:solidFill>
                  <a:srgbClr val="002060"/>
                </a:solidFill>
              </a:rPr>
              <a:t>розчинених</a:t>
            </a:r>
            <a:r>
              <a:rPr lang="ru-RU" sz="6400" dirty="0" smtClean="0">
                <a:solidFill>
                  <a:srgbClr val="002060"/>
                </a:solidFill>
              </a:rPr>
              <a:t> у </a:t>
            </a:r>
            <a:r>
              <a:rPr lang="ru-RU" sz="6400" dirty="0" err="1" smtClean="0">
                <a:solidFill>
                  <a:srgbClr val="002060"/>
                </a:solidFill>
              </a:rPr>
              <a:t>ній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речовин</a:t>
            </a:r>
            <a:r>
              <a:rPr lang="ru-RU" sz="6400" dirty="0" smtClean="0">
                <a:solidFill>
                  <a:srgbClr val="002060"/>
                </a:solidFill>
              </a:rPr>
              <a:t> 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У </a:t>
            </a:r>
            <a:r>
              <a:rPr lang="ru-RU" sz="6400" dirty="0" err="1" smtClean="0">
                <a:solidFill>
                  <a:srgbClr val="002060"/>
                </a:solidFill>
              </a:rPr>
              <a:t>середньому</a:t>
            </a:r>
            <a:r>
              <a:rPr lang="ru-RU" sz="6400" dirty="0" smtClean="0">
                <a:solidFill>
                  <a:srgbClr val="002060"/>
                </a:solidFill>
              </a:rPr>
              <a:t> наш </a:t>
            </a:r>
            <a:r>
              <a:rPr lang="ru-RU" sz="6400" dirty="0" err="1" smtClean="0">
                <a:solidFill>
                  <a:srgbClr val="002060"/>
                </a:solidFill>
              </a:rPr>
              <a:t>організм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потребує</a:t>
            </a:r>
            <a:r>
              <a:rPr lang="ru-RU" sz="6400" dirty="0" smtClean="0">
                <a:solidFill>
                  <a:srgbClr val="002060"/>
                </a:solidFill>
              </a:rPr>
              <a:t> 1,5 - 2 </a:t>
            </a:r>
            <a:r>
              <a:rPr lang="ru-RU" sz="6400" dirty="0" err="1" smtClean="0">
                <a:solidFill>
                  <a:srgbClr val="002060"/>
                </a:solidFill>
              </a:rPr>
              <a:t>літри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рідини</a:t>
            </a:r>
            <a:r>
              <a:rPr lang="ru-RU" sz="6400" dirty="0" smtClean="0">
                <a:solidFill>
                  <a:srgbClr val="002060"/>
                </a:solidFill>
              </a:rPr>
              <a:t> в день.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</a:t>
            </a:r>
            <a:r>
              <a:rPr lang="ru-RU" sz="6400" dirty="0" err="1" smtClean="0">
                <a:solidFill>
                  <a:srgbClr val="002060"/>
                </a:solidFill>
              </a:rPr>
              <a:t>Під</a:t>
            </a:r>
            <a:r>
              <a:rPr lang="ru-RU" sz="6400" dirty="0" smtClean="0">
                <a:solidFill>
                  <a:srgbClr val="002060"/>
                </a:solidFill>
              </a:rPr>
              <a:t> час </a:t>
            </a:r>
            <a:r>
              <a:rPr lang="ru-RU" sz="6400" dirty="0" err="1" smtClean="0">
                <a:solidFill>
                  <a:srgbClr val="002060"/>
                </a:solidFill>
              </a:rPr>
              <a:t>дієти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необхідно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пити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ще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більше</a:t>
            </a:r>
            <a:r>
              <a:rPr lang="ru-RU" sz="6400" dirty="0" smtClean="0">
                <a:solidFill>
                  <a:srgbClr val="002060"/>
                </a:solidFill>
              </a:rPr>
              <a:t> для того , </a:t>
            </a:r>
            <a:r>
              <a:rPr lang="ru-RU" sz="6400" dirty="0" err="1" smtClean="0">
                <a:solidFill>
                  <a:srgbClr val="002060"/>
                </a:solidFill>
              </a:rPr>
              <a:t>щоб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полегшити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виведення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шлаків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організму</a:t>
            </a:r>
            <a:r>
              <a:rPr lang="ru-RU" sz="6400" dirty="0" smtClean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Людина </a:t>
            </a:r>
            <a:r>
              <a:rPr lang="ru-RU" sz="6400" dirty="0" err="1" smtClean="0">
                <a:solidFill>
                  <a:srgbClr val="002060"/>
                </a:solidFill>
              </a:rPr>
              <a:t>вмирає</a:t>
            </a:r>
            <a:r>
              <a:rPr lang="ru-RU" sz="6400" dirty="0" smtClean="0">
                <a:solidFill>
                  <a:srgbClr val="002060"/>
                </a:solidFill>
              </a:rPr>
              <a:t> при </a:t>
            </a:r>
            <a:r>
              <a:rPr lang="ru-RU" sz="6400" dirty="0" err="1" smtClean="0">
                <a:solidFill>
                  <a:srgbClr val="002060"/>
                </a:solidFill>
              </a:rPr>
              <a:t>втраті</a:t>
            </a:r>
            <a:r>
              <a:rPr lang="ru-RU" sz="6400" dirty="0" smtClean="0">
                <a:solidFill>
                  <a:srgbClr val="002060"/>
                </a:solidFill>
              </a:rPr>
              <a:t> 20 % </a:t>
            </a:r>
            <a:r>
              <a:rPr lang="ru-RU" sz="6400" dirty="0" err="1" smtClean="0">
                <a:solidFill>
                  <a:srgbClr val="002060"/>
                </a:solidFill>
              </a:rPr>
              <a:t>рідини</a:t>
            </a:r>
            <a:r>
              <a:rPr lang="ru-RU" sz="6400" dirty="0" smtClean="0">
                <a:solidFill>
                  <a:srgbClr val="002060"/>
                </a:solidFill>
              </a:rPr>
              <a:t> 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Людина </a:t>
            </a:r>
            <a:r>
              <a:rPr lang="ru-RU" sz="6400" dirty="0" err="1" smtClean="0">
                <a:solidFill>
                  <a:srgbClr val="002060"/>
                </a:solidFill>
              </a:rPr>
              <a:t>може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обходитися</a:t>
            </a:r>
            <a:r>
              <a:rPr lang="ru-RU" sz="6400" dirty="0" smtClean="0">
                <a:solidFill>
                  <a:srgbClr val="002060"/>
                </a:solidFill>
              </a:rPr>
              <a:t> без </a:t>
            </a:r>
            <a:r>
              <a:rPr lang="ru-RU" sz="6400" dirty="0" err="1" smtClean="0">
                <a:solidFill>
                  <a:srgbClr val="002060"/>
                </a:solidFill>
              </a:rPr>
              <a:t>їжі</a:t>
            </a:r>
            <a:r>
              <a:rPr lang="ru-RU" sz="6400" dirty="0" smtClean="0">
                <a:solidFill>
                  <a:srgbClr val="002060"/>
                </a:solidFill>
              </a:rPr>
              <a:t> 30 </a:t>
            </a:r>
            <a:r>
              <a:rPr lang="ru-RU" sz="6400" dirty="0" err="1" smtClean="0">
                <a:solidFill>
                  <a:srgbClr val="002060"/>
                </a:solidFill>
              </a:rPr>
              <a:t>діб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лише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менше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тижня</a:t>
            </a:r>
            <a:r>
              <a:rPr lang="ru-RU" sz="6400" dirty="0" smtClean="0">
                <a:solidFill>
                  <a:srgbClr val="002060"/>
                </a:solidFill>
              </a:rPr>
              <a:t> без води.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</a:t>
            </a:r>
            <a:r>
              <a:rPr lang="ru-RU" sz="6400" dirty="0" err="1" smtClean="0">
                <a:solidFill>
                  <a:srgbClr val="002060"/>
                </a:solidFill>
              </a:rPr>
              <a:t>Людський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організм</a:t>
            </a:r>
            <a:r>
              <a:rPr lang="ru-RU" sz="6400" dirty="0" smtClean="0">
                <a:solidFill>
                  <a:srgbClr val="002060"/>
                </a:solidFill>
              </a:rPr>
              <a:t> на 60-70 % </a:t>
            </a:r>
            <a:r>
              <a:rPr lang="ru-RU" sz="64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води , а дитячий на 80 %. </a:t>
            </a:r>
            <a:r>
              <a:rPr lang="ru-RU" sz="6400" dirty="0" err="1" smtClean="0">
                <a:solidFill>
                  <a:srgbClr val="002060"/>
                </a:solidFill>
              </a:rPr>
              <a:t>П'ятимісячний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ембріон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води на 94%.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За </a:t>
            </a:r>
            <a:r>
              <a:rPr lang="ru-RU" sz="6400" dirty="0" err="1" smtClean="0">
                <a:solidFill>
                  <a:srgbClr val="002060"/>
                </a:solidFill>
              </a:rPr>
              <a:t>добу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людина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виділяє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стільки</a:t>
            </a:r>
            <a:r>
              <a:rPr lang="ru-RU" sz="6400" dirty="0" smtClean="0">
                <a:solidFill>
                  <a:srgbClr val="002060"/>
                </a:solidFill>
              </a:rPr>
              <a:t> тепла , </a:t>
            </a:r>
            <a:r>
              <a:rPr lang="ru-RU" sz="6400" dirty="0" err="1" smtClean="0">
                <a:solidFill>
                  <a:srgbClr val="002060"/>
                </a:solidFill>
              </a:rPr>
              <a:t>що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його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вистачить</a:t>
            </a:r>
            <a:r>
              <a:rPr lang="ru-RU" sz="6400" dirty="0" smtClean="0">
                <a:solidFill>
                  <a:srgbClr val="002060"/>
                </a:solidFill>
              </a:rPr>
              <a:t> , </a:t>
            </a:r>
            <a:r>
              <a:rPr lang="ru-RU" sz="6400" dirty="0" err="1" smtClean="0">
                <a:solidFill>
                  <a:srgbClr val="002060"/>
                </a:solidFill>
              </a:rPr>
              <a:t>щоб</a:t>
            </a:r>
            <a:r>
              <a:rPr lang="ru-RU" sz="6400" dirty="0" smtClean="0">
                <a:solidFill>
                  <a:srgbClr val="002060"/>
                </a:solidFill>
              </a:rPr>
              <a:t> довести до </a:t>
            </a:r>
            <a:r>
              <a:rPr lang="ru-RU" sz="6400" dirty="0" err="1" smtClean="0">
                <a:solidFill>
                  <a:srgbClr val="002060"/>
                </a:solidFill>
              </a:rPr>
              <a:t>кипіння</a:t>
            </a:r>
            <a:r>
              <a:rPr lang="ru-RU" sz="6400" dirty="0" smtClean="0">
                <a:solidFill>
                  <a:srgbClr val="002060"/>
                </a:solidFill>
              </a:rPr>
              <a:t> 33 </a:t>
            </a:r>
            <a:r>
              <a:rPr lang="ru-RU" sz="6400" dirty="0" err="1" smtClean="0">
                <a:solidFill>
                  <a:srgbClr val="002060"/>
                </a:solidFill>
              </a:rPr>
              <a:t>літри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крижаної</a:t>
            </a:r>
            <a:r>
              <a:rPr lang="ru-RU" sz="6400" dirty="0" smtClean="0">
                <a:solidFill>
                  <a:srgbClr val="002060"/>
                </a:solidFill>
              </a:rPr>
              <a:t> води.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</a:t>
            </a:r>
            <a:r>
              <a:rPr lang="ru-RU" sz="6400" dirty="0" err="1" smtClean="0">
                <a:solidFill>
                  <a:srgbClr val="002060"/>
                </a:solidFill>
              </a:rPr>
              <a:t>Перші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живі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організми</a:t>
            </a:r>
            <a:r>
              <a:rPr lang="ru-RU" sz="6400" dirty="0" smtClean="0">
                <a:solidFill>
                  <a:srgbClr val="002060"/>
                </a:solidFill>
              </a:rPr>
              <a:t> на </a:t>
            </a:r>
            <a:r>
              <a:rPr lang="ru-RU" sz="6400" dirty="0" err="1" smtClean="0">
                <a:solidFill>
                  <a:srgbClr val="002060"/>
                </a:solidFill>
              </a:rPr>
              <a:t>Землі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виникли</a:t>
            </a:r>
            <a:r>
              <a:rPr lang="ru-RU" sz="6400" dirty="0" smtClean="0">
                <a:solidFill>
                  <a:srgbClr val="002060"/>
                </a:solidFill>
              </a:rPr>
              <a:t> у </a:t>
            </a:r>
            <a:r>
              <a:rPr lang="ru-RU" sz="6400" dirty="0" err="1" smtClean="0">
                <a:solidFill>
                  <a:srgbClr val="002060"/>
                </a:solidFill>
              </a:rPr>
              <a:t>воді</a:t>
            </a:r>
            <a:r>
              <a:rPr lang="ru-RU" sz="6400" dirty="0" smtClean="0">
                <a:solidFill>
                  <a:srgbClr val="002060"/>
                </a:solidFill>
              </a:rPr>
              <a:t>!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У </a:t>
            </a:r>
            <a:r>
              <a:rPr lang="ru-RU" sz="6400" dirty="0" err="1" smtClean="0">
                <a:solidFill>
                  <a:srgbClr val="002060"/>
                </a:solidFill>
              </a:rPr>
              <a:t>кубічному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сантиметрі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морської</a:t>
            </a:r>
            <a:r>
              <a:rPr lang="ru-RU" sz="6400" dirty="0" smtClean="0">
                <a:solidFill>
                  <a:srgbClr val="002060"/>
                </a:solidFill>
              </a:rPr>
              <a:t> води </a:t>
            </a:r>
            <a:r>
              <a:rPr lang="ru-RU" sz="6400" dirty="0" err="1" smtClean="0">
                <a:solidFill>
                  <a:srgbClr val="002060"/>
                </a:solidFill>
              </a:rPr>
              <a:t>міститься</a:t>
            </a:r>
            <a:r>
              <a:rPr lang="ru-RU" sz="6400" dirty="0" smtClean="0">
                <a:solidFill>
                  <a:srgbClr val="002060"/>
                </a:solidFill>
              </a:rPr>
              <a:t> 1,5 </a:t>
            </a:r>
            <a:r>
              <a:rPr lang="ru-RU" sz="6400" dirty="0" err="1" smtClean="0">
                <a:solidFill>
                  <a:srgbClr val="002060"/>
                </a:solidFill>
              </a:rPr>
              <a:t>грама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білка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і</a:t>
            </a:r>
            <a:r>
              <a:rPr lang="ru-RU" sz="6400" dirty="0" smtClean="0">
                <a:solidFill>
                  <a:srgbClr val="002060"/>
                </a:solidFill>
              </a:rPr>
              <a:t> немало </a:t>
            </a:r>
            <a:r>
              <a:rPr lang="ru-RU" sz="6400" dirty="0" err="1" smtClean="0">
                <a:solidFill>
                  <a:srgbClr val="002060"/>
                </a:solidFill>
              </a:rPr>
              <a:t>інших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поживних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речовин</a:t>
            </a:r>
            <a:r>
              <a:rPr lang="ru-RU" sz="6400" dirty="0" smtClean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Одним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найбільш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водянистих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продуктів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є</a:t>
            </a:r>
            <a:r>
              <a:rPr lang="ru-RU" sz="6400" dirty="0" smtClean="0">
                <a:solidFill>
                  <a:srgbClr val="002060"/>
                </a:solidFill>
              </a:rPr>
              <a:t> кавун , </a:t>
            </a:r>
            <a:r>
              <a:rPr lang="ru-RU" sz="6400" dirty="0" err="1" smtClean="0">
                <a:solidFill>
                  <a:srgbClr val="002060"/>
                </a:solidFill>
              </a:rPr>
              <a:t>він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6400" dirty="0" smtClean="0">
                <a:solidFill>
                  <a:srgbClr val="002060"/>
                </a:solidFill>
              </a:rPr>
              <a:t> на 93 %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води. </a:t>
            </a:r>
            <a:r>
              <a:rPr lang="ru-RU" sz="6400" dirty="0" err="1" smtClean="0">
                <a:solidFill>
                  <a:srgbClr val="002060"/>
                </a:solidFill>
              </a:rPr>
              <a:t>Якщо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говорити</a:t>
            </a:r>
            <a:r>
              <a:rPr lang="ru-RU" sz="6400" dirty="0" smtClean="0">
                <a:solidFill>
                  <a:srgbClr val="002060"/>
                </a:solidFill>
              </a:rPr>
              <a:t> про </a:t>
            </a:r>
            <a:r>
              <a:rPr lang="ru-RU" sz="6400" dirty="0" err="1" smtClean="0">
                <a:solidFill>
                  <a:srgbClr val="002060"/>
                </a:solidFill>
              </a:rPr>
              <a:t>найбільш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водянистих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тварин</a:t>
            </a:r>
            <a:r>
              <a:rPr lang="ru-RU" sz="6400" dirty="0" smtClean="0">
                <a:solidFill>
                  <a:srgbClr val="002060"/>
                </a:solidFill>
              </a:rPr>
              <a:t> , то </a:t>
            </a:r>
            <a:r>
              <a:rPr lang="ru-RU" sz="6400" dirty="0" err="1" smtClean="0">
                <a:solidFill>
                  <a:srgbClr val="002060"/>
                </a:solidFill>
              </a:rPr>
              <a:t>п'єдестал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очолюватиме</a:t>
            </a:r>
            <a:r>
              <a:rPr lang="ru-RU" sz="6400" dirty="0" smtClean="0">
                <a:solidFill>
                  <a:srgbClr val="002060"/>
                </a:solidFill>
              </a:rPr>
              <a:t> медуза , так як вона на 99 % </a:t>
            </a:r>
            <a:r>
              <a:rPr lang="ru-RU" sz="64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з</a:t>
            </a:r>
            <a:r>
              <a:rPr lang="ru-RU" sz="6400" dirty="0" smtClean="0">
                <a:solidFill>
                  <a:srgbClr val="002060"/>
                </a:solidFill>
              </a:rPr>
              <a:t> води.</a:t>
            </a:r>
          </a:p>
          <a:p>
            <a:pPr algn="l"/>
            <a:r>
              <a:rPr lang="ru-RU" sz="6400" dirty="0" smtClean="0">
                <a:solidFill>
                  <a:srgbClr val="002060"/>
                </a:solidFill>
              </a:rPr>
              <a:t>• Людина за </a:t>
            </a:r>
            <a:r>
              <a:rPr lang="ru-RU" sz="6400" dirty="0" err="1" smtClean="0">
                <a:solidFill>
                  <a:srgbClr val="002060"/>
                </a:solidFill>
              </a:rPr>
              <a:t>своє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життя</a:t>
            </a:r>
            <a:r>
              <a:rPr lang="ru-RU" sz="6400" dirty="0" smtClean="0">
                <a:solidFill>
                  <a:srgbClr val="002060"/>
                </a:solidFill>
              </a:rPr>
              <a:t> </a:t>
            </a:r>
            <a:r>
              <a:rPr lang="ru-RU" sz="6400" dirty="0" err="1" smtClean="0">
                <a:solidFill>
                  <a:srgbClr val="002060"/>
                </a:solidFill>
              </a:rPr>
              <a:t>випиває</a:t>
            </a:r>
            <a:r>
              <a:rPr lang="ru-RU" sz="6400" dirty="0" smtClean="0">
                <a:solidFill>
                  <a:srgbClr val="002060"/>
                </a:solidFill>
              </a:rPr>
              <a:t> в </a:t>
            </a:r>
            <a:r>
              <a:rPr lang="ru-RU" sz="6400" dirty="0" err="1" smtClean="0">
                <a:solidFill>
                  <a:srgbClr val="002060"/>
                </a:solidFill>
              </a:rPr>
              <a:t>середньому</a:t>
            </a:r>
            <a:r>
              <a:rPr lang="ru-RU" sz="6400" dirty="0" smtClean="0">
                <a:solidFill>
                  <a:srgbClr val="002060"/>
                </a:solidFill>
              </a:rPr>
              <a:t> 35 тонн води.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1435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Кругообіг води в природі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928670"/>
            <a:ext cx="8215370" cy="5572164"/>
          </a:xfrm>
        </p:spPr>
        <p:txBody>
          <a:bodyPr>
            <a:normAutofit/>
          </a:bodyPr>
          <a:lstStyle/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   Звичайна вода – сповнене таємниць диво природи. Вода найпоширеніша речовина на Землі. У чистому вигляді вона не має ні запаху, ні кольору, ні смаку. Але насправді вода ніколи не буває такою. Це відбувається тому, що вона активно вбирає у себе, розчиняє в собі і проникає сама майже у все , що її оточує. Водою заповнені моря, океани, річки, струмки, озера, болота і… калюжі. Вода є і в повітрі, що утворює величний океан навколо Землі – атмосферу. У воді зародилося життя, ми і самі значною мірою складаємось із води. Без води неможливе існування всього живого. Сліди води знаходять навіть у каменях, мінералах. </a:t>
            </a:r>
          </a:p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 Вода чарівниця. Вона може перетворитися на хмарку, туман, іній, сніг, лід,дощ, град,росу. А ще вона дуже сильна. Говорять – вода камінь точить. І це правда. Вода може зруйнувати міцні скелі, підточуючи їх і перетворюючи на пісок. Так – </a:t>
            </a:r>
            <a:r>
              <a:rPr lang="uk-UA" sz="1600" dirty="0" err="1" smtClean="0">
                <a:solidFill>
                  <a:srgbClr val="002060"/>
                </a:solidFill>
              </a:rPr>
              <a:t>так</a:t>
            </a:r>
            <a:r>
              <a:rPr lang="uk-UA" sz="1600" dirty="0" smtClean="0">
                <a:solidFill>
                  <a:srgbClr val="002060"/>
                </a:solidFill>
              </a:rPr>
              <a:t>. Пісок – це те, що залишилось після великих гір.</a:t>
            </a:r>
          </a:p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Під час землетрусу на морі бувають високі хвилі, як будинок – це цунамі, і справжні водяні стовпи – смерчі.</a:t>
            </a:r>
          </a:p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 Коли весною тане сніг, вода в ріках піднімається і починається паводок.</a:t>
            </a:r>
          </a:p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  Через сильні дощі настає повінь – ріки виходять із берегів і можуть затопити цілі міста.</a:t>
            </a:r>
          </a:p>
          <a:p>
            <a:pPr algn="just"/>
            <a:r>
              <a:rPr lang="uk-UA" sz="1600" dirty="0" smtClean="0">
                <a:solidFill>
                  <a:srgbClr val="002060"/>
                </a:solidFill>
              </a:rPr>
              <a:t>              Ось такою небезпечною може бути вода. Вода стала обраницею природи! Рідка, тверда(лід) вода і водяна пара таять у собі особливі секрети, які дозволяють говорити про їхню незвичність</a:t>
            </a:r>
            <a:r>
              <a:rPr lang="uk-UA" sz="1400" dirty="0" smtClean="0">
                <a:solidFill>
                  <a:srgbClr val="002060"/>
                </a:solidFill>
              </a:rPr>
              <a:t>.  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1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Чи можливе життя без води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3500462"/>
          </a:xfrm>
        </p:spPr>
        <p:txBody>
          <a:bodyPr>
            <a:noAutofit/>
          </a:bodyPr>
          <a:lstStyle/>
          <a:p>
            <a:endParaRPr lang="ru-RU" sz="1800" dirty="0" smtClean="0"/>
          </a:p>
          <a:p>
            <a:r>
              <a:rPr lang="ru-RU" sz="1800" dirty="0" smtClean="0">
                <a:solidFill>
                  <a:srgbClr val="002060"/>
                </a:solidFill>
              </a:rPr>
              <a:t>http://dovidka.biz.ua/zagadki-pro-vodu-ukrayinskoyu/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http://uk.wikipedia.org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http://www.rambler.ru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http://www.google.com.ua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http://www.osnova.com.ua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http://www.rambler.ru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http://meta.ua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i="1" dirty="0" smtClean="0">
                <a:solidFill>
                  <a:srgbClr val="002060"/>
                </a:solidFill>
              </a:rPr>
              <a:t>Дякую за увагу</a:t>
            </a:r>
            <a:endParaRPr lang="ru-RU" sz="7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5000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Тематичні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7030A0"/>
                </a:solidFill>
              </a:rPr>
              <a:t>Чи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потрібна</a:t>
            </a:r>
            <a:r>
              <a:rPr lang="ru-RU" b="1" dirty="0">
                <a:solidFill>
                  <a:srgbClr val="7030A0"/>
                </a:solidFill>
              </a:rPr>
              <a:t> нам вода? </a:t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b="1" dirty="0" err="1">
                <a:solidFill>
                  <a:srgbClr val="7030A0"/>
                </a:solidFill>
              </a:rPr>
              <a:t>Що</a:t>
            </a:r>
            <a:r>
              <a:rPr lang="ru-RU" b="1" dirty="0">
                <a:solidFill>
                  <a:srgbClr val="7030A0"/>
                </a:solidFill>
              </a:rPr>
              <a:t> ми </a:t>
            </a:r>
            <a:r>
              <a:rPr lang="ru-RU" b="1" dirty="0" err="1">
                <a:solidFill>
                  <a:srgbClr val="7030A0"/>
                </a:solidFill>
              </a:rPr>
              <a:t>знаємо</a:t>
            </a:r>
            <a:r>
              <a:rPr lang="ru-RU" b="1" dirty="0">
                <a:solidFill>
                  <a:srgbClr val="7030A0"/>
                </a:solidFill>
              </a:rPr>
              <a:t> про воду? </a:t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b="1" dirty="0">
                <a:solidFill>
                  <a:srgbClr val="7030A0"/>
                </a:solidFill>
              </a:rPr>
              <a:t>Як </a:t>
            </a:r>
            <a:r>
              <a:rPr lang="ru-RU" b="1" dirty="0" err="1">
                <a:solidFill>
                  <a:srgbClr val="7030A0"/>
                </a:solidFill>
              </a:rPr>
              <a:t>пов’язана</a:t>
            </a:r>
            <a:r>
              <a:rPr lang="ru-RU" b="1" dirty="0">
                <a:solidFill>
                  <a:srgbClr val="7030A0"/>
                </a:solidFill>
              </a:rPr>
              <a:t> вода </a:t>
            </a:r>
            <a:r>
              <a:rPr lang="ru-RU" b="1" dirty="0" err="1">
                <a:solidFill>
                  <a:srgbClr val="7030A0"/>
                </a:solidFill>
              </a:rPr>
              <a:t>й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література</a:t>
            </a:r>
            <a:r>
              <a:rPr lang="ru-RU" b="1" dirty="0">
                <a:solidFill>
                  <a:srgbClr val="7030A0"/>
                </a:solidFill>
              </a:rPr>
              <a:t>? 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500305"/>
          </a:xfrm>
        </p:spPr>
        <p:txBody>
          <a:bodyPr/>
          <a:lstStyle/>
          <a:p>
            <a:r>
              <a:rPr lang="ru-RU" sz="7200" dirty="0" err="1"/>
              <a:t>Змістові</a:t>
            </a:r>
            <a:r>
              <a:rPr lang="ru-RU" sz="7200" dirty="0"/>
              <a:t> </a:t>
            </a:r>
            <a:r>
              <a:rPr lang="ru-RU" sz="7200" dirty="0" err="1"/>
              <a:t>питання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643338"/>
          </a:xfrm>
        </p:spPr>
        <p:txBody>
          <a:bodyPr>
            <a:normAutofit fontScale="70000" lnSpcReduction="20000"/>
          </a:bodyPr>
          <a:lstStyle/>
          <a:p>
            <a:r>
              <a:rPr lang="ru-RU" sz="4500" dirty="0">
                <a:solidFill>
                  <a:srgbClr val="7030A0"/>
                </a:solidFill>
              </a:rPr>
              <a:t>Де ми </a:t>
            </a:r>
            <a:r>
              <a:rPr lang="ru-RU" sz="4500" dirty="0" err="1">
                <a:solidFill>
                  <a:srgbClr val="7030A0"/>
                </a:solidFill>
              </a:rPr>
              <a:t>використовуємо</a:t>
            </a:r>
            <a:r>
              <a:rPr lang="ru-RU" sz="4500" dirty="0">
                <a:solidFill>
                  <a:srgbClr val="7030A0"/>
                </a:solidFill>
              </a:rPr>
              <a:t> воду?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Чи</a:t>
            </a:r>
            <a:r>
              <a:rPr lang="ru-RU" sz="4500" dirty="0">
                <a:solidFill>
                  <a:srgbClr val="7030A0"/>
                </a:solidFill>
              </a:rPr>
              <a:t> правильно ми </a:t>
            </a:r>
            <a:r>
              <a:rPr lang="ru-RU" sz="4500" dirty="0" err="1">
                <a:solidFill>
                  <a:srgbClr val="7030A0"/>
                </a:solidFill>
              </a:rPr>
              <a:t>її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витрачаємо</a:t>
            </a:r>
            <a:r>
              <a:rPr lang="ru-RU" sz="4500" dirty="0">
                <a:solidFill>
                  <a:srgbClr val="7030A0"/>
                </a:solidFill>
              </a:rPr>
              <a:t>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Які</a:t>
            </a:r>
            <a:r>
              <a:rPr lang="ru-RU" sz="4500" dirty="0">
                <a:solidFill>
                  <a:srgbClr val="7030A0"/>
                </a:solidFill>
              </a:rPr>
              <a:t> запаси </a:t>
            </a:r>
            <a:r>
              <a:rPr lang="ru-RU" sz="4500" dirty="0" err="1">
                <a:solidFill>
                  <a:srgbClr val="7030A0"/>
                </a:solidFill>
              </a:rPr>
              <a:t>питної</a:t>
            </a:r>
            <a:r>
              <a:rPr lang="ru-RU" sz="4500" dirty="0">
                <a:solidFill>
                  <a:srgbClr val="7030A0"/>
                </a:solidFill>
              </a:rPr>
              <a:t> води на </a:t>
            </a:r>
            <a:r>
              <a:rPr lang="ru-RU" sz="4500" dirty="0" err="1">
                <a:solidFill>
                  <a:srgbClr val="7030A0"/>
                </a:solidFill>
              </a:rPr>
              <a:t>землі</a:t>
            </a:r>
            <a:r>
              <a:rPr lang="ru-RU" sz="4500" dirty="0">
                <a:solidFill>
                  <a:srgbClr val="7030A0"/>
                </a:solidFill>
              </a:rPr>
              <a:t>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Які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властивості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має</a:t>
            </a:r>
            <a:r>
              <a:rPr lang="ru-RU" sz="4500" dirty="0">
                <a:solidFill>
                  <a:srgbClr val="7030A0"/>
                </a:solidFill>
              </a:rPr>
              <a:t> вода?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>
                <a:solidFill>
                  <a:srgbClr val="7030A0"/>
                </a:solidFill>
              </a:rPr>
              <a:t>В </a:t>
            </a:r>
            <a:r>
              <a:rPr lang="ru-RU" sz="4500" dirty="0" err="1">
                <a:solidFill>
                  <a:srgbClr val="7030A0"/>
                </a:solidFill>
              </a:rPr>
              <a:t>яких</a:t>
            </a:r>
            <a:r>
              <a:rPr lang="ru-RU" sz="4500" dirty="0">
                <a:solidFill>
                  <a:srgbClr val="7030A0"/>
                </a:solidFill>
              </a:rPr>
              <a:t> станах </a:t>
            </a:r>
            <a:r>
              <a:rPr lang="ru-RU" sz="4500" dirty="0" err="1">
                <a:solidFill>
                  <a:srgbClr val="7030A0"/>
                </a:solidFill>
              </a:rPr>
              <a:t>може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перебувати</a:t>
            </a:r>
            <a:r>
              <a:rPr lang="ru-RU" sz="4500" dirty="0">
                <a:solidFill>
                  <a:srgbClr val="7030A0"/>
                </a:solidFill>
              </a:rPr>
              <a:t>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Які</a:t>
            </a:r>
            <a:r>
              <a:rPr lang="ru-RU" sz="4500" dirty="0">
                <a:solidFill>
                  <a:srgbClr val="7030A0"/>
                </a:solidFill>
              </a:rPr>
              <a:t> причини </a:t>
            </a:r>
            <a:r>
              <a:rPr lang="ru-RU" sz="4500" dirty="0" err="1">
                <a:solidFill>
                  <a:srgbClr val="7030A0"/>
                </a:solidFill>
              </a:rPr>
              <a:t>забруднення</a:t>
            </a:r>
            <a:r>
              <a:rPr lang="ru-RU" sz="4500" dirty="0">
                <a:solidFill>
                  <a:srgbClr val="7030A0"/>
                </a:solidFill>
              </a:rPr>
              <a:t> води?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Що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каже</a:t>
            </a:r>
            <a:r>
              <a:rPr lang="ru-RU" sz="4500" dirty="0">
                <a:solidFill>
                  <a:srgbClr val="7030A0"/>
                </a:solidFill>
              </a:rPr>
              <a:t> нам про воду народна </a:t>
            </a:r>
            <a:r>
              <a:rPr lang="ru-RU" sz="4500" dirty="0" err="1">
                <a:solidFill>
                  <a:srgbClr val="7030A0"/>
                </a:solidFill>
              </a:rPr>
              <a:t>мудрість</a:t>
            </a:r>
            <a:r>
              <a:rPr lang="ru-RU" sz="4500" dirty="0">
                <a:solidFill>
                  <a:srgbClr val="7030A0"/>
                </a:solidFill>
              </a:rPr>
              <a:t>? </a:t>
            </a:r>
            <a:br>
              <a:rPr lang="ru-RU" sz="4500" dirty="0">
                <a:solidFill>
                  <a:srgbClr val="7030A0"/>
                </a:solidFill>
              </a:rPr>
            </a:br>
            <a:r>
              <a:rPr lang="ru-RU" sz="4500" dirty="0" err="1">
                <a:solidFill>
                  <a:srgbClr val="7030A0"/>
                </a:solidFill>
              </a:rPr>
              <a:t>Що</a:t>
            </a:r>
            <a:r>
              <a:rPr lang="ru-RU" sz="4500" dirty="0">
                <a:solidFill>
                  <a:srgbClr val="7030A0"/>
                </a:solidFill>
              </a:rPr>
              <a:t> </a:t>
            </a:r>
            <a:r>
              <a:rPr lang="ru-RU" sz="4500" dirty="0" err="1">
                <a:solidFill>
                  <a:srgbClr val="7030A0"/>
                </a:solidFill>
              </a:rPr>
              <a:t>говорять</a:t>
            </a:r>
            <a:r>
              <a:rPr lang="ru-RU" sz="4500" dirty="0">
                <a:solidFill>
                  <a:srgbClr val="7030A0"/>
                </a:solidFill>
              </a:rPr>
              <a:t> нам </a:t>
            </a:r>
            <a:r>
              <a:rPr lang="ru-RU" sz="4500" dirty="0" err="1">
                <a:solidFill>
                  <a:srgbClr val="7030A0"/>
                </a:solidFill>
              </a:rPr>
              <a:t>вірші</a:t>
            </a:r>
            <a:r>
              <a:rPr lang="ru-RU" sz="4500" dirty="0">
                <a:solidFill>
                  <a:srgbClr val="7030A0"/>
                </a:solidFill>
              </a:rPr>
              <a:t> про воду? 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643073"/>
          </a:xfrm>
        </p:spPr>
        <p:txBody>
          <a:bodyPr>
            <a:normAutofit fontScale="90000"/>
          </a:bodyPr>
          <a:lstStyle/>
          <a:p>
            <a:r>
              <a:rPr lang="ru-RU" sz="7200" dirty="0" err="1"/>
              <a:t>Стислий</a:t>
            </a:r>
            <a:r>
              <a:rPr lang="ru-RU" sz="7200" dirty="0"/>
              <a:t> </a:t>
            </a:r>
            <a:r>
              <a:rPr lang="ru-RU" sz="7200" dirty="0" err="1"/>
              <a:t>опис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143932" cy="5000660"/>
          </a:xfrm>
        </p:spPr>
        <p:txBody>
          <a:bodyPr>
            <a:normAutofit fontScale="25000" lnSpcReduction="20000"/>
          </a:bodyPr>
          <a:lstStyle/>
          <a:p>
            <a:r>
              <a:rPr lang="ru-RU" sz="7400" dirty="0">
                <a:solidFill>
                  <a:srgbClr val="002060"/>
                </a:solidFill>
              </a:rPr>
              <a:t>Проект </a:t>
            </a:r>
            <a:r>
              <a:rPr lang="ru-RU" sz="7400" dirty="0" err="1">
                <a:solidFill>
                  <a:srgbClr val="002060"/>
                </a:solidFill>
              </a:rPr>
              <a:t>впроваджений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</a:t>
            </a:r>
            <a:r>
              <a:rPr lang="ru-RU" sz="7400" dirty="0">
                <a:solidFill>
                  <a:srgbClr val="002060"/>
                </a:solidFill>
              </a:rPr>
              <a:t> метою </a:t>
            </a:r>
            <a:r>
              <a:rPr lang="ru-RU" sz="7400" dirty="0" err="1">
                <a:solidFill>
                  <a:srgbClr val="002060"/>
                </a:solidFill>
              </a:rPr>
              <a:t>виховання</a:t>
            </a:r>
            <a:r>
              <a:rPr lang="ru-RU" sz="7400" dirty="0">
                <a:solidFill>
                  <a:srgbClr val="002060"/>
                </a:solidFill>
              </a:rPr>
              <a:t> бережного </a:t>
            </a:r>
            <a:r>
              <a:rPr lang="ru-RU" sz="7400" dirty="0" err="1">
                <a:solidFill>
                  <a:srgbClr val="002060"/>
                </a:solidFill>
              </a:rPr>
              <a:t>ставлення</a:t>
            </a:r>
            <a:r>
              <a:rPr lang="ru-RU" sz="7400" dirty="0">
                <a:solidFill>
                  <a:srgbClr val="002060"/>
                </a:solidFill>
              </a:rPr>
              <a:t> до </a:t>
            </a:r>
            <a:r>
              <a:rPr lang="ru-RU" sz="7400" dirty="0" err="1">
                <a:solidFill>
                  <a:srgbClr val="002060"/>
                </a:solidFill>
              </a:rPr>
              <a:t>навколишнього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середовища</a:t>
            </a:r>
            <a:r>
              <a:rPr lang="ru-RU" sz="7400" dirty="0">
                <a:solidFill>
                  <a:srgbClr val="002060"/>
                </a:solidFill>
              </a:rPr>
              <a:t>, а </a:t>
            </a:r>
            <a:r>
              <a:rPr lang="ru-RU" sz="7400" dirty="0" err="1">
                <a:solidFill>
                  <a:srgbClr val="002060"/>
                </a:solidFill>
              </a:rPr>
              <a:t>саме</a:t>
            </a:r>
            <a:r>
              <a:rPr lang="ru-RU" sz="7400" dirty="0">
                <a:solidFill>
                  <a:srgbClr val="002060"/>
                </a:solidFill>
              </a:rPr>
              <a:t> до води; </a:t>
            </a:r>
            <a:r>
              <a:rPr lang="ru-RU" sz="7400" dirty="0" err="1">
                <a:solidFill>
                  <a:srgbClr val="002060"/>
                </a:solidFill>
              </a:rPr>
              <a:t>формування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пропаганди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екологічного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виховання</a:t>
            </a:r>
            <a:r>
              <a:rPr lang="ru-RU" sz="7400" dirty="0">
                <a:solidFill>
                  <a:srgbClr val="002060"/>
                </a:solidFill>
              </a:rPr>
              <a:t>; </a:t>
            </a:r>
            <a:r>
              <a:rPr lang="ru-RU" sz="7400" dirty="0" err="1">
                <a:solidFill>
                  <a:srgbClr val="002060"/>
                </a:solidFill>
              </a:rPr>
              <a:t>забезпечення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обізнаності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учнів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питань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властивості</a:t>
            </a:r>
            <a:r>
              <a:rPr lang="ru-RU" sz="7400" dirty="0">
                <a:solidFill>
                  <a:srgbClr val="002060"/>
                </a:solidFill>
              </a:rPr>
              <a:t> води та </a:t>
            </a:r>
            <a:r>
              <a:rPr lang="ru-RU" sz="7400" dirty="0" err="1">
                <a:solidFill>
                  <a:srgbClr val="002060"/>
                </a:solidFill>
              </a:rPr>
              <a:t>її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раціональне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використання</a:t>
            </a:r>
            <a:r>
              <a:rPr lang="ru-RU" sz="7400" dirty="0">
                <a:solidFill>
                  <a:srgbClr val="002060"/>
                </a:solidFill>
              </a:rPr>
              <a:t>; </a:t>
            </a:r>
            <a:r>
              <a:rPr lang="ru-RU" sz="7400" dirty="0" err="1">
                <a:solidFill>
                  <a:srgbClr val="002060"/>
                </a:solidFill>
              </a:rPr>
              <a:t>формування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почуття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 smtClean="0">
                <a:solidFill>
                  <a:srgbClr val="002060"/>
                </a:solidFill>
              </a:rPr>
              <a:t>відповідальності</a:t>
            </a:r>
            <a:r>
              <a:rPr lang="ru-RU" sz="7400" dirty="0" smtClean="0">
                <a:solidFill>
                  <a:srgbClr val="002060"/>
                </a:solidFill>
              </a:rPr>
              <a:t> </a:t>
            </a:r>
            <a:r>
              <a:rPr lang="ru-RU" sz="7400" dirty="0">
                <a:solidFill>
                  <a:srgbClr val="002060"/>
                </a:solidFill>
              </a:rPr>
              <a:t>за </a:t>
            </a:r>
            <a:r>
              <a:rPr lang="ru-RU" sz="7400" dirty="0" err="1">
                <a:solidFill>
                  <a:srgbClr val="002060"/>
                </a:solidFill>
              </a:rPr>
              <a:t>свої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дії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активної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життєвої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позиції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учнів</a:t>
            </a:r>
            <a:r>
              <a:rPr lang="ru-RU" sz="7400" dirty="0">
                <a:solidFill>
                  <a:srgbClr val="002060"/>
                </a:solidFill>
              </a:rPr>
              <a:t>.</a:t>
            </a:r>
            <a:br>
              <a:rPr lang="ru-RU" sz="7400" dirty="0">
                <a:solidFill>
                  <a:srgbClr val="002060"/>
                </a:solidFill>
              </a:rPr>
            </a:br>
            <a:r>
              <a:rPr lang="ru-RU" sz="7400" dirty="0" err="1">
                <a:solidFill>
                  <a:srgbClr val="002060"/>
                </a:solidFill>
              </a:rPr>
              <a:t>Учнів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чекають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соціологічні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дослідження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пошук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інформації</a:t>
            </a:r>
            <a:r>
              <a:rPr lang="ru-RU" sz="7400" dirty="0">
                <a:solidFill>
                  <a:srgbClr val="002060"/>
                </a:solidFill>
              </a:rPr>
              <a:t> для </a:t>
            </a:r>
            <a:r>
              <a:rPr lang="ru-RU" sz="7400" dirty="0" err="1">
                <a:solidFill>
                  <a:srgbClr val="002060"/>
                </a:solidFill>
              </a:rPr>
              <a:t>вичерпних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відповідей</a:t>
            </a:r>
            <a:r>
              <a:rPr lang="ru-RU" sz="7400" dirty="0">
                <a:solidFill>
                  <a:srgbClr val="002060"/>
                </a:solidFill>
              </a:rPr>
              <a:t> на </a:t>
            </a:r>
            <a:r>
              <a:rPr lang="ru-RU" sz="7400" dirty="0" err="1">
                <a:solidFill>
                  <a:srgbClr val="002060"/>
                </a:solidFill>
              </a:rPr>
              <a:t>поставленні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тематичні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запитання</a:t>
            </a:r>
            <a:r>
              <a:rPr lang="ru-RU" sz="7400" dirty="0">
                <a:solidFill>
                  <a:srgbClr val="002060"/>
                </a:solidFill>
              </a:rPr>
              <a:t>. </a:t>
            </a:r>
            <a:r>
              <a:rPr lang="ru-RU" sz="7400" dirty="0" err="1">
                <a:solidFill>
                  <a:srgbClr val="002060"/>
                </a:solidFill>
              </a:rPr>
              <a:t>Учні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будуть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складати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звіти</a:t>
            </a:r>
            <a:r>
              <a:rPr lang="ru-RU" sz="7400" dirty="0">
                <a:solidFill>
                  <a:srgbClr val="002060"/>
                </a:solidFill>
              </a:rPr>
              <a:t> за результатами </a:t>
            </a:r>
            <a:r>
              <a:rPr lang="ru-RU" sz="7400" dirty="0" err="1">
                <a:solidFill>
                  <a:srgbClr val="002060"/>
                </a:solidFill>
              </a:rPr>
              <a:t>досліджень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знайденою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інформацією</a:t>
            </a:r>
            <a:r>
              <a:rPr lang="ru-RU" sz="7400" dirty="0">
                <a:solidFill>
                  <a:srgbClr val="002060"/>
                </a:solidFill>
              </a:rPr>
              <a:t>. Вони </a:t>
            </a:r>
            <a:r>
              <a:rPr lang="ru-RU" sz="7400" dirty="0" err="1">
                <a:solidFill>
                  <a:srgbClr val="002060"/>
                </a:solidFill>
              </a:rPr>
              <a:t>будуть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збирати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опрацьовувати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дані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з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Інтернету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та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інших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наукових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видань</a:t>
            </a:r>
            <a:r>
              <a:rPr lang="ru-RU" sz="7400" dirty="0">
                <a:solidFill>
                  <a:srgbClr val="002060"/>
                </a:solidFill>
              </a:rPr>
              <a:t>, </a:t>
            </a:r>
            <a:r>
              <a:rPr lang="ru-RU" sz="7400" dirty="0" err="1">
                <a:solidFill>
                  <a:srgbClr val="002060"/>
                </a:solidFill>
              </a:rPr>
              <a:t>що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розкривають</a:t>
            </a:r>
            <a:r>
              <a:rPr lang="ru-RU" sz="7400" dirty="0">
                <a:solidFill>
                  <a:srgbClr val="002060"/>
                </a:solidFill>
              </a:rPr>
              <a:t> суть </a:t>
            </a:r>
            <a:r>
              <a:rPr lang="ru-RU" sz="7400" dirty="0" err="1">
                <a:solidFill>
                  <a:srgbClr val="002060"/>
                </a:solidFill>
              </a:rPr>
              <a:t>змістовних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питань</a:t>
            </a:r>
            <a:r>
              <a:rPr lang="ru-RU" sz="7400" dirty="0">
                <a:solidFill>
                  <a:srgbClr val="002060"/>
                </a:solidFill>
              </a:rPr>
              <a:t> . </a:t>
            </a:r>
            <a:br>
              <a:rPr lang="ru-RU" sz="7400" dirty="0">
                <a:solidFill>
                  <a:srgbClr val="002060"/>
                </a:solidFill>
              </a:rPr>
            </a:br>
            <a:r>
              <a:rPr lang="ru-RU" sz="7400" dirty="0" err="1">
                <a:solidFill>
                  <a:srgbClr val="002060"/>
                </a:solidFill>
              </a:rPr>
              <a:t>Учні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будуть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розробляти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Інформаційні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 smtClean="0">
                <a:solidFill>
                  <a:srgbClr val="002060"/>
                </a:solidFill>
              </a:rPr>
              <a:t>бюлетені</a:t>
            </a:r>
            <a:r>
              <a:rPr lang="ru-RU" sz="7400" dirty="0" smtClean="0">
                <a:solidFill>
                  <a:srgbClr val="002060"/>
                </a:solidFill>
              </a:rPr>
              <a:t>. </a:t>
            </a:r>
            <a:r>
              <a:rPr lang="ru-RU" sz="7400" dirty="0" err="1">
                <a:solidFill>
                  <a:srgbClr val="002060"/>
                </a:solidFill>
              </a:rPr>
              <a:t>Учні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створюватимуть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демонструватимуть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свої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мультимедійні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презентації</a:t>
            </a:r>
            <a:r>
              <a:rPr lang="ru-RU" sz="7400" dirty="0">
                <a:solidFill>
                  <a:srgbClr val="002060"/>
                </a:solidFill>
              </a:rPr>
              <a:t> для </a:t>
            </a:r>
            <a:r>
              <a:rPr lang="ru-RU" sz="7400" dirty="0" err="1">
                <a:solidFill>
                  <a:srgbClr val="002060"/>
                </a:solidFill>
              </a:rPr>
              <a:t>класу</a:t>
            </a:r>
            <a:r>
              <a:rPr lang="ru-RU" sz="7400" dirty="0">
                <a:solidFill>
                  <a:srgbClr val="002060"/>
                </a:solidFill>
              </a:rPr>
              <a:t> та </a:t>
            </a:r>
            <a:r>
              <a:rPr lang="ru-RU" sz="7400" dirty="0" err="1">
                <a:solidFill>
                  <a:srgbClr val="002060"/>
                </a:solidFill>
              </a:rPr>
              <a:t>учнів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школи</a:t>
            </a:r>
            <a:r>
              <a:rPr lang="ru-RU" sz="7400" dirty="0">
                <a:solidFill>
                  <a:srgbClr val="002060"/>
                </a:solidFill>
              </a:rPr>
              <a:t>. В </a:t>
            </a:r>
            <a:r>
              <a:rPr lang="ru-RU" sz="7400" dirty="0" err="1">
                <a:solidFill>
                  <a:srgbClr val="002060"/>
                </a:solidFill>
              </a:rPr>
              <a:t>результаті</a:t>
            </a:r>
            <a:r>
              <a:rPr lang="ru-RU" sz="7400" dirty="0">
                <a:solidFill>
                  <a:srgbClr val="002060"/>
                </a:solidFill>
              </a:rPr>
              <a:t> проекту </a:t>
            </a:r>
            <a:r>
              <a:rPr lang="ru-RU" sz="7400" dirty="0" err="1">
                <a:solidFill>
                  <a:srgbClr val="002060"/>
                </a:solidFill>
              </a:rPr>
              <a:t>учні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дадуть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відповіді</a:t>
            </a:r>
            <a:r>
              <a:rPr lang="ru-RU" sz="7400" dirty="0">
                <a:solidFill>
                  <a:srgbClr val="002060"/>
                </a:solidFill>
              </a:rPr>
              <a:t> на </a:t>
            </a:r>
            <a:r>
              <a:rPr lang="ru-RU" sz="7400" dirty="0" err="1">
                <a:solidFill>
                  <a:srgbClr val="002060"/>
                </a:solidFill>
              </a:rPr>
              <a:t>питання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висунуті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вдосконалені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впродовж</a:t>
            </a:r>
            <a:r>
              <a:rPr lang="ru-RU" sz="7400" dirty="0">
                <a:solidFill>
                  <a:srgbClr val="002060"/>
                </a:solidFill>
              </a:rPr>
              <a:t> </a:t>
            </a:r>
            <a:r>
              <a:rPr lang="ru-RU" sz="7400" dirty="0" err="1">
                <a:solidFill>
                  <a:srgbClr val="002060"/>
                </a:solidFill>
              </a:rPr>
              <a:t>розробки</a:t>
            </a:r>
            <a:r>
              <a:rPr lang="ru-RU" sz="7400" dirty="0">
                <a:solidFill>
                  <a:srgbClr val="002060"/>
                </a:solidFill>
              </a:rPr>
              <a:t> теми проекту.</a:t>
            </a:r>
            <a:r>
              <a:rPr lang="ru-RU" sz="5500" dirty="0">
                <a:solidFill>
                  <a:srgbClr val="00206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smtClean="0"/>
              <a:t>(Я </a:t>
            </a:r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), </a:t>
            </a:r>
            <a:r>
              <a:rPr lang="ru-RU" dirty="0" err="1"/>
              <a:t>читання</a:t>
            </a:r>
            <a:r>
              <a:rPr lang="ru-RU" dirty="0" smtClean="0"/>
              <a:t>, </a:t>
            </a:r>
            <a:r>
              <a:rPr lang="ru-RU" dirty="0" err="1"/>
              <a:t>інформатика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643182"/>
            <a:ext cx="4038600" cy="3482981"/>
          </a:xfrm>
        </p:spPr>
        <p:txBody>
          <a:bodyPr/>
          <a:lstStyle/>
          <a:p>
            <a:pPr>
              <a:buNone/>
            </a:pPr>
            <a:r>
              <a:rPr lang="ru-RU" sz="5400" dirty="0" err="1" smtClean="0"/>
              <a:t>Класи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714620"/>
            <a:ext cx="4038600" cy="3411543"/>
          </a:xfrm>
        </p:spPr>
        <p:txBody>
          <a:bodyPr/>
          <a:lstStyle/>
          <a:p>
            <a:pPr>
              <a:buNone/>
            </a:pPr>
            <a:r>
              <a:rPr lang="ru-RU" sz="4400" dirty="0"/>
              <a:t>1</a:t>
            </a:r>
            <a:r>
              <a:rPr lang="ru-RU" sz="4400" dirty="0" smtClean="0"/>
              <a:t> </a:t>
            </a:r>
            <a:r>
              <a:rPr lang="ru-RU" sz="4400" dirty="0"/>
              <a:t>- 4 </a:t>
            </a:r>
            <a:r>
              <a:rPr lang="ru-RU" sz="4400" dirty="0" err="1"/>
              <a:t>класи</a:t>
            </a:r>
            <a:endParaRPr lang="ru-RU" sz="4400" dirty="0"/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освітні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Навчальна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програма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</a:t>
            </a:r>
            <a:r>
              <a:rPr lang="ru-RU" dirty="0">
                <a:solidFill>
                  <a:srgbClr val="002060"/>
                </a:solidFill>
              </a:rPr>
              <a:t> предмету "Я </a:t>
            </a:r>
            <a:r>
              <a:rPr lang="ru-RU" dirty="0" err="1">
                <a:solidFill>
                  <a:srgbClr val="002060"/>
                </a:solidFill>
              </a:rPr>
              <a:t>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" 1-4 </a:t>
            </a:r>
            <a:r>
              <a:rPr lang="ru-RU" dirty="0" err="1">
                <a:solidFill>
                  <a:srgbClr val="002060"/>
                </a:solidFill>
              </a:rPr>
              <a:t>класи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928825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071678"/>
            <a:ext cx="6986614" cy="414340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Надати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учням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інформацію</a:t>
            </a:r>
            <a:r>
              <a:rPr lang="ru-RU" dirty="0">
                <a:solidFill>
                  <a:srgbClr val="002060"/>
                </a:solidFill>
              </a:rPr>
              <a:t> про </a:t>
            </a:r>
            <a:r>
              <a:rPr lang="ru-RU" dirty="0" err="1">
                <a:solidFill>
                  <a:srgbClr val="002060"/>
                </a:solidFill>
              </a:rPr>
              <a:t>цінність</a:t>
            </a:r>
            <a:r>
              <a:rPr lang="ru-RU" dirty="0">
                <a:solidFill>
                  <a:srgbClr val="002060"/>
                </a:solidFill>
              </a:rPr>
              <a:t> води.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Прищеплювати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навички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економного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витрачання</a:t>
            </a:r>
            <a:r>
              <a:rPr lang="ru-RU" dirty="0">
                <a:solidFill>
                  <a:srgbClr val="002060"/>
                </a:solidFill>
              </a:rPr>
              <a:t> води в </a:t>
            </a:r>
            <a:r>
              <a:rPr lang="ru-RU" dirty="0" err="1">
                <a:solidFill>
                  <a:srgbClr val="002060"/>
                </a:solidFill>
              </a:rPr>
              <a:t>домашніх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умовах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Здійснювати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екологічне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виховання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Ознайомити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властивостями</a:t>
            </a:r>
            <a:r>
              <a:rPr lang="ru-RU" dirty="0">
                <a:solidFill>
                  <a:srgbClr val="002060"/>
                </a:solidFill>
              </a:rPr>
              <a:t> води.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Навчити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шукати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використовувати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інформацію</a:t>
            </a:r>
            <a:r>
              <a:rPr lang="ru-RU" dirty="0">
                <a:solidFill>
                  <a:srgbClr val="002060"/>
                </a:solidFill>
              </a:rPr>
              <a:t> за проектом.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Навчити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представляти</a:t>
            </a:r>
            <a:r>
              <a:rPr lang="ru-RU" dirty="0">
                <a:solidFill>
                  <a:srgbClr val="002060"/>
                </a:solidFill>
              </a:rPr>
              <a:t> свою роботу, </a:t>
            </a:r>
            <a:r>
              <a:rPr lang="ru-RU" dirty="0" err="1">
                <a:solidFill>
                  <a:srgbClr val="002060"/>
                </a:solidFill>
              </a:rPr>
              <a:t>аргументувати</a:t>
            </a:r>
            <a:r>
              <a:rPr lang="ru-RU" dirty="0">
                <a:solidFill>
                  <a:srgbClr val="002060"/>
                </a:solidFill>
              </a:rPr>
              <a:t> свою </a:t>
            </a:r>
            <a:r>
              <a:rPr lang="ru-RU" dirty="0" err="1">
                <a:solidFill>
                  <a:srgbClr val="002060"/>
                </a:solidFill>
              </a:rPr>
              <a:t>позицію</a:t>
            </a:r>
            <a:r>
              <a:rPr lang="ru-RU" dirty="0">
                <a:solidFill>
                  <a:srgbClr val="002060"/>
                </a:solidFill>
              </a:rPr>
              <a:t>. </a:t>
            </a:r>
          </a:p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71635"/>
          </a:xfrm>
        </p:spPr>
        <p:txBody>
          <a:bodyPr/>
          <a:lstStyle/>
          <a:p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572428" cy="435771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Учні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створюють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презентації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публікації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>
                <a:solidFill>
                  <a:srgbClr val="002060"/>
                </a:solidFill>
              </a:rPr>
              <a:t>результатами </a:t>
            </a:r>
            <a:r>
              <a:rPr lang="ru-RU" dirty="0" err="1">
                <a:solidFill>
                  <a:srgbClr val="002060"/>
                </a:solidFill>
              </a:rPr>
              <a:t>дослідження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інформаційними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матеріалами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знайшли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самостійно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за </a:t>
            </a:r>
            <a:r>
              <a:rPr lang="ru-RU" dirty="0" err="1">
                <a:solidFill>
                  <a:srgbClr val="002060"/>
                </a:solidFill>
              </a:rPr>
              <a:t>рекомендаціями</a:t>
            </a:r>
            <a:r>
              <a:rPr lang="ru-RU" dirty="0">
                <a:solidFill>
                  <a:srgbClr val="002060"/>
                </a:solidFill>
              </a:rPr>
              <a:t> учителя. 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err="1">
                <a:solidFill>
                  <a:srgbClr val="002060"/>
                </a:solidFill>
              </a:rPr>
              <a:t>ході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роботи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учасники</a:t>
            </a:r>
            <a:r>
              <a:rPr lang="ru-RU" dirty="0">
                <a:solidFill>
                  <a:srgbClr val="002060"/>
                </a:solidFill>
              </a:rPr>
              <a:t> проекту </a:t>
            </a:r>
            <a:r>
              <a:rPr lang="ru-RU" dirty="0" err="1">
                <a:solidFill>
                  <a:srgbClr val="002060"/>
                </a:solidFill>
              </a:rPr>
              <a:t>повинні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відповіді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тематичні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змістові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питання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5000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1647</Words>
  <Application>Microsoft Office PowerPoint</Application>
  <PresentationFormat>Экран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Вода – це життя Проект підготувала  вчитель початкових класів  Курдіяшко Ольга Василівна</vt:lpstr>
      <vt:lpstr>Ключове питання </vt:lpstr>
      <vt:lpstr>Тематичні питання </vt:lpstr>
      <vt:lpstr>Змістові питання </vt:lpstr>
      <vt:lpstr>Стислий опис </vt:lpstr>
      <vt:lpstr>Навчальні предмети Я і Україна (Я у світі), читання, інформатика. </vt:lpstr>
      <vt:lpstr>Державні освітні стандарти та навчальні програми  </vt:lpstr>
      <vt:lpstr>Навчальні цілі та очікувані результати навчання </vt:lpstr>
      <vt:lpstr>Діяльність учнів </vt:lpstr>
      <vt:lpstr>Приблизний час, необхідний для реалізації навчального проекту </vt:lpstr>
      <vt:lpstr>Вхідні знання та навички </vt:lpstr>
      <vt:lpstr>Матеріали та ресурси  </vt:lpstr>
      <vt:lpstr>Фотоальбом</vt:lpstr>
      <vt:lpstr>Вода в прислів’ях і приказках</vt:lpstr>
      <vt:lpstr>Вірші про воду</vt:lpstr>
      <vt:lpstr>Загадки про воду</vt:lpstr>
      <vt:lpstr> Прісна вода: джерело життєвої сили на планеті  </vt:lpstr>
      <vt:lpstr>Цікаві факти про воду  </vt:lpstr>
      <vt:lpstr>Кругообіг води в природі</vt:lpstr>
      <vt:lpstr>Ресурси Інтернету </vt:lpstr>
      <vt:lpstr>Дякую за увагу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40</cp:revision>
  <dcterms:created xsi:type="dcterms:W3CDTF">2016-11-17T14:29:37Z</dcterms:created>
  <dcterms:modified xsi:type="dcterms:W3CDTF">2016-11-27T07:47:21Z</dcterms:modified>
</cp:coreProperties>
</file>