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56" r:id="rId2"/>
    <p:sldId id="257" r:id="rId3"/>
    <p:sldId id="258" r:id="rId4"/>
    <p:sldId id="261" r:id="rId5"/>
    <p:sldId id="260" r:id="rId6"/>
    <p:sldId id="262" r:id="rId7"/>
    <p:sldId id="263" r:id="rId8"/>
    <p:sldId id="264" r:id="rId9"/>
    <p:sldId id="265" r:id="rId10"/>
    <p:sldId id="267" r:id="rId11"/>
    <p:sldId id="266" r:id="rId12"/>
    <p:sldId id="268" r:id="rId13"/>
    <p:sldId id="274" r:id="rId14"/>
    <p:sldId id="273" r:id="rId15"/>
    <p:sldId id="275" r:id="rId16"/>
    <p:sldId id="277" r:id="rId17"/>
    <p:sldId id="278" r:id="rId18"/>
    <p:sldId id="276" r:id="rId19"/>
    <p:sldId id="269" r:id="rId20"/>
    <p:sldId id="270" r:id="rId21"/>
    <p:sldId id="271" r:id="rId22"/>
    <p:sldId id="272" r:id="rId23"/>
  </p:sldIdLst>
  <p:sldSz cx="9144000" cy="6858000" type="screen4x3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FBF7DE-C910-4C9C-9225-3525247814C5}" type="datetimeFigureOut">
              <a:rPr lang="uk-UA" smtClean="0"/>
              <a:t>18.02.2018</a:t>
            </a:fld>
            <a:endParaRPr lang="uk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ACE9BA-577A-4750-A314-4320EBC86E79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235585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ACE9BA-577A-4750-A314-4320EBC86E79}" type="slidenum">
              <a:rPr lang="uk-UA" smtClean="0"/>
              <a:t>14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651408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ACE9BA-577A-4750-A314-4320EBC86E79}" type="slidenum">
              <a:rPr lang="uk-UA" smtClean="0"/>
              <a:t>17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586052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ACE9BA-577A-4750-A314-4320EBC86E79}" type="slidenum">
              <a:rPr lang="uk-UA" smtClean="0"/>
              <a:t>20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155998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BAB8B4-74DC-400D-8FCF-D1FBCEE9E184}" type="datetimeFigureOut">
              <a:rPr lang="uk-UA" smtClean="0"/>
              <a:t>18.02.2018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DD121-ADCA-4A05-A600-F6F0BE3C6FF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707603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BAB8B4-74DC-400D-8FCF-D1FBCEE9E184}" type="datetimeFigureOut">
              <a:rPr lang="uk-UA" smtClean="0"/>
              <a:t>18.02.2018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DD121-ADCA-4A05-A600-F6F0BE3C6FF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0861194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BAB8B4-74DC-400D-8FCF-D1FBCEE9E184}" type="datetimeFigureOut">
              <a:rPr lang="uk-UA" smtClean="0"/>
              <a:t>18.02.2018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DD121-ADCA-4A05-A600-F6F0BE3C6FF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2089574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BAB8B4-74DC-400D-8FCF-D1FBCEE9E184}" type="datetimeFigureOut">
              <a:rPr lang="uk-UA" smtClean="0"/>
              <a:t>18.02.2018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DD121-ADCA-4A05-A600-F6F0BE3C6FF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644471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BAB8B4-74DC-400D-8FCF-D1FBCEE9E184}" type="datetimeFigureOut">
              <a:rPr lang="uk-UA" smtClean="0"/>
              <a:t>18.02.2018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DD121-ADCA-4A05-A600-F6F0BE3C6FF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8013971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BAB8B4-74DC-400D-8FCF-D1FBCEE9E184}" type="datetimeFigureOut">
              <a:rPr lang="uk-UA" smtClean="0"/>
              <a:t>18.02.2018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DD121-ADCA-4A05-A600-F6F0BE3C6FF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19872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BAB8B4-74DC-400D-8FCF-D1FBCEE9E184}" type="datetimeFigureOut">
              <a:rPr lang="uk-UA" smtClean="0"/>
              <a:t>18.02.2018</a:t>
            </a:fld>
            <a:endParaRPr lang="uk-UA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DD121-ADCA-4A05-A600-F6F0BE3C6FF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227333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BAB8B4-74DC-400D-8FCF-D1FBCEE9E184}" type="datetimeFigureOut">
              <a:rPr lang="uk-UA" smtClean="0"/>
              <a:t>18.02.2018</a:t>
            </a:fld>
            <a:endParaRPr lang="uk-UA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DD121-ADCA-4A05-A600-F6F0BE3C6FF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991279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BAB8B4-74DC-400D-8FCF-D1FBCEE9E184}" type="datetimeFigureOut">
              <a:rPr lang="uk-UA" smtClean="0"/>
              <a:t>18.02.2018</a:t>
            </a:fld>
            <a:endParaRPr lang="uk-UA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DD121-ADCA-4A05-A600-F6F0BE3C6FF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2962563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BAB8B4-74DC-400D-8FCF-D1FBCEE9E184}" type="datetimeFigureOut">
              <a:rPr lang="uk-UA" smtClean="0"/>
              <a:t>18.02.2018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DD121-ADCA-4A05-A600-F6F0BE3C6FF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862063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BAB8B4-74DC-400D-8FCF-D1FBCEE9E184}" type="datetimeFigureOut">
              <a:rPr lang="uk-UA" smtClean="0"/>
              <a:t>18.02.2018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DD121-ADCA-4A05-A600-F6F0BE3C6FF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897313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BAB8B4-74DC-400D-8FCF-D1FBCEE9E184}" type="datetimeFigureOut">
              <a:rPr lang="uk-UA" smtClean="0"/>
              <a:t>18.02.2018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1DD121-ADCA-4A05-A600-F6F0BE3C6FF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2679320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868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7504" y="584742"/>
            <a:ext cx="69088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4000" dirty="0" smtClean="0">
                <a:latin typeface="Times New Roman" pitchFamily="18" charset="0"/>
                <a:cs typeface="Times New Roman" pitchFamily="18" charset="0"/>
              </a:rPr>
              <a:t>Водойми Чернігівської області</a:t>
            </a:r>
            <a:endParaRPr lang="uk-UA" sz="4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1293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339752" y="116632"/>
            <a:ext cx="378135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6000" dirty="0" smtClean="0">
                <a:latin typeface="Times New Roman" pitchFamily="18" charset="0"/>
                <a:cs typeface="Times New Roman" pitchFamily="18" charset="0"/>
              </a:rPr>
              <a:t>Річка Снов</a:t>
            </a:r>
            <a:endParaRPr lang="uk-UA" sz="6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6482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98347" y="0"/>
            <a:ext cx="9154173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800" dirty="0">
                <a:latin typeface="Times New Roman" pitchFamily="18" charset="0"/>
                <a:cs typeface="Times New Roman" pitchFamily="18" charset="0"/>
              </a:rPr>
              <a:t>Річка бере початок за 7 км на південно-схід </a:t>
            </a:r>
            <a:endParaRPr lang="uk-UA" sz="28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від </a:t>
            </a:r>
            <a:r>
              <a:rPr lang="uk-UA" sz="2800" dirty="0" err="1">
                <a:latin typeface="Times New Roman" pitchFamily="18" charset="0"/>
                <a:cs typeface="Times New Roman" pitchFamily="18" charset="0"/>
              </a:rPr>
              <a:t>міста </a:t>
            </a:r>
            <a:r>
              <a:rPr lang="uk-UA" sz="2800" dirty="0" err="1" smtClean="0">
                <a:latin typeface="Times New Roman" pitchFamily="18" charset="0"/>
                <a:cs typeface="Times New Roman" pitchFamily="18" charset="0"/>
              </a:rPr>
              <a:t>Новоз</a:t>
            </a:r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ибкова, тече </a:t>
            </a:r>
            <a:r>
              <a:rPr lang="uk-UA" sz="2800" dirty="0">
                <a:latin typeface="Times New Roman" pitchFamily="18" charset="0"/>
                <a:cs typeface="Times New Roman" pitchFamily="18" charset="0"/>
              </a:rPr>
              <a:t>Брянською областю (Росія). </a:t>
            </a:r>
            <a:endParaRPr lang="uk-UA" sz="28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Протягом </a:t>
            </a:r>
            <a:r>
              <a:rPr lang="uk-UA" sz="2800" dirty="0">
                <a:latin typeface="Times New Roman" pitchFamily="18" charset="0"/>
                <a:cs typeface="Times New Roman" pitchFamily="18" charset="0"/>
              </a:rPr>
              <a:t>близько 20 км річкою </a:t>
            </a:r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проходить </a:t>
            </a:r>
            <a:r>
              <a:rPr lang="uk-UA" sz="2800" dirty="0">
                <a:latin typeface="Times New Roman" pitchFamily="18" charset="0"/>
                <a:cs typeface="Times New Roman" pitchFamily="18" charset="0"/>
              </a:rPr>
              <a:t>кордон </a:t>
            </a:r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України</a:t>
            </a:r>
          </a:p>
          <a:p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та </a:t>
            </a:r>
            <a:r>
              <a:rPr lang="uk-UA" sz="2800" dirty="0">
                <a:latin typeface="Times New Roman" pitchFamily="18" charset="0"/>
                <a:cs typeface="Times New Roman" pitchFamily="18" charset="0"/>
              </a:rPr>
              <a:t>Росії. У Чернігівській області над </a:t>
            </a:r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Сновом</a:t>
            </a:r>
          </a:p>
          <a:p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розташоване </a:t>
            </a:r>
            <a:r>
              <a:rPr lang="uk-UA" sz="2800" dirty="0" err="1">
                <a:latin typeface="Times New Roman" pitchFamily="18" charset="0"/>
                <a:cs typeface="Times New Roman" pitchFamily="18" charset="0"/>
              </a:rPr>
              <a:t>місто </a:t>
            </a:r>
            <a:r>
              <a:rPr lang="uk-UA" sz="2800" dirty="0" err="1" smtClean="0"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новськ, </a:t>
            </a:r>
            <a:r>
              <a:rPr lang="uk-UA" sz="2800" dirty="0">
                <a:latin typeface="Times New Roman" pitchFamily="18" charset="0"/>
                <a:cs typeface="Times New Roman" pitchFamily="18" charset="0"/>
              </a:rPr>
              <a:t>селище </a:t>
            </a:r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Седнів. </a:t>
            </a:r>
          </a:p>
          <a:p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Снов </a:t>
            </a:r>
            <a:r>
              <a:rPr lang="uk-UA" sz="2800" dirty="0">
                <a:latin typeface="Times New Roman" pitchFamily="18" charset="0"/>
                <a:cs typeface="Times New Roman" pitchFamily="18" charset="0"/>
              </a:rPr>
              <a:t>впадає в Десну за 12 км </a:t>
            </a:r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вище Чернігова.</a:t>
            </a:r>
            <a:endParaRPr lang="uk-UA" sz="2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5441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27584" y="2780928"/>
            <a:ext cx="7896136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sz="3600" dirty="0">
                <a:latin typeface="Times New Roman" pitchFamily="18" charset="0"/>
                <a:cs typeface="Times New Roman" pitchFamily="18" charset="0"/>
              </a:rPr>
              <a:t>Довжина </a:t>
            </a:r>
            <a:r>
              <a:rPr lang="uk-UA" sz="3600" dirty="0" smtClean="0">
                <a:latin typeface="Times New Roman" pitchFamily="18" charset="0"/>
                <a:cs typeface="Times New Roman" pitchFamily="18" charset="0"/>
              </a:rPr>
              <a:t>річки Снов 233</a:t>
            </a:r>
            <a:r>
              <a:rPr lang="uk-UA" sz="3600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uk-UA" sz="3600" dirty="0" smtClean="0">
                <a:latin typeface="Times New Roman" pitchFamily="18" charset="0"/>
                <a:cs typeface="Times New Roman" pitchFamily="18" charset="0"/>
              </a:rPr>
              <a:t>км.</a:t>
            </a:r>
          </a:p>
          <a:p>
            <a:pPr algn="ctr"/>
            <a:r>
              <a:rPr lang="uk-UA" sz="3600" dirty="0" smtClean="0">
                <a:latin typeface="Times New Roman" pitchFamily="18" charset="0"/>
                <a:cs typeface="Times New Roman" pitchFamily="18" charset="0"/>
              </a:rPr>
              <a:t>Основне </a:t>
            </a:r>
            <a:r>
              <a:rPr lang="uk-UA" sz="3600" dirty="0">
                <a:latin typeface="Times New Roman" pitchFamily="18" charset="0"/>
                <a:cs typeface="Times New Roman" pitchFamily="18" charset="0"/>
              </a:rPr>
              <a:t>живлення снігове. </a:t>
            </a:r>
            <a:endParaRPr lang="uk-UA" sz="36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uk-UA" sz="3600" dirty="0" smtClean="0">
                <a:latin typeface="Times New Roman" pitchFamily="18" charset="0"/>
                <a:cs typeface="Times New Roman" pitchFamily="18" charset="0"/>
              </a:rPr>
              <a:t>Замерзає </a:t>
            </a:r>
            <a:r>
              <a:rPr lang="uk-UA" sz="3600" dirty="0">
                <a:latin typeface="Times New Roman" pitchFamily="18" charset="0"/>
                <a:cs typeface="Times New Roman" pitchFamily="18" charset="0"/>
              </a:rPr>
              <a:t>в листопаді — грудні, </a:t>
            </a:r>
            <a:endParaRPr lang="uk-UA" sz="36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uk-UA" sz="3600" dirty="0" smtClean="0">
                <a:latin typeface="Times New Roman" pitchFamily="18" charset="0"/>
                <a:cs typeface="Times New Roman" pitchFamily="18" charset="0"/>
              </a:rPr>
              <a:t>скресає </a:t>
            </a:r>
            <a:r>
              <a:rPr lang="uk-UA" sz="3600" dirty="0">
                <a:latin typeface="Times New Roman" pitchFamily="18" charset="0"/>
                <a:cs typeface="Times New Roman" pitchFamily="18" charset="0"/>
              </a:rPr>
              <a:t>в квітні. </a:t>
            </a:r>
            <a:endParaRPr lang="uk-UA" sz="36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uk-UA" sz="3600" dirty="0" smtClean="0">
                <a:latin typeface="Times New Roman" pitchFamily="18" charset="0"/>
                <a:cs typeface="Times New Roman" pitchFamily="18" charset="0"/>
              </a:rPr>
              <a:t>Використовується </a:t>
            </a:r>
            <a:r>
              <a:rPr lang="uk-UA" sz="3600" dirty="0">
                <a:latin typeface="Times New Roman" pitchFamily="18" charset="0"/>
                <a:cs typeface="Times New Roman" pitchFamily="18" charset="0"/>
              </a:rPr>
              <a:t>для </a:t>
            </a:r>
            <a:r>
              <a:rPr lang="uk-UA" sz="3600" dirty="0" smtClean="0">
                <a:latin typeface="Times New Roman" pitchFamily="18" charset="0"/>
                <a:cs typeface="Times New Roman" pitchFamily="18" charset="0"/>
              </a:rPr>
              <a:t>водопостачання</a:t>
            </a:r>
            <a:r>
              <a:rPr lang="uk-UA" sz="3600" dirty="0">
                <a:latin typeface="Times New Roman" pitchFamily="18" charset="0"/>
                <a:cs typeface="Times New Roman" pitchFamily="18" charset="0"/>
              </a:rPr>
              <a:t>.</a:t>
            </a:r>
            <a:endParaRPr lang="uk-UA" sz="36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uk-UA" sz="3600" dirty="0" smtClean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uk-UA" sz="3600" dirty="0">
                <a:latin typeface="Times New Roman" pitchFamily="18" charset="0"/>
                <a:cs typeface="Times New Roman" pitchFamily="18" charset="0"/>
              </a:rPr>
              <a:t>нижній течії судноплавна.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65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60648"/>
            <a:ext cx="8532440" cy="639933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339752" y="33327"/>
            <a:ext cx="387702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6000" dirty="0" smtClean="0">
                <a:latin typeface="Times New Roman" pitchFamily="18" charset="0"/>
                <a:cs typeface="Times New Roman" pitchFamily="18" charset="0"/>
              </a:rPr>
              <a:t>Річка </a:t>
            </a:r>
            <a:r>
              <a:rPr lang="uk-UA" sz="6000" dirty="0" err="1" smtClean="0">
                <a:latin typeface="Times New Roman" pitchFamily="18" charset="0"/>
                <a:cs typeface="Times New Roman" pitchFamily="18" charset="0"/>
              </a:rPr>
              <a:t>Мена</a:t>
            </a:r>
            <a:endParaRPr lang="uk-UA" sz="6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0819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67544" y="4258831"/>
            <a:ext cx="8017772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200" b="1" dirty="0" err="1" smtClean="0">
                <a:latin typeface="Times New Roman" pitchFamily="18" charset="0"/>
                <a:cs typeface="Times New Roman" pitchFamily="18" charset="0"/>
              </a:rPr>
              <a:t>Мена</a:t>
            </a:r>
            <a:r>
              <a:rPr lang="vi-VN" sz="3200" dirty="0">
                <a:latin typeface="Times New Roman" pitchFamily="18" charset="0"/>
                <a:cs typeface="Times New Roman" pitchFamily="18" charset="0"/>
              </a:rPr>
              <a:t> — річка в </a:t>
            </a:r>
            <a:r>
              <a:rPr lang="uk-UA" sz="3200" dirty="0" smtClean="0">
                <a:latin typeface="Times New Roman" pitchFamily="18" charset="0"/>
                <a:cs typeface="Times New Roman" pitchFamily="18" charset="0"/>
              </a:rPr>
              <a:t>Чернігівській області</a:t>
            </a:r>
            <a:r>
              <a:rPr lang="vi-VN" sz="3200" dirty="0" smtClean="0">
                <a:latin typeface="Times New Roman" pitchFamily="18" charset="0"/>
                <a:cs typeface="Times New Roman" pitchFamily="18" charset="0"/>
              </a:rPr>
              <a:t>,</a:t>
            </a:r>
            <a:endParaRPr lang="uk-UA" sz="32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vi-VN" sz="3200" dirty="0" smtClean="0">
                <a:latin typeface="Times New Roman" pitchFamily="18" charset="0"/>
                <a:cs typeface="Times New Roman" pitchFamily="18" charset="0"/>
              </a:rPr>
              <a:t>права </a:t>
            </a:r>
            <a:r>
              <a:rPr lang="vi-VN" sz="3200" dirty="0">
                <a:latin typeface="Times New Roman" pitchFamily="18" charset="0"/>
                <a:cs typeface="Times New Roman" pitchFamily="18" charset="0"/>
              </a:rPr>
              <a:t>притока </a:t>
            </a:r>
            <a:r>
              <a:rPr lang="uk-UA" sz="3200" dirty="0" smtClean="0">
                <a:latin typeface="Times New Roman" pitchFamily="18" charset="0"/>
                <a:cs typeface="Times New Roman" pitchFamily="18" charset="0"/>
              </a:rPr>
              <a:t>річки Десна</a:t>
            </a:r>
            <a:r>
              <a:rPr lang="uk-UA" sz="3200" dirty="0">
                <a:latin typeface="Times New Roman" pitchFamily="18" charset="0"/>
                <a:cs typeface="Times New Roman" pitchFamily="18" charset="0"/>
              </a:rPr>
              <a:t>.</a:t>
            </a:r>
            <a:endParaRPr lang="uk-UA" sz="32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vi-VN" sz="3200" dirty="0" smtClean="0">
                <a:latin typeface="Times New Roman" pitchFamily="18" charset="0"/>
                <a:cs typeface="Times New Roman" pitchFamily="18" charset="0"/>
              </a:rPr>
              <a:t>Бере </a:t>
            </a:r>
            <a:r>
              <a:rPr lang="vi-VN" sz="3200" dirty="0">
                <a:latin typeface="Times New Roman" pitchFamily="18" charset="0"/>
                <a:cs typeface="Times New Roman" pitchFamily="18" charset="0"/>
              </a:rPr>
              <a:t>початок </a:t>
            </a:r>
            <a:r>
              <a:rPr lang="vi-VN" sz="3200" dirty="0" smtClean="0"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vi-VN" sz="3200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uk-UA" sz="3200" dirty="0" err="1" smtClean="0">
                <a:latin typeface="Times New Roman" pitchFamily="18" charset="0"/>
                <a:cs typeface="Times New Roman" pitchFamily="18" charset="0"/>
              </a:rPr>
              <a:t>Щорському</a:t>
            </a:r>
            <a:r>
              <a:rPr lang="uk-UA" sz="3200" dirty="0" smtClean="0">
                <a:latin typeface="Times New Roman" pitchFamily="18" charset="0"/>
                <a:cs typeface="Times New Roman" pitchFamily="18" charset="0"/>
              </a:rPr>
              <a:t> районі</a:t>
            </a:r>
            <a:r>
              <a:rPr lang="vi-VN" sz="3200" dirty="0" smtClean="0">
                <a:latin typeface="Times New Roman" pitchFamily="18" charset="0"/>
                <a:cs typeface="Times New Roman" pitchFamily="18" charset="0"/>
              </a:rPr>
              <a:t>. </a:t>
            </a:r>
            <a:endParaRPr lang="uk-UA" sz="32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vi-VN" sz="3200" dirty="0" smtClean="0">
                <a:latin typeface="Times New Roman" pitchFamily="18" charset="0"/>
                <a:cs typeface="Times New Roman" pitchFamily="18" charset="0"/>
              </a:rPr>
              <a:t>Протікає </a:t>
            </a:r>
            <a:r>
              <a:rPr lang="vi-VN" sz="3200" dirty="0">
                <a:latin typeface="Times New Roman" pitchFamily="18" charset="0"/>
                <a:cs typeface="Times New Roman" pitchFamily="18" charset="0"/>
              </a:rPr>
              <a:t>територією </a:t>
            </a:r>
            <a:r>
              <a:rPr lang="uk-UA" sz="3200" dirty="0" err="1" smtClean="0">
                <a:latin typeface="Times New Roman" pitchFamily="18" charset="0"/>
                <a:cs typeface="Times New Roman" pitchFamily="18" charset="0"/>
              </a:rPr>
              <a:t>Корюківського</a:t>
            </a:r>
            <a:r>
              <a:rPr lang="vi-VN" sz="3200" dirty="0">
                <a:latin typeface="Times New Roman" pitchFamily="18" charset="0"/>
                <a:cs typeface="Times New Roman" pitchFamily="18" charset="0"/>
              </a:rPr>
              <a:t> </a:t>
            </a:r>
            <a:endParaRPr lang="uk-UA" sz="32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vi-VN" sz="3200" dirty="0" smtClean="0">
                <a:latin typeface="Times New Roman" pitchFamily="18" charset="0"/>
                <a:cs typeface="Times New Roman" pitchFamily="18" charset="0"/>
              </a:rPr>
              <a:t>та</a:t>
            </a:r>
            <a:r>
              <a:rPr lang="vi-VN" sz="3200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uk-UA" sz="3200" dirty="0" smtClean="0">
                <a:latin typeface="Times New Roman" pitchFamily="18" charset="0"/>
                <a:cs typeface="Times New Roman" pitchFamily="18" charset="0"/>
              </a:rPr>
              <a:t>Менського</a:t>
            </a:r>
            <a:r>
              <a:rPr lang="vi-VN" sz="3200" dirty="0">
                <a:latin typeface="Times New Roman" pitchFamily="18" charset="0"/>
                <a:cs typeface="Times New Roman" pitchFamily="18" charset="0"/>
              </a:rPr>
              <a:t> районів </a:t>
            </a:r>
            <a:r>
              <a:rPr lang="uk-UA" sz="3200" dirty="0" smtClean="0">
                <a:latin typeface="Times New Roman" pitchFamily="18" charset="0"/>
                <a:cs typeface="Times New Roman" pitchFamily="18" charset="0"/>
              </a:rPr>
              <a:t> Чернігівській області</a:t>
            </a:r>
            <a:r>
              <a:rPr lang="vi-VN" sz="32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uk-UA" sz="3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2903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-243408"/>
            <a:ext cx="8064896" cy="604867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-31225" y="260648"/>
            <a:ext cx="9112308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dirty="0">
                <a:latin typeface="Times New Roman" pitchFamily="18" charset="0"/>
                <a:cs typeface="Times New Roman" pitchFamily="18" charset="0"/>
              </a:rPr>
              <a:t>Бере початок у </a:t>
            </a:r>
            <a:endParaRPr lang="uk-UA" sz="28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uk-UA" sz="2800" dirty="0" err="1" smtClean="0">
                <a:latin typeface="Times New Roman" pitchFamily="18" charset="0"/>
                <a:cs typeface="Times New Roman" pitchFamily="18" charset="0"/>
              </a:rPr>
              <a:t>селі</a:t>
            </a:r>
            <a:r>
              <a:rPr lang="uk-UA" sz="2800" dirty="0" err="1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uk-UA" sz="2800" dirty="0" err="1" smtClean="0">
                <a:latin typeface="Times New Roman" pitchFamily="18" charset="0"/>
                <a:cs typeface="Times New Roman" pitchFamily="18" charset="0"/>
              </a:rPr>
              <a:t>Щ</a:t>
            </a:r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окоть</a:t>
            </a:r>
            <a:r>
              <a:rPr lang="uk-UA" sz="2800" dirty="0">
                <a:latin typeface="Times New Roman" pitchFamily="18" charset="0"/>
                <a:cs typeface="Times New Roman" pitchFamily="18" charset="0"/>
              </a:rPr>
              <a:t> </a:t>
            </a:r>
            <a:endParaRPr lang="uk-UA" sz="28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uk-UA" sz="2800" dirty="0" err="1" smtClean="0">
                <a:latin typeface="Times New Roman" pitchFamily="18" charset="0"/>
                <a:cs typeface="Times New Roman" pitchFamily="18" charset="0"/>
              </a:rPr>
              <a:t>Щорського</a:t>
            </a:r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 району. </a:t>
            </a:r>
          </a:p>
          <a:p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Протікає </a:t>
            </a:r>
            <a:r>
              <a:rPr lang="uk-UA" sz="2800" dirty="0">
                <a:latin typeface="Times New Roman" pitchFamily="18" charset="0"/>
                <a:cs typeface="Times New Roman" pitchFamily="18" charset="0"/>
              </a:rPr>
              <a:t>з півночі </a:t>
            </a:r>
            <a:endParaRPr lang="uk-UA" sz="28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uk-UA" sz="2800" dirty="0">
                <a:latin typeface="Times New Roman" pitchFamily="18" charset="0"/>
                <a:cs typeface="Times New Roman" pitchFamily="18" charset="0"/>
              </a:rPr>
              <a:t>південь </a:t>
            </a:r>
          </a:p>
          <a:p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через </a:t>
            </a:r>
            <a:r>
              <a:rPr lang="uk-UA" sz="2800" dirty="0">
                <a:latin typeface="Times New Roman" pitchFamily="18" charset="0"/>
                <a:cs typeface="Times New Roman" pitchFamily="18" charset="0"/>
              </a:rPr>
              <a:t>такі </a:t>
            </a:r>
            <a:endParaRPr lang="uk-UA" sz="28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населені </a:t>
            </a:r>
            <a:r>
              <a:rPr lang="uk-UA" sz="2800" dirty="0">
                <a:latin typeface="Times New Roman" pitchFamily="18" charset="0"/>
                <a:cs typeface="Times New Roman" pitchFamily="18" charset="0"/>
              </a:rPr>
              <a:t>пункти: </a:t>
            </a:r>
            <a:endParaRPr lang="uk-UA" sz="28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с. </a:t>
            </a:r>
            <a:r>
              <a:rPr lang="uk-UA" sz="2800" dirty="0" err="1" smtClean="0">
                <a:latin typeface="Times New Roman" pitchFamily="18" charset="0"/>
                <a:cs typeface="Times New Roman" pitchFamily="18" charset="0"/>
              </a:rPr>
              <a:t>Низківка</a:t>
            </a:r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, </a:t>
            </a:r>
          </a:p>
          <a:p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с. Веселе, </a:t>
            </a:r>
          </a:p>
          <a:p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санаторій </a:t>
            </a:r>
            <a:r>
              <a:rPr lang="uk-UA" sz="2800" dirty="0" err="1" smtClean="0">
                <a:latin typeface="Times New Roman" pitchFamily="18" charset="0"/>
                <a:cs typeface="Times New Roman" pitchFamily="18" charset="0"/>
              </a:rPr>
              <a:t>Остреч</a:t>
            </a:r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, </a:t>
            </a:r>
          </a:p>
          <a:p>
            <a:r>
              <a:rPr lang="uk-UA" sz="2800" dirty="0" err="1" smtClean="0">
                <a:latin typeface="Times New Roman" pitchFamily="18" charset="0"/>
                <a:cs typeface="Times New Roman" pitchFamily="18" charset="0"/>
              </a:rPr>
              <a:t>міст</a:t>
            </a:r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о</a:t>
            </a:r>
            <a:r>
              <a:rPr lang="uk-UA" sz="2800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Мену, </a:t>
            </a:r>
            <a:r>
              <a:rPr lang="uk-UA" sz="2800" dirty="0">
                <a:latin typeface="Times New Roman" pitchFamily="18" charset="0"/>
                <a:cs typeface="Times New Roman" pitchFamily="18" charset="0"/>
              </a:rPr>
              <a:t>с. </a:t>
            </a:r>
            <a:r>
              <a:rPr lang="uk-UA" sz="2800" dirty="0" err="1" smtClean="0">
                <a:latin typeface="Times New Roman" pitchFamily="18" charset="0"/>
                <a:cs typeface="Times New Roman" pitchFamily="18" charset="0"/>
              </a:rPr>
              <a:t>Феськівку</a:t>
            </a:r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uk-UA" sz="2800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с. </a:t>
            </a:r>
            <a:r>
              <a:rPr lang="uk-UA" sz="2800" dirty="0" err="1" smtClean="0">
                <a:latin typeface="Times New Roman" pitchFamily="18" charset="0"/>
                <a:cs typeface="Times New Roman" pitchFamily="18" charset="0"/>
              </a:rPr>
              <a:t>Киселівку</a:t>
            </a:r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uk-UA" sz="2800" dirty="0">
                <a:latin typeface="Times New Roman" pitchFamily="18" charset="0"/>
                <a:cs typeface="Times New Roman" pitchFamily="18" charset="0"/>
              </a:rPr>
              <a:t> </a:t>
            </a:r>
            <a:endParaRPr lang="uk-UA" sz="28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с. Осьмаки, хутір </a:t>
            </a:r>
            <a:r>
              <a:rPr lang="uk-UA" sz="2800" dirty="0">
                <a:latin typeface="Times New Roman" pitchFamily="18" charset="0"/>
                <a:cs typeface="Times New Roman" pitchFamily="18" charset="0"/>
              </a:rPr>
              <a:t>Дубровку. </a:t>
            </a:r>
            <a:endParaRPr lang="uk-UA" sz="2800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0994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95536"/>
            <a:ext cx="9144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34971" y="4700717"/>
            <a:ext cx="9205533" cy="15234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100" dirty="0" smtClean="0">
                <a:latin typeface="Times New Roman" pitchFamily="18" charset="0"/>
                <a:cs typeface="Times New Roman" pitchFamily="18" charset="0"/>
              </a:rPr>
              <a:t>Довжина - 70 км, середня глибина - 1,5- 2 метри. </a:t>
            </a:r>
          </a:p>
          <a:p>
            <a:r>
              <a:rPr lang="uk-UA" sz="3100" dirty="0" smtClean="0">
                <a:latin typeface="Times New Roman" pitchFamily="18" charset="0"/>
                <a:cs typeface="Times New Roman" pitchFamily="18" charset="0"/>
              </a:rPr>
              <a:t>Найбільша глибина -5 метрів. Ширина - 5-10 метрів. </a:t>
            </a:r>
          </a:p>
          <a:p>
            <a:r>
              <a:rPr lang="uk-UA" sz="3100" dirty="0" smtClean="0">
                <a:latin typeface="Times New Roman" pitchFamily="18" charset="0"/>
                <a:cs typeface="Times New Roman" pitchFamily="18" charset="0"/>
              </a:rPr>
              <a:t>Впадає в Десну. </a:t>
            </a:r>
          </a:p>
        </p:txBody>
      </p:sp>
    </p:spTree>
    <p:extLst>
      <p:ext uri="{BB962C8B-B14F-4D97-AF65-F5344CB8AC3E}">
        <p14:creationId xmlns:p14="http://schemas.microsoft.com/office/powerpoint/2010/main" val="1640991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4005064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74802" y="4067111"/>
            <a:ext cx="4846198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Притоки: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ліві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річки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32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3200" dirty="0" err="1" smtClean="0">
                <a:latin typeface="Times New Roman" pitchFamily="18" charset="0"/>
                <a:cs typeface="Times New Roman" pitchFamily="18" charset="0"/>
              </a:rPr>
              <a:t>Короська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, Сивуха,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Удідка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, </a:t>
            </a:r>
            <a:endParaRPr lang="ru-RU" sz="32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3200" dirty="0" err="1" smtClean="0">
                <a:latin typeface="Times New Roman" pitchFamily="18" charset="0"/>
                <a:cs typeface="Times New Roman" pitchFamily="18" charset="0"/>
              </a:rPr>
              <a:t>Сидорівка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, Бабка,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Остреч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, </a:t>
            </a:r>
            <a:endParaRPr lang="ru-RU" sz="32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3200" dirty="0" err="1" smtClean="0">
                <a:latin typeface="Times New Roman" pitchFamily="18" charset="0"/>
                <a:cs typeface="Times New Roman" pitchFamily="18" charset="0"/>
              </a:rPr>
              <a:t>праві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Сперш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Іржавець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, </a:t>
            </a:r>
            <a:endParaRPr lang="ru-RU" sz="32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3200" dirty="0" err="1" smtClean="0">
                <a:latin typeface="Times New Roman" pitchFamily="18" charset="0"/>
                <a:cs typeface="Times New Roman" pitchFamily="18" charset="0"/>
              </a:rPr>
              <a:t>Дягова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, Конотоп.</a:t>
            </a:r>
            <a:endParaRPr lang="uk-UA" sz="3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9289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941" y="-332656"/>
            <a:ext cx="9144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79512" y="3345954"/>
            <a:ext cx="8667822" cy="35394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У 18—19 ст.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річка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була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важливим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 smtClean="0">
                <a:latin typeface="Times New Roman" pitchFamily="18" charset="0"/>
                <a:cs typeface="Times New Roman" pitchFamily="18" charset="0"/>
              </a:rPr>
              <a:t>судноплавним</a:t>
            </a:r>
            <a:endParaRPr lang="ru-RU" sz="32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шляхом і 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мала ширину 25—50 м і </a:t>
            </a:r>
            <a:endParaRPr lang="ru-RU" sz="32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3200" dirty="0" err="1" smtClean="0">
                <a:latin typeface="Times New Roman" pitchFamily="18" charset="0"/>
                <a:cs typeface="Times New Roman" pitchFamily="18" charset="0"/>
              </a:rPr>
              <a:t>середню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глибину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8—14 м. </a:t>
            </a:r>
            <a:endParaRPr lang="ru-RU" sz="32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3200" dirty="0" err="1" smtClean="0">
                <a:latin typeface="Times New Roman" pitchFamily="18" charset="0"/>
                <a:cs typeface="Times New Roman" pitchFamily="18" charset="0"/>
              </a:rPr>
              <a:t>Нині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річка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має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штучне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регулювання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32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за </a:t>
            </a:r>
            <a:r>
              <a:rPr lang="ru-RU" sz="3200" dirty="0" err="1" smtClean="0">
                <a:latin typeface="Times New Roman" pitchFamily="18" charset="0"/>
                <a:cs typeface="Times New Roman" pitchFamily="18" charset="0"/>
              </a:rPr>
              <a:t>допомогою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7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шлюзів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. </a:t>
            </a:r>
            <a:endParaRPr lang="ru-RU" sz="32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До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1960-х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3200" dirty="0" err="1" smtClean="0">
                <a:latin typeface="Times New Roman" pitchFamily="18" charset="0"/>
                <a:cs typeface="Times New Roman" pitchFamily="18" charset="0"/>
              </a:rPr>
              <a:t>років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 smtClean="0">
                <a:latin typeface="Times New Roman" pitchFamily="18" charset="0"/>
                <a:cs typeface="Times New Roman" pitchFamily="18" charset="0"/>
              </a:rPr>
              <a:t>минулого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 smtClean="0">
                <a:latin typeface="Times New Roman" pitchFamily="18" charset="0"/>
                <a:cs typeface="Times New Roman" pitchFamily="18" charset="0"/>
              </a:rPr>
              <a:t>століття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ru-RU" sz="3200" dirty="0" err="1" smtClean="0">
                <a:latin typeface="Times New Roman" pitchFamily="18" charset="0"/>
                <a:cs typeface="Times New Roman" pitchFamily="18" charset="0"/>
              </a:rPr>
              <a:t>була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3200" dirty="0" err="1" smtClean="0">
                <a:latin typeface="Times New Roman" pitchFamily="18" charset="0"/>
                <a:cs typeface="Times New Roman" pitchFamily="18" charset="0"/>
              </a:rPr>
              <a:t>судноплавною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uk-UA" sz="3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9644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446931" y="226396"/>
            <a:ext cx="425013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6000" dirty="0" smtClean="0">
                <a:latin typeface="Times New Roman" pitchFamily="18" charset="0"/>
                <a:cs typeface="Times New Roman" pitchFamily="18" charset="0"/>
              </a:rPr>
              <a:t>Голубі озера</a:t>
            </a:r>
            <a:endParaRPr lang="uk-UA" sz="6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6833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913982" y="0"/>
            <a:ext cx="331603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4800" dirty="0" smtClean="0">
                <a:latin typeface="Times New Roman" pitchFamily="18" charset="0"/>
                <a:cs typeface="Times New Roman" pitchFamily="18" charset="0"/>
              </a:rPr>
              <a:t>Річка Десна</a:t>
            </a:r>
            <a:endParaRPr lang="uk-UA" sz="4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746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691680"/>
            <a:ext cx="9144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23528" y="4095070"/>
            <a:ext cx="8806257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500" b="1" dirty="0">
                <a:latin typeface="Times New Roman" pitchFamily="18" charset="0"/>
                <a:cs typeface="Times New Roman" pitchFamily="18" charset="0"/>
              </a:rPr>
              <a:t>Голубі озера</a:t>
            </a:r>
            <a:r>
              <a:rPr lang="uk-UA" sz="3500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uk-UA" sz="3500" dirty="0" smtClean="0">
                <a:latin typeface="Times New Roman" pitchFamily="18" charset="0"/>
                <a:cs typeface="Times New Roman" pitchFamily="18" charset="0"/>
              </a:rPr>
              <a:t> знаходяться в</a:t>
            </a:r>
            <a:r>
              <a:rPr lang="uk-UA" sz="3500" dirty="0"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r>
              <a:rPr lang="uk-UA" sz="3500" dirty="0" err="1" smtClean="0">
                <a:latin typeface="Times New Roman" pitchFamily="18" charset="0"/>
                <a:cs typeface="Times New Roman" pitchFamily="18" charset="0"/>
              </a:rPr>
              <a:t>Ріпкинському</a:t>
            </a:r>
            <a:r>
              <a:rPr lang="uk-UA" sz="3500" dirty="0" smtClean="0">
                <a:latin typeface="Times New Roman" pitchFamily="18" charset="0"/>
                <a:cs typeface="Times New Roman" pitchFamily="18" charset="0"/>
              </a:rPr>
              <a:t> районі</a:t>
            </a:r>
            <a:r>
              <a:rPr lang="uk-UA" sz="3500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uk-UA" sz="3500" dirty="0" smtClean="0">
                <a:latin typeface="Times New Roman" pitchFamily="18" charset="0"/>
                <a:cs typeface="Times New Roman" pitchFamily="18" charset="0"/>
              </a:rPr>
              <a:t>Чернігівської області. </a:t>
            </a:r>
          </a:p>
          <a:p>
            <a:r>
              <a:rPr lang="uk-UA" sz="3500" dirty="0" smtClean="0">
                <a:latin typeface="Times New Roman" pitchFamily="18" charset="0"/>
                <a:cs typeface="Times New Roman" pitchFamily="18" charset="0"/>
              </a:rPr>
              <a:t>Розташовані </a:t>
            </a:r>
            <a:r>
              <a:rPr lang="uk-UA" sz="3500" dirty="0">
                <a:latin typeface="Times New Roman" pitchFamily="18" charset="0"/>
                <a:cs typeface="Times New Roman" pitchFamily="18" charset="0"/>
              </a:rPr>
              <a:t>за 500–1000 м на схід від </a:t>
            </a:r>
            <a:endParaRPr lang="uk-UA" sz="35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uk-UA" sz="3500" dirty="0" smtClean="0">
                <a:latin typeface="Times New Roman" pitchFamily="18" charset="0"/>
                <a:cs typeface="Times New Roman" pitchFamily="18" charset="0"/>
              </a:rPr>
              <a:t>залізничної </a:t>
            </a:r>
            <a:r>
              <a:rPr lang="uk-UA" sz="3500" dirty="0">
                <a:latin typeface="Times New Roman" pitchFamily="18" charset="0"/>
                <a:cs typeface="Times New Roman" pitchFamily="18" charset="0"/>
              </a:rPr>
              <a:t>станції </a:t>
            </a:r>
            <a:r>
              <a:rPr lang="uk-UA" sz="3500" dirty="0" smtClean="0">
                <a:latin typeface="Times New Roman" pitchFamily="18" charset="0"/>
                <a:cs typeface="Times New Roman" pitchFamily="18" charset="0"/>
              </a:rPr>
              <a:t>Грибова Рудня.</a:t>
            </a:r>
          </a:p>
          <a:p>
            <a:r>
              <a:rPr lang="uk-UA" sz="3500" dirty="0" smtClean="0">
                <a:latin typeface="Times New Roman" pitchFamily="18" charset="0"/>
                <a:cs typeface="Times New Roman" pitchFamily="18" charset="0"/>
              </a:rPr>
              <a:t>Складаються </a:t>
            </a:r>
            <a:r>
              <a:rPr lang="uk-UA" sz="3500" dirty="0">
                <a:latin typeface="Times New Roman" pitchFamily="18" charset="0"/>
                <a:cs typeface="Times New Roman" pitchFamily="18" charset="0"/>
              </a:rPr>
              <a:t>із 3 озер.</a:t>
            </a:r>
          </a:p>
        </p:txBody>
      </p:sp>
    </p:spTree>
    <p:extLst>
      <p:ext uri="{BB962C8B-B14F-4D97-AF65-F5344CB8AC3E}">
        <p14:creationId xmlns:p14="http://schemas.microsoft.com/office/powerpoint/2010/main" val="1873232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36605" y="188640"/>
            <a:ext cx="8270790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Озера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являють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собою 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кар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’</a:t>
            </a:r>
            <a:r>
              <a:rPr lang="uk-UA" sz="3200" dirty="0" err="1" smtClean="0">
                <a:latin typeface="Times New Roman" pitchFamily="18" charset="0"/>
                <a:cs typeface="Times New Roman" pitchFamily="18" charset="0"/>
              </a:rPr>
              <a:t>єри</a:t>
            </a:r>
            <a:r>
              <a:rPr lang="uk-UA" sz="3200" dirty="0">
                <a:latin typeface="Times New Roman" pitchFamily="18" charset="0"/>
                <a:cs typeface="Times New Roman" pitchFamily="18" charset="0"/>
              </a:rPr>
              <a:t>,</a:t>
            </a:r>
            <a:endParaRPr lang="ru-RU" sz="32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3200" dirty="0" err="1" smtClean="0">
                <a:latin typeface="Times New Roman" pitchFamily="18" charset="0"/>
                <a:cs typeface="Times New Roman" pitchFamily="18" charset="0"/>
              </a:rPr>
              <a:t>які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з часом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наповнилися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джерельною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водою.</a:t>
            </a:r>
          </a:p>
          <a:p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Кар'єри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3200" dirty="0" err="1" smtClean="0">
                <a:latin typeface="Times New Roman" pitchFamily="18" charset="0"/>
                <a:cs typeface="Times New Roman" pitchFamily="18" charset="0"/>
              </a:rPr>
              <a:t>це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результат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видобутку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32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3200" dirty="0" err="1" smtClean="0">
                <a:latin typeface="Times New Roman" pitchFamily="18" charset="0"/>
                <a:cs typeface="Times New Roman" pitchFamily="18" charset="0"/>
              </a:rPr>
              <a:t>кварцового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піску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для потреб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промисловості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32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і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випуску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скловиробів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uk-UA" sz="3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2904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-90138" y="-110430"/>
            <a:ext cx="9284914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Озера </a:t>
            </a:r>
            <a:r>
              <a:rPr lang="ru-RU" sz="3600" dirty="0" err="1">
                <a:latin typeface="Times New Roman" pitchFamily="18" charset="0"/>
                <a:cs typeface="Times New Roman" pitchFamily="18" charset="0"/>
              </a:rPr>
              <a:t>розташовані</a:t>
            </a:r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 в сосновому </a:t>
            </a:r>
            <a:r>
              <a:rPr lang="ru-RU" sz="3600" dirty="0" err="1" smtClean="0">
                <a:latin typeface="Times New Roman" pitchFamily="18" charset="0"/>
                <a:cs typeface="Times New Roman" pitchFamily="18" charset="0"/>
              </a:rPr>
              <a:t>лісі</a:t>
            </a:r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36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Вода в них </a:t>
            </a:r>
            <a:r>
              <a:rPr lang="ru-RU" sz="3600" dirty="0" err="1" smtClean="0">
                <a:latin typeface="Times New Roman" pitchFamily="18" charset="0"/>
                <a:cs typeface="Times New Roman" pitchFamily="18" charset="0"/>
              </a:rPr>
              <a:t>дуже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чиста.</a:t>
            </a:r>
          </a:p>
          <a:p>
            <a:pPr algn="ctr"/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Вода в озерах </a:t>
            </a:r>
            <a:r>
              <a:rPr lang="ru-RU" sz="3600" dirty="0" err="1">
                <a:latin typeface="Times New Roman" pitchFamily="18" charset="0"/>
                <a:cs typeface="Times New Roman" pitchFamily="18" charset="0"/>
              </a:rPr>
              <a:t>ніколи</a:t>
            </a:r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 не </a:t>
            </a:r>
            <a:r>
              <a:rPr lang="ru-RU" sz="3600" dirty="0" err="1">
                <a:latin typeface="Times New Roman" pitchFamily="18" charset="0"/>
                <a:cs typeface="Times New Roman" pitchFamily="18" charset="0"/>
              </a:rPr>
              <a:t>застоюється</a:t>
            </a:r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 через те, </a:t>
            </a:r>
            <a:endParaRPr lang="ru-RU" sz="36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3600" dirty="0" err="1" smtClean="0">
                <a:latin typeface="Times New Roman" pitchFamily="18" charset="0"/>
                <a:cs typeface="Times New Roman" pitchFamily="18" charset="0"/>
              </a:rPr>
              <a:t>що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dirty="0" err="1">
                <a:latin typeface="Times New Roman" pitchFamily="18" charset="0"/>
                <a:cs typeface="Times New Roman" pitchFamily="18" charset="0"/>
              </a:rPr>
              <a:t>підземні</a:t>
            </a:r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dirty="0" err="1">
                <a:latin typeface="Times New Roman" pitchFamily="18" charset="0"/>
                <a:cs typeface="Times New Roman" pitchFamily="18" charset="0"/>
              </a:rPr>
              <a:t>джерела</a:t>
            </a:r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dirty="0" err="1">
                <a:latin typeface="Times New Roman" pitchFamily="18" charset="0"/>
                <a:cs typeface="Times New Roman" pitchFamily="18" charset="0"/>
              </a:rPr>
              <a:t>постійно</a:t>
            </a:r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dirty="0" err="1" smtClean="0">
                <a:latin typeface="Times New Roman" pitchFamily="18" charset="0"/>
                <a:cs typeface="Times New Roman" pitchFamily="18" charset="0"/>
              </a:rPr>
              <a:t>підтримують</a:t>
            </a:r>
            <a:endParaRPr lang="ru-RU" sz="36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3600" dirty="0" err="1" smtClean="0">
                <a:latin typeface="Times New Roman" pitchFamily="18" charset="0"/>
                <a:cs typeface="Times New Roman" pitchFamily="18" charset="0"/>
              </a:rPr>
              <a:t>однаковий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dirty="0" err="1">
                <a:latin typeface="Times New Roman" pitchFamily="18" charset="0"/>
                <a:cs typeface="Times New Roman" pitchFamily="18" charset="0"/>
              </a:rPr>
              <a:t>рівень</a:t>
            </a:r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 води.</a:t>
            </a:r>
          </a:p>
          <a:p>
            <a:endParaRPr lang="uk-UA" sz="36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684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9512" y="188640"/>
            <a:ext cx="4109971" cy="35394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b="1" dirty="0"/>
              <a:t> </a:t>
            </a:r>
            <a:r>
              <a:rPr lang="uk-UA" sz="3200" b="1" dirty="0" smtClean="0">
                <a:solidFill>
                  <a:srgbClr val="002060"/>
                </a:solidFill>
              </a:rPr>
              <a:t>Ліва </a:t>
            </a:r>
            <a:r>
              <a:rPr lang="uk-UA" sz="3200" b="1" dirty="0">
                <a:solidFill>
                  <a:srgbClr val="002060"/>
                </a:solidFill>
              </a:rPr>
              <a:t>притока Дніпра.</a:t>
            </a:r>
          </a:p>
          <a:p>
            <a:r>
              <a:rPr lang="uk-UA" sz="3200" b="1" dirty="0"/>
              <a:t>Річка має притоки:</a:t>
            </a:r>
          </a:p>
          <a:p>
            <a:r>
              <a:rPr lang="uk-UA" sz="3200" b="1" i="1" dirty="0" smtClean="0"/>
              <a:t>праві</a:t>
            </a:r>
            <a:r>
              <a:rPr lang="uk-UA" sz="3200" i="1" dirty="0" smtClean="0"/>
              <a:t> </a:t>
            </a:r>
            <a:r>
              <a:rPr lang="uk-UA" sz="3200" i="1" dirty="0"/>
              <a:t>— Білоус, </a:t>
            </a:r>
            <a:r>
              <a:rPr lang="uk-UA" sz="3200" i="1" dirty="0" err="1"/>
              <a:t>Мена</a:t>
            </a:r>
            <a:r>
              <a:rPr lang="uk-UA" sz="3200" i="1" dirty="0" smtClean="0"/>
              <a:t>,</a:t>
            </a:r>
          </a:p>
          <a:p>
            <a:r>
              <a:rPr lang="uk-UA" sz="3200" i="1" dirty="0" smtClean="0"/>
              <a:t> </a:t>
            </a:r>
            <a:r>
              <a:rPr lang="uk-UA" sz="3200" i="1" dirty="0" err="1"/>
              <a:t>Судость</a:t>
            </a:r>
            <a:r>
              <a:rPr lang="uk-UA" sz="3200" i="1" dirty="0"/>
              <a:t>, </a:t>
            </a:r>
            <a:r>
              <a:rPr lang="uk-UA" sz="3200" i="1" dirty="0" err="1"/>
              <a:t>Смяч</a:t>
            </a:r>
            <a:r>
              <a:rPr lang="uk-UA" sz="3200" i="1" dirty="0"/>
              <a:t>, </a:t>
            </a:r>
            <a:endParaRPr lang="uk-UA" sz="3200" i="1" dirty="0" smtClean="0"/>
          </a:p>
          <a:p>
            <a:r>
              <a:rPr lang="uk-UA" sz="3200" i="1" dirty="0" smtClean="0"/>
              <a:t>Снов</a:t>
            </a:r>
            <a:r>
              <a:rPr lang="uk-UA" sz="3200" i="1" dirty="0"/>
              <a:t>, Убідь;</a:t>
            </a:r>
          </a:p>
          <a:p>
            <a:r>
              <a:rPr lang="uk-UA" sz="3200" b="1" i="1" dirty="0" smtClean="0"/>
              <a:t>ліві </a:t>
            </a:r>
            <a:r>
              <a:rPr lang="uk-UA" sz="3200" i="1" dirty="0"/>
              <a:t>— </a:t>
            </a:r>
            <a:r>
              <a:rPr lang="uk-UA" sz="3200" i="1" dirty="0" err="1"/>
              <a:t>Болва</a:t>
            </a:r>
            <a:r>
              <a:rPr lang="uk-UA" sz="3200" i="1" dirty="0"/>
              <a:t>, </a:t>
            </a:r>
            <a:r>
              <a:rPr lang="uk-UA" sz="3200" i="1" dirty="0" err="1"/>
              <a:t>Доч</a:t>
            </a:r>
            <a:r>
              <a:rPr lang="uk-UA" sz="3200" i="1" dirty="0"/>
              <a:t>, </a:t>
            </a:r>
            <a:endParaRPr lang="uk-UA" sz="3200" i="1" dirty="0" smtClean="0"/>
          </a:p>
          <a:p>
            <a:r>
              <a:rPr lang="uk-UA" sz="3200" i="1" dirty="0" smtClean="0"/>
              <a:t>Сейм</a:t>
            </a:r>
            <a:r>
              <a:rPr lang="uk-UA" sz="3200" i="1" dirty="0"/>
              <a:t>, Остер</a:t>
            </a:r>
            <a:r>
              <a:rPr lang="uk-UA" sz="3200" i="1" dirty="0" smtClean="0"/>
              <a:t>.</a:t>
            </a:r>
            <a:endParaRPr lang="uk-UA" sz="3200" i="1" dirty="0"/>
          </a:p>
        </p:txBody>
      </p:sp>
      <p:sp>
        <p:nvSpPr>
          <p:cNvPr id="4" name="TextBox 3"/>
          <p:cNvSpPr txBox="1"/>
          <p:nvPr/>
        </p:nvSpPr>
        <p:spPr>
          <a:xfrm>
            <a:off x="174219" y="4005064"/>
            <a:ext cx="8778905" cy="26007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700" b="1" dirty="0" smtClean="0">
                <a:latin typeface="Times New Roman" pitchFamily="18" charset="0"/>
                <a:cs typeface="Times New Roman" pitchFamily="18" charset="0"/>
              </a:rPr>
              <a:t>Довжина річки становить 1130 км, із них </a:t>
            </a:r>
          </a:p>
          <a:p>
            <a:r>
              <a:rPr lang="uk-UA" sz="2700" b="1" dirty="0" smtClean="0">
                <a:latin typeface="Times New Roman" pitchFamily="18" charset="0"/>
                <a:cs typeface="Times New Roman" pitchFamily="18" charset="0"/>
              </a:rPr>
              <a:t>в Україні 591 км. </a:t>
            </a:r>
          </a:p>
          <a:p>
            <a:r>
              <a:rPr lang="uk-UA" sz="2700" b="1" dirty="0" smtClean="0">
                <a:latin typeface="Times New Roman" pitchFamily="18" charset="0"/>
                <a:cs typeface="Times New Roman" pitchFamily="18" charset="0"/>
              </a:rPr>
              <a:t>За водозбірною площею Десна займає друге місце серед </a:t>
            </a:r>
          </a:p>
          <a:p>
            <a:r>
              <a:rPr lang="uk-UA" sz="2700" b="1" dirty="0" err="1" smtClean="0">
                <a:latin typeface="Times New Roman" pitchFamily="18" charset="0"/>
                <a:cs typeface="Times New Roman" pitchFamily="18" charset="0"/>
              </a:rPr>
              <a:t>притоків</a:t>
            </a:r>
            <a:r>
              <a:rPr lang="uk-UA" sz="2700" b="1" dirty="0" smtClean="0">
                <a:latin typeface="Times New Roman" pitchFamily="18" charset="0"/>
                <a:cs typeface="Times New Roman" pitchFamily="18" charset="0"/>
              </a:rPr>
              <a:t> Дніпра, площа басейну </a:t>
            </a:r>
          </a:p>
          <a:p>
            <a:r>
              <a:rPr lang="uk-UA" sz="2700" b="1" dirty="0" smtClean="0">
                <a:latin typeface="Times New Roman" pitchFamily="18" charset="0"/>
                <a:cs typeface="Times New Roman" pitchFamily="18" charset="0"/>
              </a:rPr>
              <a:t>становить 88,9 тис. </a:t>
            </a:r>
            <a:r>
              <a:rPr lang="uk-UA" sz="2700" b="1" dirty="0" err="1" smtClean="0">
                <a:latin typeface="Times New Roman" pitchFamily="18" charset="0"/>
                <a:cs typeface="Times New Roman" pitchFamily="18" charset="0"/>
              </a:rPr>
              <a:t>км²</a:t>
            </a:r>
            <a:r>
              <a:rPr lang="uk-UA" sz="27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uk-UA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219" y="-344751"/>
            <a:ext cx="9646916" cy="7235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2911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07504"/>
            <a:ext cx="9144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79512" y="2321496"/>
            <a:ext cx="8831648" cy="50167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200" b="1" dirty="0" smtClean="0">
                <a:latin typeface="Times New Roman" pitchFamily="18" charset="0"/>
                <a:cs typeface="Times New Roman" pitchFamily="18" charset="0"/>
              </a:rPr>
              <a:t>Починається Десна на Смоленській височині, </a:t>
            </a:r>
          </a:p>
          <a:p>
            <a:r>
              <a:rPr lang="uk-UA" sz="3200" b="1" dirty="0" smtClean="0">
                <a:latin typeface="Times New Roman" pitchFamily="18" charset="0"/>
                <a:cs typeface="Times New Roman" pitchFamily="18" charset="0"/>
              </a:rPr>
              <a:t>впадає до Дніпра в районі Києва. </a:t>
            </a:r>
          </a:p>
          <a:p>
            <a:r>
              <a:rPr lang="uk-UA" sz="3200" b="1" dirty="0" smtClean="0">
                <a:latin typeface="Times New Roman" pitchFamily="18" charset="0"/>
                <a:cs typeface="Times New Roman" pitchFamily="18" charset="0"/>
              </a:rPr>
              <a:t>На своєму шляху приймає 18 правих </a:t>
            </a:r>
          </a:p>
          <a:p>
            <a:r>
              <a:rPr lang="uk-UA" sz="3200" b="1" dirty="0" smtClean="0">
                <a:latin typeface="Times New Roman" pitchFamily="18" charset="0"/>
                <a:cs typeface="Times New Roman" pitchFamily="18" charset="0"/>
              </a:rPr>
              <a:t>та 13 лівих приток, </a:t>
            </a:r>
          </a:p>
          <a:p>
            <a:r>
              <a:rPr lang="uk-UA" sz="3200" b="1" dirty="0" smtClean="0">
                <a:latin typeface="Times New Roman" pitchFamily="18" charset="0"/>
                <a:cs typeface="Times New Roman" pitchFamily="18" charset="0"/>
              </a:rPr>
              <a:t>серед них найбільші — </a:t>
            </a:r>
            <a:r>
              <a:rPr lang="uk-UA" sz="3200" b="1" dirty="0" err="1" smtClean="0">
                <a:latin typeface="Times New Roman" pitchFamily="18" charset="0"/>
                <a:cs typeface="Times New Roman" pitchFamily="18" charset="0"/>
              </a:rPr>
              <a:t>Судость</a:t>
            </a:r>
            <a:r>
              <a:rPr lang="uk-UA" sz="3200" b="1" dirty="0" smtClean="0">
                <a:latin typeface="Times New Roman" pitchFamily="18" charset="0"/>
                <a:cs typeface="Times New Roman" pitchFamily="18" charset="0"/>
              </a:rPr>
              <a:t>, Снов, </a:t>
            </a:r>
          </a:p>
          <a:p>
            <a:r>
              <a:rPr lang="uk-UA" sz="3200" b="1" dirty="0" smtClean="0">
                <a:latin typeface="Times New Roman" pitchFamily="18" charset="0"/>
                <a:cs typeface="Times New Roman" pitchFamily="18" charset="0"/>
              </a:rPr>
              <a:t>Сейм, Остер.</a:t>
            </a:r>
          </a:p>
          <a:p>
            <a:r>
              <a:rPr lang="uk-UA" sz="3200" b="1" dirty="0" smtClean="0">
                <a:latin typeface="Times New Roman" pitchFamily="18" charset="0"/>
                <a:cs typeface="Times New Roman" pitchFamily="18" charset="0"/>
              </a:rPr>
              <a:t>Середня глибина Десни на більшій </a:t>
            </a:r>
          </a:p>
          <a:p>
            <a:r>
              <a:rPr lang="uk-UA" sz="3200" b="1" dirty="0" smtClean="0">
                <a:latin typeface="Times New Roman" pitchFamily="18" charset="0"/>
                <a:cs typeface="Times New Roman" pitchFamily="18" charset="0"/>
              </a:rPr>
              <a:t>її протяжності в Україні — 2-4 м, </a:t>
            </a:r>
          </a:p>
          <a:p>
            <a:r>
              <a:rPr lang="uk-UA" sz="3200" b="1" dirty="0" smtClean="0">
                <a:latin typeface="Times New Roman" pitchFamily="18" charset="0"/>
                <a:cs typeface="Times New Roman" pitchFamily="18" charset="0"/>
              </a:rPr>
              <a:t>максимальна — 17 м. </a:t>
            </a:r>
            <a:endParaRPr lang="uk-UA" sz="32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uk-UA" sz="3200" dirty="0"/>
          </a:p>
        </p:txBody>
      </p:sp>
    </p:spTree>
    <p:extLst>
      <p:ext uri="{BB962C8B-B14F-4D97-AF65-F5344CB8AC3E}">
        <p14:creationId xmlns:p14="http://schemas.microsoft.com/office/powerpoint/2010/main" val="3897237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26708" y="1667715"/>
            <a:ext cx="8690584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sz="3600" b="1" dirty="0" smtClean="0">
                <a:latin typeface="Times New Roman" pitchFamily="18" charset="0"/>
                <a:cs typeface="Times New Roman" pitchFamily="18" charset="0"/>
              </a:rPr>
              <a:t>Живлення річки переважно снігове.</a:t>
            </a:r>
          </a:p>
          <a:p>
            <a:pPr algn="ctr"/>
            <a:r>
              <a:rPr lang="uk-UA" sz="3600" b="1" dirty="0" smtClean="0">
                <a:latin typeface="Times New Roman" pitchFamily="18" charset="0"/>
                <a:cs typeface="Times New Roman" pitchFamily="18" charset="0"/>
              </a:rPr>
              <a:t>Навесні часті повені, влітку рівень води </a:t>
            </a:r>
          </a:p>
          <a:p>
            <a:pPr algn="ctr"/>
            <a:r>
              <a:rPr lang="uk-UA" sz="3600" b="1" dirty="0" smtClean="0">
                <a:latin typeface="Times New Roman" pitchFamily="18" charset="0"/>
                <a:cs typeface="Times New Roman" pitchFamily="18" charset="0"/>
              </a:rPr>
              <a:t>спадає на 3-4 м.</a:t>
            </a:r>
          </a:p>
        </p:txBody>
      </p:sp>
    </p:spTree>
    <p:extLst>
      <p:ext uri="{BB962C8B-B14F-4D97-AF65-F5344CB8AC3E}">
        <p14:creationId xmlns:p14="http://schemas.microsoft.com/office/powerpoint/2010/main" val="398855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-79084" y="3933056"/>
            <a:ext cx="8976176" cy="37548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sz="3400" b="1" dirty="0" smtClean="0">
                <a:latin typeface="Times New Roman" pitchFamily="18" charset="0"/>
                <a:cs typeface="Times New Roman" pitchFamily="18" charset="0"/>
              </a:rPr>
              <a:t>Регулярне судноплавство здійснювалося </a:t>
            </a:r>
          </a:p>
          <a:p>
            <a:pPr algn="ctr"/>
            <a:r>
              <a:rPr lang="uk-UA" sz="3400" b="1" dirty="0" smtClean="0">
                <a:latin typeface="Times New Roman" pitchFamily="18" charset="0"/>
                <a:cs typeface="Times New Roman" pitchFamily="18" charset="0"/>
              </a:rPr>
              <a:t>до 1990-х років минулого століття</a:t>
            </a:r>
          </a:p>
          <a:p>
            <a:pPr algn="ctr"/>
            <a:r>
              <a:rPr lang="uk-UA" sz="3400" b="1" dirty="0" smtClean="0">
                <a:latin typeface="Times New Roman" pitchFamily="18" charset="0"/>
                <a:cs typeface="Times New Roman" pitchFamily="18" charset="0"/>
              </a:rPr>
              <a:t> на 535 км від гирла. </a:t>
            </a:r>
          </a:p>
          <a:p>
            <a:pPr algn="ctr"/>
            <a:r>
              <a:rPr lang="uk-UA" sz="3400" b="1" dirty="0" smtClean="0">
                <a:latin typeface="Times New Roman" pitchFamily="18" charset="0"/>
                <a:cs typeface="Times New Roman" pitchFamily="18" charset="0"/>
              </a:rPr>
              <a:t>З 1990-х регулярне судноплавство занепало, </a:t>
            </a:r>
          </a:p>
          <a:p>
            <a:pPr algn="ctr"/>
            <a:r>
              <a:rPr lang="uk-UA" sz="3400" b="1" dirty="0" smtClean="0">
                <a:latin typeface="Times New Roman" pitchFamily="18" charset="0"/>
                <a:cs typeface="Times New Roman" pitchFamily="18" charset="0"/>
              </a:rPr>
              <a:t>фарватер здебільшого не поглиблюється.</a:t>
            </a:r>
          </a:p>
          <a:p>
            <a:endParaRPr lang="uk-UA" sz="34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uk-UA" sz="3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7188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987824" y="307975"/>
            <a:ext cx="313560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4800" dirty="0" smtClean="0">
                <a:latin typeface="Times New Roman" pitchFamily="18" charset="0"/>
                <a:cs typeface="Times New Roman" pitchFamily="18" charset="0"/>
              </a:rPr>
              <a:t>Річка Сейм</a:t>
            </a:r>
            <a:endParaRPr lang="uk-UA" sz="4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0681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194090" y="165751"/>
            <a:ext cx="66279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600" dirty="0" smtClean="0">
                <a:latin typeface="Times New Roman" pitchFamily="18" charset="0"/>
                <a:cs typeface="Times New Roman" pitchFamily="18" charset="0"/>
              </a:rPr>
              <a:t>Найбільша притока річки Десна.</a:t>
            </a:r>
            <a:endParaRPr lang="uk-UA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51043" y="1518176"/>
            <a:ext cx="699864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 err="1">
                <a:latin typeface="Times New Roman" pitchFamily="18" charset="0"/>
                <a:cs typeface="Times New Roman" pitchFamily="18" charset="0"/>
              </a:rPr>
              <a:t>Довжина</a:t>
            </a:r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 Сейму становить 748 км </a:t>
            </a:r>
            <a:endParaRPr lang="ru-RU" sz="36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в межах </a:t>
            </a:r>
            <a:r>
              <a:rPr lang="ru-RU" sz="3600" dirty="0" err="1">
                <a:latin typeface="Times New Roman" pitchFamily="18" charset="0"/>
                <a:cs typeface="Times New Roman" pitchFamily="18" charset="0"/>
              </a:rPr>
              <a:t>України</a:t>
            </a:r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 — </a:t>
            </a:r>
            <a:r>
              <a:rPr lang="ru-RU" sz="3600" dirty="0" err="1">
                <a:latin typeface="Times New Roman" pitchFamily="18" charset="0"/>
                <a:cs typeface="Times New Roman" pitchFamily="18" charset="0"/>
              </a:rPr>
              <a:t>бл</a:t>
            </a:r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. 250 км)</a:t>
            </a:r>
            <a:endParaRPr lang="uk-UA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17227" y="812082"/>
            <a:ext cx="78249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600" dirty="0" smtClean="0">
                <a:latin typeface="Times New Roman" pitchFamily="18" charset="0"/>
                <a:cs typeface="Times New Roman" pitchFamily="18" charset="0"/>
              </a:rPr>
              <a:t>Протікає по території Росії та України.</a:t>
            </a:r>
            <a:endParaRPr lang="uk-UA" sz="36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1138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975"/>
            <a:ext cx="9144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51520" y="38975"/>
            <a:ext cx="8640960" cy="3385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Утворюється від злиття двох річок — Сіми і </a:t>
            </a:r>
            <a:r>
              <a:rPr lang="uk-UA" sz="2800" dirty="0" err="1" smtClean="0">
                <a:latin typeface="Times New Roman" pitchFamily="18" charset="0"/>
                <a:cs typeface="Times New Roman" pitchFamily="18" charset="0"/>
              </a:rPr>
              <a:t>Сімиці</a:t>
            </a:r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Протікає </a:t>
            </a:r>
            <a:r>
              <a:rPr lang="uk-UA" sz="2800" dirty="0" err="1" smtClean="0">
                <a:latin typeface="Times New Roman" pitchFamily="18" charset="0"/>
                <a:cs typeface="Times New Roman" pitchFamily="18" charset="0"/>
              </a:rPr>
              <a:t>через Середньо</a:t>
            </a:r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руську височину і </a:t>
            </a:r>
          </a:p>
          <a:p>
            <a:r>
              <a:rPr lang="uk-UA" sz="2800" dirty="0" err="1" smtClean="0">
                <a:latin typeface="Times New Roman" pitchFamily="18" charset="0"/>
                <a:cs typeface="Times New Roman" pitchFamily="18" charset="0"/>
              </a:rPr>
              <a:t>Придніпровьку</a:t>
            </a:r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 низовину. </a:t>
            </a:r>
          </a:p>
          <a:p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Російсько-український кордон перетинає на схід від </a:t>
            </a:r>
          </a:p>
          <a:p>
            <a:r>
              <a:rPr lang="uk-UA" sz="2800" dirty="0" err="1" smtClean="0">
                <a:latin typeface="Times New Roman" pitchFamily="18" charset="0"/>
                <a:cs typeface="Times New Roman" pitchFamily="18" charset="0"/>
              </a:rPr>
              <a:t>села Бояро-Л</a:t>
            </a:r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ежачі. </a:t>
            </a:r>
          </a:p>
          <a:p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Впадає до Десни на схід від села Мале Устя</a:t>
            </a:r>
          </a:p>
          <a:p>
            <a:r>
              <a:rPr lang="uk-UA" sz="2800" dirty="0" err="1" smtClean="0">
                <a:latin typeface="Times New Roman" pitchFamily="18" charset="0"/>
                <a:cs typeface="Times New Roman" pitchFamily="18" charset="0"/>
              </a:rPr>
              <a:t>Сосницького</a:t>
            </a:r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 району Чернігівської області.</a:t>
            </a:r>
            <a:endParaRPr lang="uk-UA" dirty="0" smtClean="0">
              <a:latin typeface="Times New Roman" pitchFamily="18" charset="0"/>
              <a:cs typeface="Times New Roman" pitchFamily="18" charset="0"/>
            </a:endParaRPr>
          </a:p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552144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232</TotalTime>
  <Words>261</Words>
  <Application>Microsoft Office PowerPoint</Application>
  <PresentationFormat>Экран (4:3)</PresentationFormat>
  <Paragraphs>108</Paragraphs>
  <Slides>22</Slides>
  <Notes>3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Home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Foxtrot</cp:lastModifiedBy>
  <cp:revision>22</cp:revision>
  <dcterms:created xsi:type="dcterms:W3CDTF">2017-03-12T20:44:04Z</dcterms:created>
  <dcterms:modified xsi:type="dcterms:W3CDTF">2018-02-18T14:41:56Z</dcterms:modified>
</cp:coreProperties>
</file>