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61" r:id="rId3"/>
    <p:sldId id="262" r:id="rId4"/>
    <p:sldId id="265" r:id="rId5"/>
    <p:sldId id="266" r:id="rId6"/>
    <p:sldId id="267" r:id="rId7"/>
    <p:sldId id="268" r:id="rId8"/>
    <p:sldId id="269" r:id="rId9"/>
    <p:sldId id="271" r:id="rId10"/>
    <p:sldId id="273" r:id="rId11"/>
    <p:sldId id="274" r:id="rId12"/>
    <p:sldId id="275" r:id="rId13"/>
    <p:sldId id="276" r:id="rId14"/>
    <p:sldId id="278" r:id="rId15"/>
    <p:sldId id="279" r:id="rId16"/>
    <p:sldId id="287" r:id="rId17"/>
    <p:sldId id="263" r:id="rId18"/>
    <p:sldId id="29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6600"/>
    <a:srgbClr val="FF6600"/>
    <a:srgbClr val="00FF00"/>
    <a:srgbClr val="00FFFF"/>
    <a:srgbClr val="0000FF"/>
    <a:srgbClr val="CCCCFF"/>
    <a:srgbClr val="FF0066"/>
    <a:srgbClr val="CC99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9C33A4-52D0-4013-82A8-FD4D54A32E95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612442-E0D6-41CF-B458-E9898CF2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414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12442-E0D6-41CF-B458-E9898CF2388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55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12442-E0D6-41CF-B458-E9898CF2388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038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gif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gif"/><Relationship Id="rId4" Type="http://schemas.openxmlformats.org/officeDocument/2006/relationships/image" Target="../media/image5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4.gif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63.png"/><Relationship Id="rId4" Type="http://schemas.openxmlformats.org/officeDocument/2006/relationships/image" Target="../media/image6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gif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jp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5" Type="http://schemas.openxmlformats.org/officeDocument/2006/relationships/image" Target="../media/image2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gif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gif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:\00000\1\img1 - коп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3559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9672" y="267106"/>
            <a:ext cx="7380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800" b="1" dirty="0" smtClean="0">
                <a:ln w="10541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ВЕЧІР ПОЕЗІЇ  ТА  РОМАНСУ</a:t>
            </a:r>
            <a:endParaRPr lang="uk-UA" sz="4800" b="1" dirty="0">
              <a:ln w="10541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19761" y="2459504"/>
            <a:ext cx="568498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rgbClr val="FFFF66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«В  РОМАНСІ</a:t>
            </a:r>
            <a:endParaRPr lang="uk-UA" sz="6000" b="1" dirty="0">
              <a:ln w="28575" cmpd="sng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rgbClr val="FFFF66">
                    <a:alpha val="4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6000" b="1" dirty="0" smtClean="0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rgbClr val="FFFF66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СПІВАЄ  ДУША»</a:t>
            </a:r>
            <a:endParaRPr lang="uk-UA" sz="6000" b="1" dirty="0">
              <a:ln w="28575" cmpd="sng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rgbClr val="FFFF66">
                    <a:alpha val="4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42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875432" y="96223"/>
            <a:ext cx="41766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5400" b="1" dirty="0" smtClean="0">
                <a:ln w="10541" cmpd="sng">
                  <a:solidFill>
                    <a:srgbClr val="33CCFF"/>
                  </a:solidFill>
                  <a:prstDash val="solid"/>
                </a:ln>
                <a:solidFill>
                  <a:srgbClr val="FF00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РОМАНС …</a:t>
            </a:r>
            <a:endParaRPr lang="uk-UA" sz="5400" b="1" dirty="0">
              <a:ln w="10541" cmpd="sng">
                <a:solidFill>
                  <a:srgbClr val="33CCFF"/>
                </a:solidFill>
                <a:prstDash val="solid"/>
              </a:ln>
              <a:solidFill>
                <a:srgbClr val="FF00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9225" name="Picture 9" descr="D:\00000\1\а   3513f5abeb79907cc0d803d27b1b47e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9385" y="908720"/>
            <a:ext cx="4252689" cy="57991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1" descr="Картинки по запросу картинки лина костенко"/>
          <p:cNvSpPr>
            <a:spLocks noChangeAspect="1" noChangeArrowheads="1"/>
          </p:cNvSpPr>
          <p:nvPr/>
        </p:nvSpPr>
        <p:spPr bwMode="auto">
          <a:xfrm>
            <a:off x="155575" y="-1790700"/>
            <a:ext cx="27051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411760" y="1940582"/>
            <a:ext cx="28754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>
                <a:solidFill>
                  <a:srgbClr val="FF66FF"/>
                </a:solidFill>
              </a:rPr>
              <a:t>Л</a:t>
            </a:r>
            <a:r>
              <a:rPr lang="uk-UA" sz="3600" b="1" i="1" dirty="0" smtClean="0">
                <a:solidFill>
                  <a:srgbClr val="FF66FF"/>
                </a:solidFill>
              </a:rPr>
              <a:t>іна</a:t>
            </a:r>
          </a:p>
          <a:p>
            <a:pPr algn="ctr"/>
            <a:r>
              <a:rPr lang="uk-UA" sz="3600" b="1" i="1" dirty="0" smtClean="0">
                <a:solidFill>
                  <a:srgbClr val="FF66FF"/>
                </a:solidFill>
              </a:rPr>
              <a:t>Костенко</a:t>
            </a:r>
            <a:endParaRPr lang="ru-RU" sz="3600" b="1" i="1" dirty="0" smtClean="0">
              <a:solidFill>
                <a:srgbClr val="FF66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5575" y="3613208"/>
            <a:ext cx="47198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Monotype Corsiva" pitchFamily="66" charset="0"/>
              </a:rPr>
              <a:t>«І </a:t>
            </a:r>
            <a:r>
              <a:rPr lang="ru-RU" sz="3600" b="1" dirty="0" err="1">
                <a:solidFill>
                  <a:schemeClr val="bg1"/>
                </a:solidFill>
                <a:latin typeface="Monotype Corsiva" pitchFamily="66" charset="0"/>
              </a:rPr>
              <a:t>справді</a:t>
            </a:r>
            <a:r>
              <a:rPr lang="ru-RU" sz="3600" b="1" dirty="0">
                <a:solidFill>
                  <a:schemeClr val="bg1"/>
                </a:solidFill>
                <a:latin typeface="Monotype Corsiva" pitchFamily="66" charset="0"/>
              </a:rPr>
              <a:t>, коли </a:t>
            </a:r>
            <a:r>
              <a:rPr lang="ru-RU" sz="3600" b="1" dirty="0" err="1">
                <a:solidFill>
                  <a:schemeClr val="bg1"/>
                </a:solidFill>
                <a:latin typeface="Monotype Corsiva" pitchFamily="66" charset="0"/>
              </a:rPr>
              <a:t>поруч</a:t>
            </a:r>
            <a:r>
              <a:rPr lang="ru-RU" sz="3600" b="1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3600" b="1" dirty="0" err="1">
                <a:solidFill>
                  <a:schemeClr val="bg1"/>
                </a:solidFill>
                <a:latin typeface="Monotype Corsiva" pitchFamily="66" charset="0"/>
              </a:rPr>
              <a:t>звучить</a:t>
            </a:r>
            <a:r>
              <a:rPr lang="ru-RU" sz="3600" b="1" dirty="0">
                <a:solidFill>
                  <a:schemeClr val="bg1"/>
                </a:solidFill>
                <a:latin typeface="Monotype Corsiva" pitchFamily="66" charset="0"/>
              </a:rPr>
              <a:t> романс, </a:t>
            </a:r>
            <a:r>
              <a:rPr lang="ru-RU" sz="3600" b="1" dirty="0" err="1">
                <a:solidFill>
                  <a:schemeClr val="bg1"/>
                </a:solidFill>
                <a:latin typeface="Monotype Corsiva" pitchFamily="66" charset="0"/>
              </a:rPr>
              <a:t>хочеться</a:t>
            </a:r>
            <a:r>
              <a:rPr lang="ru-RU" sz="3600" b="1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3600" b="1" dirty="0" err="1">
                <a:solidFill>
                  <a:schemeClr val="bg1"/>
                </a:solidFill>
                <a:latin typeface="Monotype Corsiva" pitchFamily="66" charset="0"/>
              </a:rPr>
              <a:t>вірити</a:t>
            </a:r>
            <a:r>
              <a:rPr lang="ru-RU" sz="3600" b="1" dirty="0">
                <a:solidFill>
                  <a:schemeClr val="bg1"/>
                </a:solidFill>
                <a:latin typeface="Monotype Corsiva" pitchFamily="66" charset="0"/>
              </a:rPr>
              <a:t>, </a:t>
            </a:r>
            <a:r>
              <a:rPr lang="ru-RU" sz="3600" b="1" dirty="0" err="1">
                <a:solidFill>
                  <a:schemeClr val="bg1"/>
                </a:solidFill>
                <a:latin typeface="Monotype Corsiva" pitchFamily="66" charset="0"/>
              </a:rPr>
              <a:t>що</a:t>
            </a:r>
            <a:r>
              <a:rPr lang="ru-RU" sz="3600" b="1" dirty="0">
                <a:solidFill>
                  <a:schemeClr val="bg1"/>
                </a:solidFill>
                <a:latin typeface="Monotype Corsiva" pitchFamily="66" charset="0"/>
              </a:rPr>
              <a:t> любимо ми і </a:t>
            </a:r>
            <a:r>
              <a:rPr lang="ru-RU" sz="3600" b="1" dirty="0" err="1">
                <a:solidFill>
                  <a:schemeClr val="bg1"/>
                </a:solidFill>
                <a:latin typeface="Monotype Corsiva" pitchFamily="66" charset="0"/>
              </a:rPr>
              <a:t>люблять</a:t>
            </a:r>
            <a:r>
              <a:rPr lang="ru-RU" sz="3600" b="1" dirty="0">
                <a:solidFill>
                  <a:schemeClr val="bg1"/>
                </a:solidFill>
                <a:latin typeface="Monotype Corsiva" pitchFamily="66" charset="0"/>
              </a:rPr>
              <a:t> нас</a:t>
            </a:r>
            <a:r>
              <a:rPr lang="ru-RU" sz="3600" b="1" dirty="0" smtClean="0">
                <a:solidFill>
                  <a:schemeClr val="bg1"/>
                </a:solidFill>
                <a:latin typeface="Monotype Corsiva" pitchFamily="66" charset="0"/>
              </a:rPr>
              <a:t>.»</a:t>
            </a:r>
            <a:endParaRPr lang="ru-RU" sz="36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9235" name="Picture 19" descr="Картинки по запросу картинки лина костенк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80" y="321882"/>
            <a:ext cx="2509612" cy="3237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58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16841" y="-99392"/>
            <a:ext cx="90364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8000" b="1" dirty="0" smtClean="0">
                <a:ln w="28575" cmpd="sng">
                  <a:solidFill>
                    <a:srgbClr val="00FFFF"/>
                  </a:solidFill>
                  <a:prstDash val="solid"/>
                </a:ln>
                <a:solidFill>
                  <a:srgbClr val="6600CC"/>
                </a:solidFill>
                <a:latin typeface="Monotype Corsiva" pitchFamily="66" charset="0"/>
              </a:rPr>
              <a:t>«Ніч яка місячна…»</a:t>
            </a:r>
            <a:endParaRPr lang="uk-UA" sz="8000" b="1" dirty="0">
              <a:ln w="28575" cmpd="sng">
                <a:solidFill>
                  <a:srgbClr val="00FFFF"/>
                </a:solidFill>
                <a:prstDash val="solid"/>
              </a:ln>
              <a:solidFill>
                <a:srgbClr val="6600CC"/>
              </a:solidFill>
              <a:effectLst/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5618446"/>
            <a:ext cx="52124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 smtClean="0">
                <a:solidFill>
                  <a:srgbClr val="0070C0"/>
                </a:solidFill>
              </a:rPr>
              <a:t>Автори:  </a:t>
            </a:r>
            <a:r>
              <a:rPr lang="ru-RU" sz="3600" b="1" i="1" dirty="0" err="1" smtClean="0">
                <a:solidFill>
                  <a:srgbClr val="00FFFF"/>
                </a:solidFill>
              </a:rPr>
              <a:t>М.Лисенко</a:t>
            </a:r>
            <a:endParaRPr lang="uk-UA" sz="3600" b="1" i="1" dirty="0">
              <a:solidFill>
                <a:srgbClr val="00FFFF"/>
              </a:solidFill>
            </a:endParaRPr>
          </a:p>
          <a:p>
            <a:r>
              <a:rPr lang="ru-RU" sz="3600" b="1" i="1" dirty="0" smtClean="0">
                <a:solidFill>
                  <a:srgbClr val="00FFFF"/>
                </a:solidFill>
              </a:rPr>
              <a:t>                   </a:t>
            </a:r>
            <a:r>
              <a:rPr lang="ru-RU" sz="3600" b="1" i="1" dirty="0" err="1" smtClean="0">
                <a:solidFill>
                  <a:srgbClr val="00FFFF"/>
                </a:solidFill>
              </a:rPr>
              <a:t>М.Старицький</a:t>
            </a:r>
            <a:endParaRPr lang="ru-RU" sz="3600" b="1" dirty="0">
              <a:solidFill>
                <a:srgbClr val="00FFFF"/>
              </a:solidFill>
            </a:endParaRPr>
          </a:p>
        </p:txBody>
      </p:sp>
      <p:pic>
        <p:nvPicPr>
          <p:cNvPr id="1026" name="Picture 2" descr="Картинки по запросу картинки силуэт девуше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92929" y1="34143" x2="92929" y2="34143"/>
                        <a14:backgroundMark x1="90909" y1="16000" x2="90909" y2="16000"/>
                        <a14:backgroundMark x1="81616" y1="9571" x2="81616" y2="9571"/>
                        <a14:backgroundMark x1="71717" y1="4000" x2="71717" y2="4000"/>
                        <a14:backgroundMark x1="60404" y1="1571" x2="60404" y2="1571"/>
                        <a14:backgroundMark x1="31313" y1="1571" x2="31313" y2="1571"/>
                        <a14:backgroundMark x1="15152" y1="7571" x2="15152" y2="7571"/>
                        <a14:backgroundMark x1="8687" y1="10000" x2="8687" y2="10000"/>
                        <a14:backgroundMark x1="7273" y1="15000" x2="7273" y2="15000"/>
                        <a14:backgroundMark x1="5051" y1="23000" x2="5051" y2="23000"/>
                        <a14:backgroundMark x1="9495" y1="3571" x2="9495" y2="3571"/>
                        <a14:backgroundMark x1="76768" y1="13571" x2="76768" y2="13571"/>
                        <a14:backgroundMark x1="84444" y1="18571" x2="84444" y2="18571"/>
                        <a14:backgroundMark x1="90909" y1="27000" x2="90909" y2="27000"/>
                        <a14:backgroundMark x1="87273" y1="38571" x2="87273" y2="38571"/>
                        <a14:backgroundMark x1="22828" y1="65714" x2="22828" y2="65714"/>
                        <a14:backgroundMark x1="34141" y1="69714" x2="34141" y2="69714"/>
                        <a14:backgroundMark x1="20000" y1="57143" x2="20000" y2="57143"/>
                        <a14:backgroundMark x1="11515" y1="77143" x2="11515" y2="77143"/>
                        <a14:backgroundMark x1="22222" y1="83714" x2="22222" y2="83714"/>
                        <a14:backgroundMark x1="9495" y1="89143" x2="9495" y2="89143"/>
                        <a14:backgroundMark x1="10101" y1="67143" x2="10101" y2="67143"/>
                        <a14:backgroundMark x1="36970" y1="79714" x2="36970" y2="79714"/>
                        <a14:backgroundMark x1="94545" y1="57571" x2="94545" y2="57571"/>
                        <a14:backgroundMark x1="94243" y1="54819" x2="94243" y2="54819"/>
                        <a14:backgroundMark x1="96375" y1="53313" x2="96375" y2="53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154" y="3000253"/>
            <a:ext cx="1954897" cy="276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картинки нот ніч яка місячн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38" y="1340768"/>
            <a:ext cx="3532339" cy="499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картинки портрет старицького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467" y="1340768"/>
            <a:ext cx="1614487" cy="199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876261" y="3359893"/>
            <a:ext cx="28754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CCECFF"/>
                </a:solidFill>
              </a:rPr>
              <a:t>Михайло</a:t>
            </a:r>
          </a:p>
          <a:p>
            <a:pPr algn="ctr"/>
            <a:r>
              <a:rPr lang="uk-UA" sz="3600" b="1" i="1" dirty="0" smtClean="0">
                <a:solidFill>
                  <a:srgbClr val="CCECFF"/>
                </a:solidFill>
              </a:rPr>
              <a:t>Старицький</a:t>
            </a:r>
            <a:endParaRPr lang="ru-RU" sz="3600" b="1" i="1" dirty="0" smtClean="0">
              <a:solidFill>
                <a:srgbClr val="CC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56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6" descr="http://www.playcast.ru/uploads/2013/11/15/657609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73" y="579078"/>
            <a:ext cx="5238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56069"/>
            <a:ext cx="79787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28575" cmpd="sng">
                  <a:solidFill>
                    <a:srgbClr val="00FFFF"/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«Гори, </a:t>
            </a:r>
            <a:r>
              <a:rPr lang="uk-UA" sz="6000" b="1" dirty="0" err="1" smtClean="0">
                <a:ln w="28575" cmpd="sng">
                  <a:solidFill>
                    <a:srgbClr val="00FFFF"/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гори</a:t>
            </a:r>
            <a:r>
              <a:rPr lang="uk-UA" sz="6000" b="1" dirty="0" smtClean="0">
                <a:ln w="28575" cmpd="sng">
                  <a:solidFill>
                    <a:srgbClr val="00FFFF"/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, моя </a:t>
            </a:r>
            <a:r>
              <a:rPr lang="uk-UA" sz="6000" b="1" dirty="0" err="1" smtClean="0">
                <a:ln w="28575" cmpd="sng">
                  <a:solidFill>
                    <a:srgbClr val="00FFFF"/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звезда</a:t>
            </a:r>
            <a:r>
              <a:rPr lang="uk-UA" sz="6000" b="1" dirty="0" smtClean="0">
                <a:ln w="28575" cmpd="sng">
                  <a:solidFill>
                    <a:srgbClr val="00FFFF"/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»</a:t>
            </a:r>
            <a:endParaRPr lang="uk-UA" sz="6000" b="1" dirty="0">
              <a:ln w="28575" cmpd="sng">
                <a:solidFill>
                  <a:srgbClr val="00FFFF"/>
                </a:solidFill>
                <a:prstDash val="solid"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4073" y="898200"/>
            <a:ext cx="53864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rPr>
              <a:t>(«Гори, </a:t>
            </a:r>
            <a:r>
              <a:rPr lang="uk-UA" sz="4400" b="1" dirty="0" err="1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rPr>
              <a:t>гори</a:t>
            </a:r>
            <a:r>
              <a:rPr lang="uk-UA" sz="44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rPr>
              <a:t>, моя зірка»)</a:t>
            </a:r>
            <a:endParaRPr lang="ru-RU" sz="4400" b="1" dirty="0">
              <a:solidFill>
                <a:schemeClr val="bg1">
                  <a:lumMod val="9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6922" y="2646529"/>
            <a:ext cx="52124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 smtClean="0"/>
              <a:t>Автори:</a:t>
            </a:r>
            <a:r>
              <a:rPr lang="uk-UA" sz="3600" b="1" i="1" dirty="0" smtClean="0">
                <a:solidFill>
                  <a:srgbClr val="0070C0"/>
                </a:solidFill>
              </a:rPr>
              <a:t>  </a:t>
            </a:r>
            <a:endParaRPr lang="uk-UA" sz="3600" b="1" i="1" dirty="0"/>
          </a:p>
        </p:txBody>
      </p:sp>
      <p:pic>
        <p:nvPicPr>
          <p:cNvPr id="2056" name="Picture 8" descr="Картинки по запросу владимир чуевский портре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1" y="1742946"/>
            <a:ext cx="3145405" cy="27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00000\1\чсывыпукрпуер - копия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0" y="4704389"/>
            <a:ext cx="3126036" cy="2009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 descr="http://www.playcast.ru/uploads/2013/11/15/657609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532184"/>
            <a:ext cx="2511499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6" descr="http://www.playcast.ru/uploads/2013/11/15/657609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73" y="731478"/>
            <a:ext cx="5238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6" descr="http://www.playcast.ru/uploads/2013/11/15/657609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73" y="1036278"/>
            <a:ext cx="5238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6" descr="http://www.playcast.ru/uploads/2013/11/15/657609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490" y="689050"/>
            <a:ext cx="5238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 descr="Похожее изображе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782" y="1678811"/>
            <a:ext cx="3428218" cy="44841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http://www.playcast.ru/uploads/2013/11/15/657609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30" y="1710541"/>
            <a:ext cx="5238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6" descr="http://www.playcast.ru/uploads/2013/11/15/657609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423" y="2464274"/>
            <a:ext cx="5238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6" descr="http://www.playcast.ru/uploads/2013/11/15/657609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4487606"/>
            <a:ext cx="5238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6" descr="http://www.playcast.ru/uploads/2013/11/15/657609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484" y="1789998"/>
            <a:ext cx="5238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6" descr="http://www.playcast.ru/uploads/2013/11/15/657609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210" y="1383011"/>
            <a:ext cx="5238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5990422" y="6162922"/>
            <a:ext cx="31295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 smtClean="0">
                <a:solidFill>
                  <a:schemeClr val="bg1"/>
                </a:solidFill>
              </a:rPr>
              <a:t>Анна Герман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174007" y="2764523"/>
            <a:ext cx="265729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Автори:  </a:t>
            </a:r>
          </a:p>
          <a:p>
            <a:r>
              <a:rPr lang="uk-UA" sz="3600" b="1" i="1" dirty="0" smtClean="0">
                <a:solidFill>
                  <a:srgbClr val="00FFFF"/>
                </a:solidFill>
              </a:rPr>
              <a:t>П.</a:t>
            </a:r>
            <a:r>
              <a:rPr lang="uk-UA" sz="3600" b="1" i="1" dirty="0" err="1" smtClean="0">
                <a:solidFill>
                  <a:srgbClr val="00FFFF"/>
                </a:solidFill>
              </a:rPr>
              <a:t>Булахов</a:t>
            </a:r>
            <a:endParaRPr lang="uk-UA" sz="3600" b="1" i="1" dirty="0" smtClean="0">
              <a:solidFill>
                <a:srgbClr val="00FFFF"/>
              </a:solidFill>
            </a:endParaRPr>
          </a:p>
          <a:p>
            <a:r>
              <a:rPr lang="uk-UA" sz="3600" b="1" i="1" dirty="0" smtClean="0">
                <a:solidFill>
                  <a:srgbClr val="00FFFF"/>
                </a:solidFill>
              </a:rPr>
              <a:t>В.</a:t>
            </a:r>
            <a:r>
              <a:rPr lang="uk-UA" sz="3600" b="1" i="1" dirty="0" err="1" smtClean="0">
                <a:solidFill>
                  <a:srgbClr val="00FFFF"/>
                </a:solidFill>
              </a:rPr>
              <a:t>Чуєвс</a:t>
            </a:r>
            <a:r>
              <a:rPr lang="ru-RU" sz="3600" b="1" i="1" dirty="0" err="1" smtClean="0">
                <a:solidFill>
                  <a:srgbClr val="00FFFF"/>
                </a:solidFill>
              </a:rPr>
              <a:t>ький</a:t>
            </a:r>
            <a:endParaRPr lang="ru-RU" sz="3600" b="1" i="1" dirty="0" smtClean="0">
              <a:solidFill>
                <a:srgbClr val="00FFFF"/>
              </a:solidFill>
            </a:endParaRPr>
          </a:p>
          <a:p>
            <a:r>
              <a:rPr lang="uk-UA" sz="3600" b="1" i="1" dirty="0" smtClean="0">
                <a:solidFill>
                  <a:srgbClr val="00FFFF"/>
                </a:solidFill>
              </a:rPr>
              <a:t>В.Сабінін</a:t>
            </a:r>
            <a:endParaRPr lang="ru-RU" sz="3600" b="1" dirty="0">
              <a:solidFill>
                <a:srgbClr val="00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53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0" name="Picture 28" descr="Картинки по запросу картинки а. петр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674" y="4676594"/>
            <a:ext cx="2911511" cy="2180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80530" y="6071229"/>
            <a:ext cx="2174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err="1" smtClean="0">
                <a:solidFill>
                  <a:srgbClr val="FF6600"/>
                </a:solidFill>
              </a:rPr>
              <a:t>А.Петров</a:t>
            </a:r>
            <a:r>
              <a:rPr lang="ru-RU" sz="3600" b="1" i="1" dirty="0" smtClean="0">
                <a:solidFill>
                  <a:srgbClr val="FF6600"/>
                </a:solidFill>
              </a:rPr>
              <a:t>     </a:t>
            </a:r>
            <a:endParaRPr lang="ru-RU" sz="3600" b="1" dirty="0">
              <a:solidFill>
                <a:srgbClr val="FF66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-149198"/>
            <a:ext cx="90364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latin typeface="Monotype Corsiva" pitchFamily="66" charset="0"/>
              </a:rPr>
              <a:t>«</a:t>
            </a:r>
            <a:r>
              <a:rPr lang="uk-UA" sz="6000" b="1" dirty="0" err="1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latin typeface="Monotype Corsiva" pitchFamily="66" charset="0"/>
              </a:rPr>
              <a:t>Под</a:t>
            </a:r>
            <a:r>
              <a:rPr lang="uk-UA" sz="6000" b="1" dirty="0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uk-UA" sz="6000" b="1" dirty="0" err="1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latin typeface="Monotype Corsiva" pitchFamily="66" charset="0"/>
              </a:rPr>
              <a:t>лаской</a:t>
            </a:r>
            <a:r>
              <a:rPr lang="uk-UA" sz="6000" b="1" dirty="0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latin typeface="Monotype Corsiva" pitchFamily="66" charset="0"/>
              </a:rPr>
              <a:t> плюшевого пледа»</a:t>
            </a:r>
            <a:endParaRPr lang="uk-UA" sz="6000" b="1" dirty="0">
              <a:ln w="28575" cmpd="sng">
                <a:solidFill>
                  <a:srgbClr val="FFFF00"/>
                </a:solidFill>
                <a:prstDash val="solid"/>
              </a:ln>
              <a:solidFill>
                <a:srgbClr val="C00000"/>
              </a:solidFill>
              <a:effectLst/>
              <a:latin typeface="Monotype Corsiva" pitchFamily="66" charset="0"/>
            </a:endParaRPr>
          </a:p>
        </p:txBody>
      </p:sp>
      <p:sp>
        <p:nvSpPr>
          <p:cNvPr id="2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790700"/>
            <a:ext cx="24955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307975" y="-1638300"/>
            <a:ext cx="24955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460375" y="-1485900"/>
            <a:ext cx="24955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612775" y="-1333500"/>
            <a:ext cx="24955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0" y="673361"/>
            <a:ext cx="68836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ln>
                  <a:solidFill>
                    <a:srgbClr val="C00000"/>
                  </a:solidFill>
                </a:ln>
                <a:solidFill>
                  <a:srgbClr val="FF6600"/>
                </a:solidFill>
                <a:latin typeface="Monotype Corsiva" pitchFamily="66" charset="0"/>
              </a:rPr>
              <a:t>(«Під ласкою плюшевого пледа»)</a:t>
            </a:r>
            <a:endParaRPr lang="ru-RU" sz="4400" b="1" dirty="0">
              <a:ln>
                <a:solidFill>
                  <a:srgbClr val="C00000"/>
                </a:solidFill>
              </a:ln>
              <a:solidFill>
                <a:srgbClr val="FF6600"/>
              </a:solidFill>
              <a:latin typeface="Monotype Corsiva" pitchFamily="66" charset="0"/>
            </a:endParaRPr>
          </a:p>
        </p:txBody>
      </p:sp>
      <p:pic>
        <p:nvPicPr>
          <p:cNvPr id="3088" name="Picture 16" descr="Картинки по запросу картинки цветаев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591" y="1527722"/>
            <a:ext cx="2673416" cy="27068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099604" y="1097910"/>
            <a:ext cx="20537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>
                <a:solidFill>
                  <a:srgbClr val="FFC000"/>
                </a:solidFill>
              </a:rPr>
              <a:t>Автори</a:t>
            </a:r>
            <a:r>
              <a:rPr lang="uk-UA" sz="3600" b="1" i="1" dirty="0" smtClean="0">
                <a:solidFill>
                  <a:srgbClr val="FFC000"/>
                </a:solidFill>
              </a:rPr>
              <a:t>: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893435" y="4097974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err="1" smtClean="0">
                <a:solidFill>
                  <a:srgbClr val="FFFF00"/>
                </a:solidFill>
              </a:rPr>
              <a:t>М.Цветаєва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3092" name="Picture 20" descr="Похожее изображение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63" y="1341485"/>
            <a:ext cx="4446812" cy="333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D:\00000\1\30201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4793" y="1772816"/>
            <a:ext cx="3471739" cy="520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22" descr="Картинки по запросу картинки а. петр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24" descr="Картинки по запросу картинки а. петро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10" descr="Похожее изображени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100" y="3403113"/>
            <a:ext cx="1440160" cy="134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176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248911"/>
            <a:ext cx="30433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err="1">
                <a:solidFill>
                  <a:schemeClr val="bg1"/>
                </a:solidFill>
              </a:rPr>
              <a:t>М</a:t>
            </a:r>
            <a:r>
              <a:rPr lang="ru-RU" sz="3600" b="1" i="1" dirty="0" err="1" smtClean="0">
                <a:solidFill>
                  <a:schemeClr val="bg1"/>
                </a:solidFill>
              </a:rPr>
              <a:t>.Тарівердієв</a:t>
            </a:r>
            <a:r>
              <a:rPr lang="ru-RU" sz="3600" b="1" i="1" dirty="0" smtClean="0">
                <a:solidFill>
                  <a:schemeClr val="bg1"/>
                </a:solidFill>
              </a:rPr>
              <a:t> </a:t>
            </a:r>
            <a:r>
              <a:rPr lang="ru-RU" sz="3600" b="1" i="1" dirty="0" smtClean="0">
                <a:solidFill>
                  <a:srgbClr val="FF6600"/>
                </a:solidFill>
              </a:rPr>
              <a:t>    </a:t>
            </a:r>
            <a:endParaRPr lang="ru-RU" sz="3600" b="1" dirty="0">
              <a:solidFill>
                <a:srgbClr val="FF6600"/>
              </a:solidFill>
            </a:endParaRPr>
          </a:p>
        </p:txBody>
      </p:sp>
      <p:sp>
        <p:nvSpPr>
          <p:cNvPr id="2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790700"/>
            <a:ext cx="24955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307975" y="-1638300"/>
            <a:ext cx="24955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460375" y="-1485900"/>
            <a:ext cx="24955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612775" y="-1333500"/>
            <a:ext cx="24955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3478" y="1448483"/>
            <a:ext cx="20537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>
                <a:solidFill>
                  <a:srgbClr val="FFFF00"/>
                </a:solidFill>
              </a:rPr>
              <a:t>Автори</a:t>
            </a:r>
            <a:r>
              <a:rPr lang="uk-UA" sz="3600" b="1" i="1" dirty="0" smtClean="0">
                <a:solidFill>
                  <a:srgbClr val="FFFF00"/>
                </a:solidFill>
              </a:rPr>
              <a:t>: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623754" y="1458694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err="1" smtClean="0">
                <a:solidFill>
                  <a:schemeClr val="bg1"/>
                </a:solidFill>
              </a:rPr>
              <a:t>М.Цветаєва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1" name="AutoShape 22" descr="Картинки по запросу картинки а. петр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24" descr="Картинки по запросу картинки а. петро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899592" y="6088559"/>
            <a:ext cx="74029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ln>
                  <a:solidFill>
                    <a:srgbClr val="FF3300"/>
                  </a:solidFill>
                </a:ln>
                <a:solidFill>
                  <a:srgbClr val="FFC000"/>
                </a:solidFill>
                <a:latin typeface="Monotype Corsiva" pitchFamily="66" charset="0"/>
              </a:rPr>
              <a:t>(«Як добре, що не мною  </a:t>
            </a:r>
            <a:r>
              <a:rPr lang="uk-UA" sz="4400" b="1" dirty="0">
                <a:ln>
                  <a:solidFill>
                    <a:srgbClr val="FF3300"/>
                  </a:solidFill>
                </a:ln>
                <a:solidFill>
                  <a:srgbClr val="FFC000"/>
                </a:solidFill>
                <a:latin typeface="Monotype Corsiva" pitchFamily="66" charset="0"/>
              </a:rPr>
              <a:t>хворі </a:t>
            </a:r>
            <a:r>
              <a:rPr lang="uk-UA" sz="4400" b="1" dirty="0" smtClean="0">
                <a:ln>
                  <a:solidFill>
                    <a:srgbClr val="FF3300"/>
                  </a:solidFill>
                </a:ln>
                <a:solidFill>
                  <a:srgbClr val="FFC000"/>
                </a:solidFill>
                <a:latin typeface="Monotype Corsiva" pitchFamily="66" charset="0"/>
              </a:rPr>
              <a:t> ви»)</a:t>
            </a:r>
            <a:endParaRPr lang="ru-RU" sz="4400" b="1" dirty="0">
              <a:ln>
                <a:solidFill>
                  <a:srgbClr val="FF3300"/>
                </a:solidFill>
              </a:ln>
              <a:solidFill>
                <a:srgbClr val="FFC000"/>
              </a:solidFill>
              <a:latin typeface="Monotype Corsiva" pitchFamily="66" charset="0"/>
            </a:endParaRPr>
          </a:p>
        </p:txBody>
      </p:sp>
      <p:pic>
        <p:nvPicPr>
          <p:cNvPr id="1032" name="Picture 8" descr="Картинки по запросу микаэл таривердиев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56" y="3031809"/>
            <a:ext cx="2374689" cy="23746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00000\1\Lцветаева 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856" y="80962"/>
            <a:ext cx="3573181" cy="22823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Картинки по запросу картинки листок старый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25" r="99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164" y="2409825"/>
            <a:ext cx="5395836" cy="284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01900" y="2895242"/>
            <a:ext cx="4824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latin typeface="Monotype Corsiva" pitchFamily="66" charset="0"/>
              </a:rPr>
              <a:t>Як добре, </a:t>
            </a:r>
            <a:r>
              <a:rPr lang="ru-RU" sz="3000" b="1" dirty="0" err="1">
                <a:latin typeface="Monotype Corsiva" pitchFamily="66" charset="0"/>
              </a:rPr>
              <a:t>що</a:t>
            </a:r>
            <a:r>
              <a:rPr lang="ru-RU" sz="3000" b="1" dirty="0">
                <a:latin typeface="Monotype Corsiva" pitchFamily="66" charset="0"/>
              </a:rPr>
              <a:t> не мною </a:t>
            </a:r>
            <a:r>
              <a:rPr lang="ru-RU" sz="3000" b="1" dirty="0" err="1">
                <a:latin typeface="Monotype Corsiva" pitchFamily="66" charset="0"/>
              </a:rPr>
              <a:t>хворі</a:t>
            </a:r>
            <a:r>
              <a:rPr lang="ru-RU" sz="3000" b="1" dirty="0">
                <a:latin typeface="Monotype Corsiva" pitchFamily="66" charset="0"/>
              </a:rPr>
              <a:t> </a:t>
            </a:r>
            <a:r>
              <a:rPr lang="ru-RU" sz="3000" b="1" dirty="0" err="1">
                <a:latin typeface="Monotype Corsiva" pitchFamily="66" charset="0"/>
              </a:rPr>
              <a:t>ви</a:t>
            </a:r>
            <a:r>
              <a:rPr lang="ru-RU" sz="3000" b="1" dirty="0">
                <a:latin typeface="Monotype Corsiva" pitchFamily="66" charset="0"/>
              </a:rPr>
              <a:t>, </a:t>
            </a:r>
            <a:br>
              <a:rPr lang="ru-RU" sz="3000" b="1" dirty="0">
                <a:latin typeface="Monotype Corsiva" pitchFamily="66" charset="0"/>
              </a:rPr>
            </a:br>
            <a:r>
              <a:rPr lang="ru-RU" sz="3000" b="1" dirty="0">
                <a:latin typeface="Monotype Corsiva" pitchFamily="66" charset="0"/>
              </a:rPr>
              <a:t>Як добре, </a:t>
            </a:r>
            <a:r>
              <a:rPr lang="ru-RU" sz="3000" b="1" dirty="0" err="1">
                <a:latin typeface="Monotype Corsiva" pitchFamily="66" charset="0"/>
              </a:rPr>
              <a:t>що</a:t>
            </a:r>
            <a:r>
              <a:rPr lang="ru-RU" sz="3000" b="1" dirty="0">
                <a:latin typeface="Monotype Corsiva" pitchFamily="66" charset="0"/>
              </a:rPr>
              <a:t> </a:t>
            </a:r>
            <a:r>
              <a:rPr lang="ru-RU" sz="3000" b="1" dirty="0" err="1">
                <a:latin typeface="Monotype Corsiva" pitchFamily="66" charset="0"/>
              </a:rPr>
              <a:t>хворію</a:t>
            </a:r>
            <a:r>
              <a:rPr lang="ru-RU" sz="3000" b="1" dirty="0">
                <a:latin typeface="Monotype Corsiva" pitchFamily="66" charset="0"/>
              </a:rPr>
              <a:t> я не вами, </a:t>
            </a:r>
            <a:br>
              <a:rPr lang="ru-RU" sz="3000" b="1" dirty="0">
                <a:latin typeface="Monotype Corsiva" pitchFamily="66" charset="0"/>
              </a:rPr>
            </a:br>
            <a:r>
              <a:rPr lang="ru-RU" sz="3000" b="1" dirty="0">
                <a:latin typeface="Monotype Corsiva" pitchFamily="66" charset="0"/>
              </a:rPr>
              <a:t>Як добре, </a:t>
            </a:r>
            <a:r>
              <a:rPr lang="ru-RU" sz="3000" b="1" dirty="0" err="1">
                <a:latin typeface="Monotype Corsiva" pitchFamily="66" charset="0"/>
              </a:rPr>
              <a:t>що</a:t>
            </a:r>
            <a:r>
              <a:rPr lang="ru-RU" sz="3000" b="1" dirty="0">
                <a:latin typeface="Monotype Corsiva" pitchFamily="66" charset="0"/>
              </a:rPr>
              <a:t> </a:t>
            </a:r>
            <a:r>
              <a:rPr lang="ru-RU" sz="3000" b="1" dirty="0" err="1">
                <a:latin typeface="Monotype Corsiva" pitchFamily="66" charset="0"/>
              </a:rPr>
              <a:t>ніколи</a:t>
            </a:r>
            <a:r>
              <a:rPr lang="ru-RU" sz="3000" b="1" dirty="0">
                <a:latin typeface="Monotype Corsiva" pitchFamily="66" charset="0"/>
              </a:rPr>
              <a:t> шар </a:t>
            </a:r>
            <a:r>
              <a:rPr lang="ru-RU" sz="3000" b="1" dirty="0" err="1">
                <a:latin typeface="Monotype Corsiva" pitchFamily="66" charset="0"/>
              </a:rPr>
              <a:t>земний</a:t>
            </a:r>
            <a:r>
              <a:rPr lang="ru-RU" sz="3000" b="1" dirty="0">
                <a:latin typeface="Monotype Corsiva" pitchFamily="66" charset="0"/>
              </a:rPr>
              <a:t> </a:t>
            </a:r>
            <a:br>
              <a:rPr lang="ru-RU" sz="3000" b="1" dirty="0">
                <a:latin typeface="Monotype Corsiva" pitchFamily="66" charset="0"/>
              </a:rPr>
            </a:br>
            <a:r>
              <a:rPr lang="ru-RU" sz="3000" b="1" dirty="0">
                <a:latin typeface="Monotype Corsiva" pitchFamily="66" charset="0"/>
              </a:rPr>
              <a:t>Не </a:t>
            </a:r>
            <a:r>
              <a:rPr lang="ru-RU" sz="3000" b="1" dirty="0" err="1">
                <a:latin typeface="Monotype Corsiva" pitchFamily="66" charset="0"/>
              </a:rPr>
              <a:t>попливе</a:t>
            </a:r>
            <a:r>
              <a:rPr lang="ru-RU" sz="3000" b="1" dirty="0">
                <a:latin typeface="Monotype Corsiva" pitchFamily="66" charset="0"/>
              </a:rPr>
              <a:t> </a:t>
            </a:r>
            <a:r>
              <a:rPr lang="ru-RU" sz="3000" b="1" dirty="0" err="1">
                <a:latin typeface="Monotype Corsiva" pitchFamily="66" charset="0"/>
              </a:rPr>
              <a:t>під</a:t>
            </a:r>
            <a:r>
              <a:rPr lang="ru-RU" sz="3000" b="1" dirty="0">
                <a:latin typeface="Monotype Corsiva" pitchFamily="66" charset="0"/>
              </a:rPr>
              <a:t> нашими ногами.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-88641" y="0"/>
            <a:ext cx="58847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800" b="1" dirty="0" smtClean="0">
                <a:ln w="2857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Monotype Corsiva" pitchFamily="66" charset="0"/>
              </a:rPr>
              <a:t>«Мне </a:t>
            </a:r>
            <a:r>
              <a:rPr lang="uk-UA" sz="4800" b="1" dirty="0" err="1" smtClean="0">
                <a:ln w="2857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Monotype Corsiva" pitchFamily="66" charset="0"/>
              </a:rPr>
              <a:t>нравится</a:t>
            </a:r>
            <a:r>
              <a:rPr lang="uk-UA" sz="4800" b="1" dirty="0">
                <a:ln w="2857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Monotype Corsiva" pitchFamily="66" charset="0"/>
              </a:rPr>
              <a:t>, </a:t>
            </a:r>
            <a:endParaRPr lang="uk-UA" sz="4800" b="1" dirty="0" smtClean="0">
              <a:ln w="2857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latin typeface="Monotype Corsiva" pitchFamily="66" charset="0"/>
            </a:endParaRPr>
          </a:p>
          <a:p>
            <a:pPr algn="ctr">
              <a:defRPr/>
            </a:pPr>
            <a:r>
              <a:rPr lang="uk-UA" sz="4800" b="1" dirty="0" err="1" smtClean="0">
                <a:ln w="2857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Monotype Corsiva" pitchFamily="66" charset="0"/>
              </a:rPr>
              <a:t>что</a:t>
            </a:r>
            <a:r>
              <a:rPr lang="uk-UA" sz="4800" b="1" dirty="0" smtClean="0">
                <a:ln w="2857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uk-UA" sz="4800" b="1" dirty="0">
                <a:ln w="2857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Monotype Corsiva" pitchFamily="66" charset="0"/>
              </a:rPr>
              <a:t>в</a:t>
            </a:r>
            <a:r>
              <a:rPr lang="ru-RU" sz="4800" b="1" dirty="0">
                <a:ln w="2857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Monotype Corsiva" pitchFamily="66" charset="0"/>
              </a:rPr>
              <a:t>ы больны не </a:t>
            </a:r>
            <a:r>
              <a:rPr lang="ru-RU" sz="4800" b="1" dirty="0" smtClean="0">
                <a:ln w="2857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Monotype Corsiva" pitchFamily="66" charset="0"/>
              </a:rPr>
              <a:t>мною</a:t>
            </a:r>
            <a:r>
              <a:rPr lang="uk-UA" sz="4800" b="1" dirty="0" smtClean="0">
                <a:ln w="2857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Monotype Corsiva" pitchFamily="66" charset="0"/>
              </a:rPr>
              <a:t>»</a:t>
            </a:r>
            <a:endParaRPr lang="uk-UA" sz="4800" b="1" dirty="0">
              <a:ln w="2857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1034" name="Picture 10" descr="D:\00000\1\8e5ca33a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215" y="4149081"/>
            <a:ext cx="3063991" cy="2135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58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2775" y="-125572"/>
            <a:ext cx="81369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6600" b="1" dirty="0" smtClean="0">
                <a:ln w="28575" cmpd="sng">
                  <a:solidFill>
                    <a:srgbClr val="CCCCFF"/>
                  </a:solidFill>
                  <a:prstDash val="solid"/>
                </a:ln>
                <a:solidFill>
                  <a:srgbClr val="800080"/>
                </a:solidFill>
                <a:latin typeface="Monotype Corsiva" pitchFamily="66" charset="0"/>
              </a:rPr>
              <a:t>«Очарована, </a:t>
            </a:r>
            <a:r>
              <a:rPr lang="uk-UA" sz="6600" b="1" dirty="0" err="1" smtClean="0">
                <a:ln w="28575" cmpd="sng">
                  <a:solidFill>
                    <a:srgbClr val="CCCCFF"/>
                  </a:solidFill>
                  <a:prstDash val="solid"/>
                </a:ln>
                <a:solidFill>
                  <a:srgbClr val="800080"/>
                </a:solidFill>
                <a:latin typeface="Monotype Corsiva" pitchFamily="66" charset="0"/>
              </a:rPr>
              <a:t>околдована</a:t>
            </a:r>
            <a:r>
              <a:rPr lang="uk-UA" sz="6600" b="1" dirty="0" smtClean="0">
                <a:ln w="28575" cmpd="sng">
                  <a:solidFill>
                    <a:srgbClr val="CCCCFF"/>
                  </a:solidFill>
                  <a:prstDash val="solid"/>
                </a:ln>
                <a:solidFill>
                  <a:srgbClr val="800080"/>
                </a:solidFill>
                <a:latin typeface="Monotype Corsiva" pitchFamily="66" charset="0"/>
              </a:rPr>
              <a:t>.»</a:t>
            </a:r>
          </a:p>
        </p:txBody>
      </p:sp>
      <p:sp>
        <p:nvSpPr>
          <p:cNvPr id="2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790700"/>
            <a:ext cx="24955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307975" y="-1638300"/>
            <a:ext cx="24955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460375" y="-1485900"/>
            <a:ext cx="24955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612775" y="-1333500"/>
            <a:ext cx="24955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845904" y="1458694"/>
            <a:ext cx="20537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>
                <a:solidFill>
                  <a:srgbClr val="FFC000"/>
                </a:solidFill>
              </a:rPr>
              <a:t>Автори</a:t>
            </a:r>
            <a:r>
              <a:rPr lang="uk-UA" sz="3600" b="1" i="1" dirty="0" smtClean="0">
                <a:solidFill>
                  <a:srgbClr val="FFC000"/>
                </a:solidFill>
              </a:rPr>
              <a:t>: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11" name="AutoShape 22" descr="Картинки по запросу картинки а. петр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24" descr="Картинки по запросу картинки а. петро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651125" y="760994"/>
            <a:ext cx="63610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ln>
                  <a:solidFill>
                    <a:srgbClr val="CC99FF"/>
                  </a:solidFill>
                </a:ln>
                <a:solidFill>
                  <a:srgbClr val="FF0066"/>
                </a:solidFill>
                <a:latin typeface="Monotype Corsiva" pitchFamily="66" charset="0"/>
              </a:rPr>
              <a:t>(«Зацілували, зачарована…»)</a:t>
            </a:r>
            <a:endParaRPr lang="ru-RU" sz="4400" b="1" dirty="0">
              <a:ln>
                <a:solidFill>
                  <a:srgbClr val="CC99FF"/>
                </a:solidFill>
              </a:ln>
              <a:solidFill>
                <a:srgbClr val="FF0066"/>
              </a:solidFill>
              <a:latin typeface="Monotype Corsiva" pitchFamily="66" charset="0"/>
            </a:endParaRPr>
          </a:p>
        </p:txBody>
      </p:sp>
      <p:sp>
        <p:nvSpPr>
          <p:cNvPr id="5" name="AutoShape 12" descr="Classic, Женщины, Девочка, Волосы, Человека, Люди, Лица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4" descr="Classic, Женщины, Девочка, Волосы, Человека, Люди, Лиц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6" descr="Classic, Женщины, Девочка, Волосы, Человека, Люди, Лица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18" descr="Classic, Женщины, Девочка, Волосы, Человека, Люди, Лица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20" descr="Classic, Женщины, Девочка, Волосы, Человека, Люди, Лица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22" descr="Classic, Женщины, Девочка, Волосы, Человека, Люди, Лица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71" name="Picture 23" descr="D:\00000\1\classic-2025119_960_7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13208" y="2409825"/>
            <a:ext cx="4330792" cy="44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Picture 25" descr="Картинки по запросу картинки ноты очарована околдован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1566">
            <a:off x="461436" y="3371240"/>
            <a:ext cx="2324863" cy="3263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фото заболоцког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05" y="909809"/>
            <a:ext cx="2190090" cy="21900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246212" y="2239649"/>
            <a:ext cx="33993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err="1" smtClean="0">
                <a:solidFill>
                  <a:srgbClr val="FFFF99"/>
                </a:solidFill>
              </a:rPr>
              <a:t>М.Заболоцький</a:t>
            </a:r>
            <a:endParaRPr lang="ru-RU" sz="3600" b="1" dirty="0">
              <a:solidFill>
                <a:srgbClr val="FFFF9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20336" y="2909360"/>
            <a:ext cx="35203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err="1" smtClean="0">
                <a:solidFill>
                  <a:srgbClr val="FFFF99"/>
                </a:solidFill>
              </a:rPr>
              <a:t>М.Звездинський</a:t>
            </a:r>
            <a:r>
              <a:rPr lang="ru-RU" sz="3600" b="1" i="1" dirty="0" smtClean="0">
                <a:solidFill>
                  <a:srgbClr val="FF6600"/>
                </a:solidFill>
              </a:rPr>
              <a:t>     </a:t>
            </a:r>
            <a:endParaRPr lang="ru-RU" sz="3600" b="1" dirty="0">
              <a:solidFill>
                <a:srgbClr val="FF6600"/>
              </a:solidFill>
            </a:endParaRPr>
          </a:p>
        </p:txBody>
      </p:sp>
      <p:pic>
        <p:nvPicPr>
          <p:cNvPr id="2075" name="Picture 27" descr="Похожее изображе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75" y="4481620"/>
            <a:ext cx="3435316" cy="21861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25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7" name="Picture 23" descr="D:\00000\1\unnona_i_avos_allilujja_lubv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5133">
            <a:off x="2004307" y="3562501"/>
            <a:ext cx="1769883" cy="241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3" descr="D:\00000\1\unnona_i_avos_allilujja_lubv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91288">
            <a:off x="1957902" y="4186073"/>
            <a:ext cx="1780980" cy="243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:\00000\1\spektakl-yunona-i-avos-73405186 - коп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2120848"/>
            <a:ext cx="4788025" cy="4737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0448" y="692696"/>
            <a:ext cx="88581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6600" b="1" dirty="0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«Я </a:t>
            </a:r>
            <a:r>
              <a:rPr lang="uk-UA" sz="6600" b="1" dirty="0" err="1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тебя</a:t>
            </a:r>
            <a:r>
              <a:rPr lang="uk-UA" sz="6600" b="1" dirty="0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uk-UA" sz="6600" b="1" dirty="0" err="1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никогда</a:t>
            </a:r>
            <a:r>
              <a:rPr lang="uk-UA" sz="6600" b="1" dirty="0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 не забуду»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87825" y="1556792"/>
            <a:ext cx="6156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n>
                  <a:solidFill>
                    <a:srgbClr val="00FFFF"/>
                  </a:solidFill>
                </a:ln>
                <a:solidFill>
                  <a:srgbClr val="0000FF"/>
                </a:solidFill>
                <a:latin typeface="Monotype Corsiva" pitchFamily="66" charset="0"/>
              </a:rPr>
              <a:t>(«Я тебе ніколи не забуду.»)</a:t>
            </a:r>
            <a:endParaRPr lang="ru-RU" sz="4400" b="1" dirty="0">
              <a:ln>
                <a:solidFill>
                  <a:srgbClr val="00FFFF"/>
                </a:solidFill>
              </a:ln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5814" y="28124"/>
            <a:ext cx="78926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800" b="1" dirty="0" err="1" smtClean="0">
                <a:ln w="28575" cmpd="sng">
                  <a:solidFill>
                    <a:srgbClr val="00B0F0"/>
                  </a:solidFill>
                  <a:prstDash val="solid"/>
                </a:ln>
                <a:solidFill>
                  <a:srgbClr val="0000FF"/>
                </a:solidFill>
              </a:rPr>
              <a:t>Рок-опера</a:t>
            </a:r>
            <a:r>
              <a:rPr lang="uk-UA" sz="4800" b="1" dirty="0" smtClean="0">
                <a:ln w="28575" cmpd="sng">
                  <a:solidFill>
                    <a:srgbClr val="00B0F0"/>
                  </a:solidFill>
                  <a:prstDash val="solid"/>
                </a:ln>
                <a:solidFill>
                  <a:srgbClr val="0000FF"/>
                </a:solidFill>
              </a:rPr>
              <a:t> «</a:t>
            </a:r>
            <a:r>
              <a:rPr lang="uk-UA" sz="4800" b="1" dirty="0" err="1" smtClean="0">
                <a:ln w="28575" cmpd="sng">
                  <a:solidFill>
                    <a:srgbClr val="00B0F0"/>
                  </a:solidFill>
                  <a:prstDash val="solid"/>
                </a:ln>
                <a:solidFill>
                  <a:srgbClr val="0000FF"/>
                </a:solidFill>
              </a:rPr>
              <a:t>Юнона</a:t>
            </a:r>
            <a:r>
              <a:rPr lang="uk-UA" sz="4800" b="1" dirty="0" smtClean="0">
                <a:ln w="28575" cmpd="sng">
                  <a:solidFill>
                    <a:srgbClr val="00B0F0"/>
                  </a:solidFill>
                  <a:prstDash val="solid"/>
                </a:ln>
                <a:solidFill>
                  <a:srgbClr val="0000FF"/>
                </a:solidFill>
              </a:rPr>
              <a:t> і </a:t>
            </a:r>
            <a:r>
              <a:rPr lang="uk-UA" sz="4800" b="1" dirty="0" err="1" smtClean="0">
                <a:ln w="28575" cmpd="sng">
                  <a:solidFill>
                    <a:srgbClr val="00B0F0"/>
                  </a:solidFill>
                  <a:prstDash val="solid"/>
                </a:ln>
                <a:solidFill>
                  <a:srgbClr val="0000FF"/>
                </a:solidFill>
              </a:rPr>
              <a:t>Авось</a:t>
            </a:r>
            <a:r>
              <a:rPr lang="uk-UA" sz="4800" b="1" dirty="0" smtClean="0">
                <a:ln w="28575" cmpd="sng">
                  <a:solidFill>
                    <a:srgbClr val="00B0F0"/>
                  </a:solidFill>
                  <a:prstDash val="solid"/>
                </a:ln>
                <a:solidFill>
                  <a:srgbClr val="0000FF"/>
                </a:solidFill>
              </a:rPr>
              <a:t>»</a:t>
            </a:r>
            <a:endParaRPr lang="uk-UA" sz="4800" b="1" dirty="0">
              <a:ln w="28575" cmpd="sng">
                <a:solidFill>
                  <a:srgbClr val="00B0F0"/>
                </a:solidFill>
                <a:prstDash val="solid"/>
              </a:ln>
              <a:solidFill>
                <a:srgbClr val="0000FF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6780" y="1537706"/>
            <a:ext cx="20537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>
                <a:solidFill>
                  <a:schemeClr val="bg1"/>
                </a:solidFill>
              </a:rPr>
              <a:t>Автори</a:t>
            </a:r>
            <a:r>
              <a:rPr lang="uk-UA" sz="3600" b="1" i="1" dirty="0" smtClean="0">
                <a:solidFill>
                  <a:schemeClr val="bg1"/>
                </a:solidFill>
              </a:rPr>
              <a:t>: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6780" y="2073121"/>
            <a:ext cx="3705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err="1" smtClean="0">
                <a:solidFill>
                  <a:srgbClr val="FFFF00"/>
                </a:solidFill>
              </a:rPr>
              <a:t>А.Вознесенський</a:t>
            </a:r>
            <a:r>
              <a:rPr lang="ru-RU" sz="3600" b="1" i="1" dirty="0" smtClean="0">
                <a:solidFill>
                  <a:srgbClr val="FFFF00"/>
                </a:solidFill>
              </a:rPr>
              <a:t>   </a:t>
            </a:r>
            <a:r>
              <a:rPr lang="ru-RU" sz="3600" b="1" i="1" dirty="0" smtClean="0">
                <a:solidFill>
                  <a:srgbClr val="FF6600"/>
                </a:solidFill>
              </a:rPr>
              <a:t>  </a:t>
            </a:r>
            <a:endParaRPr lang="ru-RU" sz="3600" b="1" dirty="0">
              <a:solidFill>
                <a:srgbClr val="FF6600"/>
              </a:solidFill>
            </a:endParaRPr>
          </a:p>
        </p:txBody>
      </p:sp>
      <p:pic>
        <p:nvPicPr>
          <p:cNvPr id="6150" name="Picture 6" descr="Похожее изображе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48" y="2506917"/>
            <a:ext cx="2461739" cy="19825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790700"/>
            <a:ext cx="48006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4" name="Picture 10" descr="Похожее изображени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0" y="4498730"/>
            <a:ext cx="2405058" cy="18753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7331" y="6250884"/>
            <a:ext cx="30433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err="1" smtClean="0">
                <a:solidFill>
                  <a:srgbClr val="FFFF00"/>
                </a:solidFill>
              </a:rPr>
              <a:t>О.Рибніков</a:t>
            </a:r>
            <a:r>
              <a:rPr lang="ru-RU" sz="3600" b="1" i="1" dirty="0" smtClean="0">
                <a:solidFill>
                  <a:srgbClr val="FFFF00"/>
                </a:solidFill>
              </a:rPr>
              <a:t>   </a:t>
            </a:r>
            <a:r>
              <a:rPr lang="ru-RU" sz="3600" b="1" i="1" dirty="0" smtClean="0">
                <a:solidFill>
                  <a:srgbClr val="FF6600"/>
                </a:solidFill>
              </a:rPr>
              <a:t>  </a:t>
            </a:r>
            <a:endParaRPr lang="ru-RU" sz="3600" b="1" dirty="0">
              <a:solidFill>
                <a:srgbClr val="FF6600"/>
              </a:solidFill>
            </a:endParaRPr>
          </a:p>
        </p:txBody>
      </p:sp>
      <p:sp>
        <p:nvSpPr>
          <p:cNvPr id="3" name="AutoShape 12" descr="Картинки по запросу картинки ноты юнона и авось"/>
          <p:cNvSpPr>
            <a:spLocks noChangeAspect="1" noChangeArrowheads="1"/>
          </p:cNvSpPr>
          <p:nvPr/>
        </p:nvSpPr>
        <p:spPr bwMode="auto">
          <a:xfrm>
            <a:off x="155575" y="-1790700"/>
            <a:ext cx="27336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4" descr="Картинки по запросу картинки ноты юнона и авось"/>
          <p:cNvSpPr>
            <a:spLocks noChangeAspect="1" noChangeArrowheads="1"/>
          </p:cNvSpPr>
          <p:nvPr/>
        </p:nvSpPr>
        <p:spPr bwMode="auto">
          <a:xfrm>
            <a:off x="307975" y="-1638300"/>
            <a:ext cx="27336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16" descr="Картинки по запросу картинки ноты юнона и авось"/>
          <p:cNvSpPr>
            <a:spLocks noChangeAspect="1" noChangeArrowheads="1"/>
          </p:cNvSpPr>
          <p:nvPr/>
        </p:nvSpPr>
        <p:spPr bwMode="auto">
          <a:xfrm>
            <a:off x="460375" y="-1485900"/>
            <a:ext cx="27336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18" descr="Картинки по запросу картинки ноты юнона и авось"/>
          <p:cNvSpPr>
            <a:spLocks noChangeAspect="1" noChangeArrowheads="1"/>
          </p:cNvSpPr>
          <p:nvPr/>
        </p:nvSpPr>
        <p:spPr bwMode="auto">
          <a:xfrm>
            <a:off x="612775" y="-1333500"/>
            <a:ext cx="27336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20" descr="Картинки по запросу картинки ноты юнона и авось"/>
          <p:cNvSpPr>
            <a:spLocks noChangeAspect="1" noChangeArrowheads="1"/>
          </p:cNvSpPr>
          <p:nvPr/>
        </p:nvSpPr>
        <p:spPr bwMode="auto">
          <a:xfrm>
            <a:off x="765175" y="-1181100"/>
            <a:ext cx="27336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22" descr="Картинки по запросу картинки ноты юнона и авось"/>
          <p:cNvSpPr>
            <a:spLocks noChangeAspect="1" noChangeArrowheads="1"/>
          </p:cNvSpPr>
          <p:nvPr/>
        </p:nvSpPr>
        <p:spPr bwMode="auto">
          <a:xfrm>
            <a:off x="917575" y="-1028700"/>
            <a:ext cx="27336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77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54547"/>
            <a:ext cx="91307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5400" b="1" dirty="0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FF33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«</a:t>
            </a:r>
            <a:r>
              <a:rPr lang="uk-UA" sz="5400" b="1" dirty="0" err="1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FF33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Мой</a:t>
            </a:r>
            <a:r>
              <a:rPr lang="uk-UA" sz="5400" b="1" dirty="0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FF33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  <a:r>
              <a:rPr lang="uk-UA" sz="5400" b="1" dirty="0" err="1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FF33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ласков</a:t>
            </a:r>
            <a:r>
              <a:rPr lang="ru-RU" sz="5400" b="1" dirty="0" err="1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FF33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ый</a:t>
            </a:r>
            <a:r>
              <a:rPr lang="ru-RU" sz="5400" b="1" dirty="0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FF33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и нежный зверь</a:t>
            </a:r>
            <a:r>
              <a:rPr lang="uk-UA" sz="5400" b="1" dirty="0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FF33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»</a:t>
            </a:r>
            <a:endParaRPr lang="uk-UA" sz="5400" b="1" dirty="0">
              <a:ln w="10541" cmpd="sng">
                <a:solidFill>
                  <a:srgbClr val="FFFF00"/>
                </a:solidFill>
                <a:prstDash val="solid"/>
              </a:ln>
              <a:solidFill>
                <a:srgbClr val="FF33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868783"/>
            <a:ext cx="66602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n>
                  <a:solidFill>
                    <a:srgbClr val="00FFFF"/>
                  </a:solidFill>
                </a:ln>
                <a:solidFill>
                  <a:srgbClr val="00FF00"/>
                </a:solidFill>
                <a:latin typeface="Monotype Corsiva" pitchFamily="66" charset="0"/>
              </a:rPr>
              <a:t>(«Мій лагідний і ніжний звір»)</a:t>
            </a:r>
            <a:endParaRPr lang="ru-RU" sz="4400" b="1" dirty="0">
              <a:ln>
                <a:solidFill>
                  <a:srgbClr val="00FFFF"/>
                </a:solidFill>
              </a:ln>
              <a:solidFill>
                <a:srgbClr val="00FF00"/>
              </a:solidFill>
              <a:latin typeface="Monotype Corsiva" pitchFamily="66" charset="0"/>
            </a:endParaRPr>
          </a:p>
        </p:txBody>
      </p:sp>
      <p:pic>
        <p:nvPicPr>
          <p:cNvPr id="11266" name="Picture 2" descr="Картинки по запросу автор романса из кинофильма  мой ласковый и нежный звер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41135"/>
            <a:ext cx="3173842" cy="4959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Текст, слова песни Зара - Мой ласковый и нежный зверь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484784"/>
            <a:ext cx="2171651" cy="1813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775607" y="2204864"/>
            <a:ext cx="1687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err="1" smtClean="0">
                <a:solidFill>
                  <a:srgbClr val="FFC000"/>
                </a:solidFill>
              </a:rPr>
              <a:t>Зара</a:t>
            </a:r>
            <a:r>
              <a:rPr lang="ru-RU" sz="3600" b="1" i="1" dirty="0" smtClean="0">
                <a:solidFill>
                  <a:srgbClr val="FFC000"/>
                </a:solidFill>
              </a:rPr>
              <a:t> </a:t>
            </a:r>
            <a:r>
              <a:rPr lang="ru-RU" sz="3600" b="1" i="1" dirty="0" smtClean="0">
                <a:solidFill>
                  <a:srgbClr val="FFFF00"/>
                </a:solidFill>
              </a:rPr>
              <a:t>  </a:t>
            </a:r>
            <a:r>
              <a:rPr lang="ru-RU" sz="3600" b="1" i="1" dirty="0" smtClean="0">
                <a:solidFill>
                  <a:srgbClr val="FF6600"/>
                </a:solidFill>
              </a:rPr>
              <a:t>  </a:t>
            </a:r>
            <a:endParaRPr lang="ru-RU" sz="3600" b="1" dirty="0">
              <a:solidFill>
                <a:srgbClr val="FF66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54078" y="1537706"/>
            <a:ext cx="20537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>
                <a:solidFill>
                  <a:schemeClr val="bg1"/>
                </a:solidFill>
              </a:rPr>
              <a:t>Автори</a:t>
            </a:r>
            <a:r>
              <a:rPr lang="uk-UA" sz="3600" b="1" i="1" dirty="0" smtClean="0">
                <a:solidFill>
                  <a:schemeClr val="bg1"/>
                </a:solidFill>
              </a:rPr>
              <a:t>: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11273" name="Picture 9" descr="D:\00000\1\FlCu76dEC4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078" y="4184811"/>
            <a:ext cx="2793243" cy="26524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211960" y="4199404"/>
            <a:ext cx="1687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err="1" smtClean="0">
                <a:solidFill>
                  <a:srgbClr val="FFC000"/>
                </a:solidFill>
              </a:rPr>
              <a:t>Є.Дога</a:t>
            </a:r>
            <a:r>
              <a:rPr lang="ru-RU" sz="3600" b="1" i="1" dirty="0" smtClean="0">
                <a:solidFill>
                  <a:srgbClr val="FFC000"/>
                </a:solidFill>
              </a:rPr>
              <a:t>     </a:t>
            </a:r>
            <a:endParaRPr lang="ru-RU" sz="3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93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41182"/>
            <a:ext cx="4890095" cy="51940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163593"/>
            <a:ext cx="2009775" cy="187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D:\00000\1\big1392109437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64" b="9643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04735">
            <a:off x="-422815" y="261872"/>
            <a:ext cx="5241934" cy="6984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400" b="1" dirty="0" smtClean="0">
                <a:ln w="28575" cmpd="sng">
                  <a:solidFill>
                    <a:srgbClr val="FF6600"/>
                  </a:solidFill>
                  <a:prstDash val="solid"/>
                </a:ln>
                <a:solidFill>
                  <a:srgbClr val="FFFF99"/>
                </a:solidFill>
                <a:effectLst/>
                <a:latin typeface="Times New Roman" pitchFamily="18" charset="0"/>
                <a:cs typeface="Times New Roman" pitchFamily="18" charset="0"/>
              </a:rPr>
              <a:t>«В  РОМАНСІ</a:t>
            </a:r>
            <a:r>
              <a:rPr lang="uk-UA" sz="4400" b="1" dirty="0">
                <a:ln w="28575" cmpd="sng">
                  <a:solidFill>
                    <a:srgbClr val="FF6600"/>
                  </a:solidFill>
                  <a:prstDash val="solid"/>
                </a:ln>
                <a:solidFill>
                  <a:srgbClr val="FFFF99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b="1" dirty="0" smtClean="0">
                <a:ln w="28575" cmpd="sng">
                  <a:solidFill>
                    <a:srgbClr val="FF6600"/>
                  </a:solidFill>
                  <a:prstDash val="solid"/>
                </a:ln>
                <a:solidFill>
                  <a:srgbClr val="FFFF99"/>
                </a:solidFill>
                <a:effectLst/>
                <a:latin typeface="Times New Roman" pitchFamily="18" charset="0"/>
                <a:cs typeface="Times New Roman" pitchFamily="18" charset="0"/>
              </a:rPr>
              <a:t>СПІВАЄ  ДУША»</a:t>
            </a:r>
            <a:endParaRPr lang="uk-UA" sz="4400" b="1" dirty="0">
              <a:ln w="28575" cmpd="sng">
                <a:solidFill>
                  <a:srgbClr val="FF6600"/>
                </a:solidFill>
                <a:prstDash val="solid"/>
              </a:ln>
              <a:solidFill>
                <a:srgbClr val="FFFF99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37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36827" y="728899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000" b="1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ІСПАНІЯ. 13-14 ст.</a:t>
            </a:r>
            <a:endParaRPr lang="uk-UA" sz="4000" b="1" dirty="0">
              <a:ln w="19050" cmpd="sng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286" y="1700808"/>
            <a:ext cx="6037990" cy="42449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3399335" y="6054955"/>
            <a:ext cx="50838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>
                <a:solidFill>
                  <a:srgbClr val="00B0F0"/>
                </a:solidFill>
              </a:rPr>
              <a:t>М</a:t>
            </a:r>
            <a:r>
              <a:rPr lang="ru-RU" sz="3600" b="1" dirty="0" err="1" smtClean="0">
                <a:solidFill>
                  <a:srgbClr val="00B0F0"/>
                </a:solidFill>
              </a:rPr>
              <a:t>андрівні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r>
              <a:rPr lang="ru-RU" sz="3600" b="1" dirty="0" err="1" smtClean="0">
                <a:solidFill>
                  <a:srgbClr val="00B0F0"/>
                </a:solidFill>
              </a:rPr>
              <a:t>поети-співці</a:t>
            </a:r>
            <a:r>
              <a:rPr lang="ru-RU" sz="3600" b="1" dirty="0" smtClean="0">
                <a:solidFill>
                  <a:srgbClr val="00B0F0"/>
                </a:solidFill>
              </a:rPr>
              <a:t>. 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5814" y="28124"/>
            <a:ext cx="7529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800" b="1" dirty="0" smtClean="0">
                <a:ln w="28575" cmpd="sng">
                  <a:solidFill>
                    <a:srgbClr val="00FFFF"/>
                  </a:solidFill>
                  <a:prstDash val="solid"/>
                </a:ln>
                <a:solidFill>
                  <a:srgbClr val="0000FF"/>
                </a:solidFill>
                <a:effectLst/>
              </a:rPr>
              <a:t>ЗАРОДЖЕННЯ РОМАНСУ</a:t>
            </a:r>
            <a:endParaRPr lang="uk-UA" sz="4800" b="1" dirty="0">
              <a:ln w="28575" cmpd="sng">
                <a:solidFill>
                  <a:srgbClr val="00FFFF"/>
                </a:solidFill>
                <a:prstDash val="solid"/>
              </a:ln>
              <a:solidFill>
                <a:srgbClr val="0000FF"/>
              </a:solidFill>
              <a:effectLst/>
            </a:endParaRPr>
          </a:p>
        </p:txBody>
      </p:sp>
      <p:pic>
        <p:nvPicPr>
          <p:cNvPr id="4102" name="Picture 6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4" b="100000" l="9931" r="89954">
                        <a14:backgroundMark x1="46882" y1="90284" x2="46882" y2="90284"/>
                        <a14:backgroundMark x1="49192" y1="81016" x2="49192" y2="81016"/>
                        <a14:backgroundMark x1="55427" y1="88042" x2="55427" y2="880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10547">
            <a:off x="-1937488" y="857893"/>
            <a:ext cx="6731104" cy="5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262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3846254" cy="4814605"/>
          </a:xfrm>
          <a:prstGeom prst="rect">
            <a:avLst/>
          </a:prstGeom>
          <a:noFill/>
          <a:ln w="38100">
            <a:solidFill>
              <a:srgbClr val="66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859120"/>
            <a:ext cx="3732260" cy="5166039"/>
          </a:xfrm>
          <a:prstGeom prst="rect">
            <a:avLst/>
          </a:prstGeom>
          <a:noFill/>
          <a:ln w="38100">
            <a:solidFill>
              <a:srgbClr val="FF00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2812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800" b="1" dirty="0" smtClean="0">
                <a:ln w="28575" cmpd="sng">
                  <a:solidFill>
                    <a:srgbClr val="00FFFF"/>
                  </a:solidFill>
                  <a:prstDash val="solid"/>
                </a:ln>
                <a:solidFill>
                  <a:srgbClr val="7030A0"/>
                </a:solidFill>
              </a:rPr>
              <a:t>РОЗПОВСЮДЖЕННЯ РОМАНСУ</a:t>
            </a:r>
            <a:endParaRPr lang="uk-UA" sz="4800" b="1" dirty="0">
              <a:ln w="28575" cmpd="sng">
                <a:solidFill>
                  <a:srgbClr val="00FFFF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155" y="6150114"/>
            <a:ext cx="79611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000" b="1" dirty="0" smtClean="0">
                <a:ln w="28575" cmpd="sng">
                  <a:solidFill>
                    <a:srgbClr val="FF99FF"/>
                  </a:solidFill>
                  <a:prstDash val="solid"/>
                </a:ln>
                <a:solidFill>
                  <a:srgbClr val="6600CC"/>
                </a:solidFill>
                <a:effectLst/>
              </a:rPr>
              <a:t>ЛІРИЧНІ ПІСНІ ПРО КОХАННЯ</a:t>
            </a:r>
            <a:endParaRPr lang="uk-UA" sz="4000" b="1" dirty="0">
              <a:ln w="28575" cmpd="sng">
                <a:solidFill>
                  <a:srgbClr val="FF99FF"/>
                </a:solidFill>
                <a:prstDash val="solid"/>
              </a:ln>
              <a:solidFill>
                <a:srgbClr val="6600CC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09108" y="4286630"/>
            <a:ext cx="2213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000" b="1" dirty="0" smtClean="0">
                <a:ln w="28575" cmpd="sng">
                  <a:solidFill>
                    <a:srgbClr val="CC99FF"/>
                  </a:solidFill>
                  <a:prstDash val="solid"/>
                </a:ln>
                <a:solidFill>
                  <a:srgbClr val="FF0066"/>
                </a:solidFill>
                <a:effectLst/>
              </a:rPr>
              <a:t>РОМАНС</a:t>
            </a:r>
            <a:endParaRPr lang="uk-UA" sz="4000" b="1" dirty="0">
              <a:ln w="28575" cmpd="sng">
                <a:solidFill>
                  <a:srgbClr val="CC99FF"/>
                </a:solidFill>
                <a:prstDash val="solid"/>
              </a:ln>
              <a:solidFill>
                <a:srgbClr val="FF0066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886232"/>
            <a:ext cx="504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3600" b="1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FF6699"/>
                </a:solidFill>
                <a:effectLst/>
              </a:rPr>
              <a:t>«ГАЛАНТНЕ» 17 століття</a:t>
            </a:r>
            <a:endParaRPr lang="uk-UA" sz="3600" b="1" dirty="0">
              <a:ln w="19050" cmpd="sng">
                <a:solidFill>
                  <a:schemeClr val="bg1"/>
                </a:solidFill>
                <a:prstDash val="solid"/>
              </a:ln>
              <a:solidFill>
                <a:srgbClr val="FF6699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0981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193" y="698570"/>
            <a:ext cx="2779220" cy="2323901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-29313" y="-11780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800" b="1" dirty="0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</a:rPr>
              <a:t>РОЗПОВСЮДЖЕННЯ РОМАНСУ</a:t>
            </a:r>
            <a:endParaRPr lang="uk-UA" sz="4800" b="1" dirty="0">
              <a:ln w="28575" cmpd="sng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1" y="4186295"/>
            <a:ext cx="4322676" cy="2464066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940819" y="2442457"/>
            <a:ext cx="14550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3600" b="1" dirty="0" smtClean="0">
                <a:ln w="19050" cmpd="sng">
                  <a:solidFill>
                    <a:srgbClr val="FF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Росія</a:t>
            </a:r>
            <a:endParaRPr lang="uk-UA" sz="3600" b="1" dirty="0">
              <a:ln w="19050" cmpd="sng">
                <a:solidFill>
                  <a:srgbClr val="FF0000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73988" y="6106371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3600" b="1" dirty="0" smtClean="0">
                <a:ln w="1905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</a:rPr>
              <a:t>Україна</a:t>
            </a:r>
            <a:endParaRPr lang="uk-UA" sz="3600" b="1" dirty="0">
              <a:ln w="19050" cmpd="sng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795"/>
            <a:ext cx="1046662" cy="1397348"/>
          </a:xfrm>
          <a:prstGeom prst="ellipse">
            <a:avLst/>
          </a:prstGeom>
          <a:ln w="63500" cap="rnd">
            <a:solidFill>
              <a:srgbClr val="FF66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8998" y="560462"/>
            <a:ext cx="2362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6600"/>
                </a:solidFill>
              </a:rPr>
              <a:t>П.І.Чайковський</a:t>
            </a:r>
            <a:endParaRPr lang="ru-RU" sz="2400" b="1" dirty="0">
              <a:solidFill>
                <a:srgbClr val="FF66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57883" y="3588634"/>
            <a:ext cx="15087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9933"/>
                </a:solidFill>
              </a:rPr>
              <a:t>М.І.</a:t>
            </a:r>
            <a:r>
              <a:rPr lang="uk-UA" sz="2400" b="1" dirty="0" err="1" smtClean="0">
                <a:solidFill>
                  <a:srgbClr val="FF9933"/>
                </a:solidFill>
              </a:rPr>
              <a:t>Глінка</a:t>
            </a:r>
            <a:endParaRPr lang="ru-RU" sz="2400" b="1" dirty="0">
              <a:solidFill>
                <a:srgbClr val="FF9933"/>
              </a:solidFill>
            </a:endParaRPr>
          </a:p>
        </p:txBody>
      </p:sp>
      <p:pic>
        <p:nvPicPr>
          <p:cNvPr id="1030" name="Picture 6" descr="Картинки по запросу фото композитор булахов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265" y="3230019"/>
            <a:ext cx="1237257" cy="1618332"/>
          </a:xfrm>
          <a:prstGeom prst="ellipse">
            <a:avLst/>
          </a:prstGeom>
          <a:ln w="63500" cap="rnd">
            <a:solidFill>
              <a:srgbClr val="FF66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фото композитор даргомижський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066" y="560462"/>
            <a:ext cx="1353127" cy="1725237"/>
          </a:xfrm>
          <a:prstGeom prst="ellipse">
            <a:avLst/>
          </a:prstGeom>
          <a:ln w="63500" cap="rnd">
            <a:solidFill>
              <a:srgbClr val="CC66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115640" y="879804"/>
            <a:ext cx="2897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C6600"/>
                </a:solidFill>
              </a:rPr>
              <a:t>О.С.</a:t>
            </a:r>
            <a:r>
              <a:rPr lang="uk-UA" sz="2400" b="1" dirty="0" err="1" smtClean="0">
                <a:solidFill>
                  <a:srgbClr val="CC6600"/>
                </a:solidFill>
              </a:rPr>
              <a:t>Даргомижський</a:t>
            </a:r>
            <a:endParaRPr lang="ru-RU" sz="2400" b="1" dirty="0">
              <a:solidFill>
                <a:srgbClr val="CC66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54534" y="5873848"/>
            <a:ext cx="1920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C000"/>
                </a:solidFill>
              </a:rPr>
              <a:t>М.В.Лисенко</a:t>
            </a:r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1038" name="Picture 14" descr="Картинки по запросу композитор стеценко біографія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20" y="1279612"/>
            <a:ext cx="1062164" cy="1480145"/>
          </a:xfrm>
          <a:prstGeom prst="ellipse">
            <a:avLst/>
          </a:prstGeom>
          <a:ln w="63500" cap="rnd">
            <a:solidFill>
              <a:srgbClr val="FFCC99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935911" y="1546196"/>
            <a:ext cx="1875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9933"/>
                </a:solidFill>
              </a:rPr>
              <a:t>К.Г.</a:t>
            </a:r>
            <a:r>
              <a:rPr lang="uk-UA" sz="2400" b="1" dirty="0" err="1" smtClean="0">
                <a:solidFill>
                  <a:srgbClr val="FF9933"/>
                </a:solidFill>
              </a:rPr>
              <a:t>Стеценко</a:t>
            </a:r>
            <a:endParaRPr lang="ru-RU" sz="2400" b="1" dirty="0">
              <a:solidFill>
                <a:srgbClr val="FFCC99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99252" y="6396335"/>
            <a:ext cx="1950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CC99"/>
                </a:solidFill>
              </a:rPr>
              <a:t>Я.С.Степовий</a:t>
            </a:r>
            <a:endParaRPr lang="ru-RU" sz="2400" b="1" dirty="0">
              <a:solidFill>
                <a:srgbClr val="FFCC99"/>
              </a:solidFill>
            </a:endParaRPr>
          </a:p>
        </p:txBody>
      </p:sp>
      <p:pic>
        <p:nvPicPr>
          <p:cNvPr id="1028" name="Picture 4" descr="Картинки по запросу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4" y="2526613"/>
            <a:ext cx="1292085" cy="1523686"/>
          </a:xfrm>
          <a:prstGeom prst="ellipse">
            <a:avLst/>
          </a:prstGeom>
          <a:ln w="63500" cap="rnd">
            <a:solidFill>
              <a:srgbClr val="FF99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4386366" y="4786383"/>
            <a:ext cx="2244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3300"/>
                </a:solidFill>
              </a:rPr>
              <a:t>Л.М.Ревуцький</a:t>
            </a:r>
            <a:endParaRPr lang="ru-RU" sz="2400" b="1" dirty="0">
              <a:solidFill>
                <a:srgbClr val="FF3300"/>
              </a:solidFill>
            </a:endParaRPr>
          </a:p>
        </p:txBody>
      </p:sp>
      <p:pic>
        <p:nvPicPr>
          <p:cNvPr id="1044" name="Picture 20" descr="Похожее изображение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517" y="1670342"/>
            <a:ext cx="1286045" cy="1678214"/>
          </a:xfrm>
          <a:prstGeom prst="ellipse">
            <a:avLst/>
          </a:prstGeom>
          <a:ln w="63500" cap="rnd">
            <a:solidFill>
              <a:srgbClr val="FFCC99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1662829" y="2857955"/>
            <a:ext cx="2199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CC99"/>
                </a:solidFill>
              </a:rPr>
              <a:t>П.І.Майборода</a:t>
            </a:r>
            <a:endParaRPr lang="ru-RU" sz="2400" b="1" dirty="0">
              <a:solidFill>
                <a:srgbClr val="FFCC99"/>
              </a:solidFill>
            </a:endParaRPr>
          </a:p>
        </p:txBody>
      </p:sp>
      <p:pic>
        <p:nvPicPr>
          <p:cNvPr id="1046" name="Picture 22" descr="Картинки по запросу композитор гребінка біографі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792" y="3022471"/>
            <a:ext cx="1404938" cy="1871663"/>
          </a:xfrm>
          <a:prstGeom prst="ellipse">
            <a:avLst/>
          </a:prstGeom>
          <a:ln w="63500" cap="rnd">
            <a:solidFill>
              <a:srgbClr val="FF66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2980021" y="3577520"/>
            <a:ext cx="1852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6600"/>
                </a:solidFill>
              </a:rPr>
              <a:t>Є.П.Гребінка</a:t>
            </a:r>
            <a:endParaRPr lang="ru-RU" sz="2400" b="1" dirty="0">
              <a:solidFill>
                <a:srgbClr val="FF6600"/>
              </a:solidFill>
            </a:endParaRPr>
          </a:p>
        </p:txBody>
      </p:sp>
      <p:pic>
        <p:nvPicPr>
          <p:cNvPr id="1042" name="Picture 18" descr="Картинки по запросу композитор ревуцький біографія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415" y="3965432"/>
            <a:ext cx="1179696" cy="1804107"/>
          </a:xfrm>
          <a:prstGeom prst="ellipse">
            <a:avLst/>
          </a:prstGeom>
          <a:ln w="63500" cap="rnd">
            <a:solidFill>
              <a:srgbClr val="FF33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по запросу композитор лисенко біографія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687" y="5248793"/>
            <a:ext cx="1148370" cy="1601977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Картинки по запросу композитор степовий біографія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7225" y="5018616"/>
            <a:ext cx="1237285" cy="1738335"/>
          </a:xfrm>
          <a:prstGeom prst="ellipse">
            <a:avLst/>
          </a:prstGeom>
          <a:ln w="63500" cap="rnd">
            <a:solidFill>
              <a:srgbClr val="FFCC99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6244420" y="3237110"/>
            <a:ext cx="1805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6600"/>
                </a:solidFill>
              </a:rPr>
              <a:t>П.П.</a:t>
            </a:r>
            <a:r>
              <a:rPr lang="uk-UA" sz="2400" b="1" dirty="0" err="1" smtClean="0">
                <a:solidFill>
                  <a:srgbClr val="FF6600"/>
                </a:solidFill>
              </a:rPr>
              <a:t>Булахов</a:t>
            </a:r>
            <a:endParaRPr lang="ru-RU" sz="2400" b="1" dirty="0">
              <a:solidFill>
                <a:srgbClr val="FF9933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17085" y="665001"/>
            <a:ext cx="2520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3600" b="1" dirty="0" smtClean="0">
                <a:ln w="19050" cmpd="sng">
                  <a:solidFill>
                    <a:srgbClr val="FF0000"/>
                  </a:solidFill>
                  <a:prstDash val="solid"/>
                </a:ln>
                <a:solidFill>
                  <a:srgbClr val="FF6600"/>
                </a:solidFill>
              </a:rPr>
              <a:t>19 століття</a:t>
            </a:r>
            <a:endParaRPr lang="uk-UA" sz="3600" b="1" dirty="0">
              <a:ln w="19050" cmpd="sng">
                <a:solidFill>
                  <a:srgbClr val="FF0000"/>
                </a:solidFill>
                <a:prstDash val="solid"/>
              </a:ln>
              <a:solidFill>
                <a:srgbClr val="FF66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1067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00000\1\125023953_124713173_58159437_1290014_RRSRRSSRSRyoRR_RR_RRRR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0688"/>
            <a:ext cx="7067715" cy="5328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0" descr="Картинки по запросу картинки анимашки музыкальные инструмент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675"/>
            <a:ext cx="42576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12704" y="5683348"/>
            <a:ext cx="5639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FF6600"/>
                </a:solidFill>
              </a:rPr>
              <a:t>У </a:t>
            </a:r>
            <a:r>
              <a:rPr lang="ru-RU" sz="3600" i="1" dirty="0" err="1">
                <a:solidFill>
                  <a:srgbClr val="FF6600"/>
                </a:solidFill>
              </a:rPr>
              <a:t>нього</a:t>
            </a:r>
            <a:r>
              <a:rPr lang="ru-RU" sz="3600" i="1" dirty="0">
                <a:solidFill>
                  <a:srgbClr val="FF6600"/>
                </a:solidFill>
              </a:rPr>
              <a:t> є </a:t>
            </a:r>
            <a:r>
              <a:rPr lang="ru-RU" sz="3600" i="1" dirty="0" err="1">
                <a:solidFill>
                  <a:srgbClr val="FF6600"/>
                </a:solidFill>
              </a:rPr>
              <a:t>тільки</a:t>
            </a:r>
            <a:r>
              <a:rPr lang="ru-RU" sz="3600" i="1" dirty="0">
                <a:solidFill>
                  <a:srgbClr val="FF6600"/>
                </a:solidFill>
              </a:rPr>
              <a:t> одна тема – </a:t>
            </a:r>
            <a:r>
              <a:rPr lang="ru-RU" sz="3600" i="1" dirty="0" err="1">
                <a:solidFill>
                  <a:srgbClr val="FF6600"/>
                </a:solidFill>
              </a:rPr>
              <a:t>кохання</a:t>
            </a:r>
            <a:r>
              <a:rPr lang="ru-RU" sz="3600" i="1" dirty="0">
                <a:solidFill>
                  <a:srgbClr val="FF6600"/>
                </a:solidFill>
              </a:rPr>
              <a:t>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-14610"/>
            <a:ext cx="75290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5400" b="1" dirty="0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FF33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РОМАНС …</a:t>
            </a:r>
            <a:endParaRPr lang="uk-UA" sz="5400" b="1" dirty="0">
              <a:ln w="10541" cmpd="sng">
                <a:solidFill>
                  <a:srgbClr val="FFFF00"/>
                </a:solidFill>
                <a:prstDash val="solid"/>
              </a:ln>
              <a:solidFill>
                <a:srgbClr val="FF33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16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00000\1\hqdefaultвіаікв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920" y="1315590"/>
            <a:ext cx="6537564" cy="4302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16841" y="-99392"/>
            <a:ext cx="90364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28575" cmpd="sng">
                  <a:solidFill>
                    <a:srgbClr val="00FFFF"/>
                  </a:solidFill>
                  <a:prstDash val="solid"/>
                </a:ln>
                <a:solidFill>
                  <a:srgbClr val="6600CC"/>
                </a:solidFill>
                <a:latin typeface="Monotype Corsiva" pitchFamily="66" charset="0"/>
              </a:rPr>
              <a:t>«</a:t>
            </a:r>
            <a:r>
              <a:rPr lang="uk-UA" sz="6000" b="1" dirty="0" err="1" smtClean="0">
                <a:ln w="28575" cmpd="sng">
                  <a:solidFill>
                    <a:srgbClr val="00FFFF"/>
                  </a:solidFill>
                  <a:prstDash val="solid"/>
                </a:ln>
                <a:solidFill>
                  <a:srgbClr val="6600CC"/>
                </a:solidFill>
                <a:latin typeface="Monotype Corsiva" pitchFamily="66" charset="0"/>
              </a:rPr>
              <a:t>Любовь</a:t>
            </a:r>
            <a:r>
              <a:rPr lang="uk-UA" sz="6000" b="1" dirty="0" smtClean="0">
                <a:ln w="28575" cmpd="sng">
                  <a:solidFill>
                    <a:srgbClr val="00FFFF"/>
                  </a:solidFill>
                  <a:prstDash val="solid"/>
                </a:ln>
                <a:solidFill>
                  <a:srgbClr val="6600CC"/>
                </a:solidFill>
                <a:latin typeface="Monotype Corsiva" pitchFamily="66" charset="0"/>
              </a:rPr>
              <a:t> – </a:t>
            </a:r>
            <a:r>
              <a:rPr lang="uk-UA" sz="6000" b="1" dirty="0" err="1" smtClean="0">
                <a:ln w="28575" cmpd="sng">
                  <a:solidFill>
                    <a:srgbClr val="00FFFF"/>
                  </a:solidFill>
                  <a:prstDash val="solid"/>
                </a:ln>
                <a:solidFill>
                  <a:srgbClr val="6600CC"/>
                </a:solidFill>
                <a:latin typeface="Monotype Corsiva" pitchFamily="66" charset="0"/>
              </a:rPr>
              <a:t>волшебная</a:t>
            </a:r>
            <a:r>
              <a:rPr lang="uk-UA" sz="6000" b="1" dirty="0" smtClean="0">
                <a:ln w="28575" cmpd="sng">
                  <a:solidFill>
                    <a:srgbClr val="00FFFF"/>
                  </a:solidFill>
                  <a:prstDash val="solid"/>
                </a:ln>
                <a:solidFill>
                  <a:srgbClr val="6600CC"/>
                </a:solidFill>
                <a:latin typeface="Monotype Corsiva" pitchFamily="66" charset="0"/>
              </a:rPr>
              <a:t> </a:t>
            </a:r>
            <a:r>
              <a:rPr lang="uk-UA" sz="6000" b="1" dirty="0" err="1" smtClean="0">
                <a:ln w="28575" cmpd="sng">
                  <a:solidFill>
                    <a:srgbClr val="00FFFF"/>
                  </a:solidFill>
                  <a:prstDash val="solid"/>
                </a:ln>
                <a:solidFill>
                  <a:srgbClr val="6600CC"/>
                </a:solidFill>
                <a:latin typeface="Monotype Corsiva" pitchFamily="66" charset="0"/>
              </a:rPr>
              <a:t>страна</a:t>
            </a:r>
            <a:r>
              <a:rPr lang="uk-UA" sz="6000" b="1" dirty="0" smtClean="0">
                <a:ln w="28575" cmpd="sng">
                  <a:solidFill>
                    <a:srgbClr val="00FFFF"/>
                  </a:solidFill>
                  <a:prstDash val="solid"/>
                </a:ln>
                <a:solidFill>
                  <a:srgbClr val="6600CC"/>
                </a:solidFill>
                <a:latin typeface="Monotype Corsiva" pitchFamily="66" charset="0"/>
              </a:rPr>
              <a:t>»</a:t>
            </a:r>
            <a:endParaRPr lang="uk-UA" sz="6000" b="1" dirty="0">
              <a:ln w="28575" cmpd="sng">
                <a:solidFill>
                  <a:srgbClr val="00FFFF"/>
                </a:solidFill>
                <a:prstDash val="solid"/>
              </a:ln>
              <a:solidFill>
                <a:srgbClr val="6600CC"/>
              </a:solidFill>
              <a:effectLst/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9832" y="531550"/>
            <a:ext cx="5942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FF99FF"/>
                </a:solidFill>
                <a:latin typeface="Monotype Corsiva" pitchFamily="66" charset="0"/>
              </a:rPr>
              <a:t>(«Кохання-чарівна країна»)</a:t>
            </a:r>
            <a:endParaRPr lang="ru-RU" sz="4400" b="1" dirty="0">
              <a:solidFill>
                <a:srgbClr val="FF99FF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25414" y="5618446"/>
            <a:ext cx="43389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 smtClean="0">
                <a:solidFill>
                  <a:srgbClr val="0070C0"/>
                </a:solidFill>
              </a:rPr>
              <a:t>Автори:  </a:t>
            </a:r>
            <a:r>
              <a:rPr lang="ru-RU" sz="3600" b="1" i="1" dirty="0" err="1" smtClean="0">
                <a:solidFill>
                  <a:srgbClr val="00FFFF"/>
                </a:solidFill>
              </a:rPr>
              <a:t>А.Петров</a:t>
            </a:r>
            <a:endParaRPr lang="uk-UA" sz="3600" b="1" i="1" dirty="0">
              <a:solidFill>
                <a:srgbClr val="00FFFF"/>
              </a:solidFill>
            </a:endParaRPr>
          </a:p>
          <a:p>
            <a:r>
              <a:rPr lang="ru-RU" sz="3600" b="1" i="1" dirty="0" smtClean="0">
                <a:solidFill>
                  <a:srgbClr val="00FFFF"/>
                </a:solidFill>
              </a:rPr>
              <a:t>                   </a:t>
            </a:r>
            <a:r>
              <a:rPr lang="ru-RU" sz="3600" b="1" i="1" dirty="0" err="1" smtClean="0">
                <a:solidFill>
                  <a:srgbClr val="00FFFF"/>
                </a:solidFill>
              </a:rPr>
              <a:t>Є.Рязанов</a:t>
            </a:r>
            <a:endParaRPr lang="ru-RU" sz="3600" b="1" dirty="0">
              <a:solidFill>
                <a:srgbClr val="00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80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16841" y="-99392"/>
            <a:ext cx="90364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28575" cmpd="sng">
                  <a:solidFill>
                    <a:srgbClr val="00B0F0"/>
                  </a:solidFill>
                  <a:prstDash val="solid"/>
                </a:ln>
                <a:solidFill>
                  <a:srgbClr val="FF6600"/>
                </a:solidFill>
                <a:latin typeface="Monotype Corsiva" pitchFamily="66" charset="0"/>
              </a:rPr>
              <a:t>«Я </a:t>
            </a:r>
            <a:r>
              <a:rPr lang="uk-UA" sz="6000" b="1" dirty="0" err="1" smtClean="0">
                <a:ln w="28575" cmpd="sng">
                  <a:solidFill>
                    <a:srgbClr val="00B0F0"/>
                  </a:solidFill>
                  <a:prstDash val="solid"/>
                </a:ln>
                <a:solidFill>
                  <a:srgbClr val="FF6600"/>
                </a:solidFill>
                <a:latin typeface="Monotype Corsiva" pitchFamily="66" charset="0"/>
              </a:rPr>
              <a:t>помню</a:t>
            </a:r>
            <a:r>
              <a:rPr lang="uk-UA" sz="6000" b="1" dirty="0" smtClean="0">
                <a:ln w="28575" cmpd="sng">
                  <a:solidFill>
                    <a:srgbClr val="00B0F0"/>
                  </a:solidFill>
                  <a:prstDash val="solid"/>
                </a:ln>
                <a:solidFill>
                  <a:srgbClr val="FF6600"/>
                </a:solidFill>
                <a:latin typeface="Monotype Corsiva" pitchFamily="66" charset="0"/>
              </a:rPr>
              <a:t> </a:t>
            </a:r>
            <a:r>
              <a:rPr lang="uk-UA" sz="6000" b="1" dirty="0" err="1" smtClean="0">
                <a:ln w="28575" cmpd="sng">
                  <a:solidFill>
                    <a:srgbClr val="00B0F0"/>
                  </a:solidFill>
                  <a:prstDash val="solid"/>
                </a:ln>
                <a:solidFill>
                  <a:srgbClr val="FF6600"/>
                </a:solidFill>
                <a:latin typeface="Monotype Corsiva" pitchFamily="66" charset="0"/>
              </a:rPr>
              <a:t>чудное</a:t>
            </a:r>
            <a:r>
              <a:rPr lang="uk-UA" sz="6000" b="1" dirty="0" smtClean="0">
                <a:ln w="28575" cmpd="sng">
                  <a:solidFill>
                    <a:srgbClr val="00B0F0"/>
                  </a:solidFill>
                  <a:prstDash val="solid"/>
                </a:ln>
                <a:solidFill>
                  <a:srgbClr val="FF6600"/>
                </a:solidFill>
                <a:latin typeface="Monotype Corsiva" pitchFamily="66" charset="0"/>
              </a:rPr>
              <a:t> </a:t>
            </a:r>
            <a:r>
              <a:rPr lang="uk-UA" sz="6000" b="1" dirty="0" err="1" smtClean="0">
                <a:ln w="28575" cmpd="sng">
                  <a:solidFill>
                    <a:srgbClr val="00B0F0"/>
                  </a:solidFill>
                  <a:prstDash val="solid"/>
                </a:ln>
                <a:solidFill>
                  <a:srgbClr val="FF6600"/>
                </a:solidFill>
                <a:latin typeface="Monotype Corsiva" pitchFamily="66" charset="0"/>
              </a:rPr>
              <a:t>мгновенье</a:t>
            </a:r>
            <a:r>
              <a:rPr lang="uk-UA" sz="6000" b="1" dirty="0" smtClean="0">
                <a:ln w="28575" cmpd="sng">
                  <a:solidFill>
                    <a:srgbClr val="00B0F0"/>
                  </a:solidFill>
                  <a:prstDash val="solid"/>
                </a:ln>
                <a:solidFill>
                  <a:srgbClr val="FF6600"/>
                </a:solidFill>
                <a:latin typeface="Monotype Corsiva" pitchFamily="66" charset="0"/>
              </a:rPr>
              <a:t>»</a:t>
            </a:r>
            <a:endParaRPr lang="uk-UA" sz="6000" b="1" dirty="0">
              <a:ln w="28575" cmpd="sng">
                <a:solidFill>
                  <a:srgbClr val="00B0F0"/>
                </a:solidFill>
                <a:prstDash val="solid"/>
              </a:ln>
              <a:solidFill>
                <a:srgbClr val="FF6600"/>
              </a:solidFill>
              <a:effectLst/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596813"/>
            <a:ext cx="65998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FF6600"/>
                </a:solidFill>
                <a:latin typeface="Monotype Corsiva" pitchFamily="66" charset="0"/>
              </a:rPr>
              <a:t>(«Я мить чудову  пам'ятаю»)</a:t>
            </a:r>
            <a:endParaRPr lang="ru-RU" sz="4400" b="1" dirty="0">
              <a:solidFill>
                <a:srgbClr val="FF6600"/>
              </a:solidFill>
              <a:latin typeface="Monotype Corsiva" pitchFamily="66" charset="0"/>
            </a:endParaRPr>
          </a:p>
        </p:txBody>
      </p:sp>
      <p:pic>
        <p:nvPicPr>
          <p:cNvPr id="5122" name="Picture 2" descr="Картинки по запросу картинки портрет пушкин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41" y="1274342"/>
            <a:ext cx="2222911" cy="2584627"/>
          </a:xfrm>
          <a:prstGeom prst="ellipse">
            <a:avLst/>
          </a:prstGeom>
          <a:ln w="63500" cap="rnd">
            <a:solidFill>
              <a:srgbClr val="FF66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ртинки по запросу картинки портрет глінкі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732" y="1274343"/>
            <a:ext cx="2257001" cy="2599582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Похожее изображ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032" y="3363154"/>
            <a:ext cx="2208700" cy="2721063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Картинки по запросу портрет екатерины керн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920" y="3429000"/>
            <a:ext cx="2213814" cy="2589372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95920" y="1366254"/>
            <a:ext cx="45363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0070C0"/>
                </a:solidFill>
              </a:rPr>
              <a:t>Автори:   </a:t>
            </a:r>
          </a:p>
          <a:p>
            <a:r>
              <a:rPr lang="ru-RU" sz="3600" b="1" i="1" dirty="0" smtClean="0">
                <a:solidFill>
                  <a:srgbClr val="FF6600"/>
                </a:solidFill>
              </a:rPr>
              <a:t> </a:t>
            </a:r>
            <a:r>
              <a:rPr lang="ru-RU" sz="3600" b="1" i="1" dirty="0" err="1" smtClean="0">
                <a:solidFill>
                  <a:srgbClr val="FF6600"/>
                </a:solidFill>
              </a:rPr>
              <a:t>О.Пушкін</a:t>
            </a:r>
            <a:endParaRPr lang="uk-UA" sz="3600" b="1" i="1" dirty="0">
              <a:solidFill>
                <a:srgbClr val="FF6600"/>
              </a:solidFill>
            </a:endParaRPr>
          </a:p>
          <a:p>
            <a:r>
              <a:rPr lang="ru-RU" sz="3600" b="1" i="1" dirty="0" smtClean="0">
                <a:solidFill>
                  <a:srgbClr val="FF6600"/>
                </a:solidFill>
              </a:rPr>
              <a:t>                         </a:t>
            </a:r>
            <a:r>
              <a:rPr lang="ru-RU" sz="3600" b="1" i="1" dirty="0" err="1" smtClean="0">
                <a:solidFill>
                  <a:srgbClr val="FFC000"/>
                </a:solidFill>
              </a:rPr>
              <a:t>М.Глінка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219925" y="5418205"/>
            <a:ext cx="32040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0070C0"/>
                </a:solidFill>
              </a:rPr>
              <a:t>Мати:   </a:t>
            </a:r>
          </a:p>
          <a:p>
            <a:pPr algn="ctr"/>
            <a:r>
              <a:rPr lang="ru-RU" sz="3600" b="1" i="1" dirty="0" smtClean="0">
                <a:solidFill>
                  <a:srgbClr val="FF6600"/>
                </a:solidFill>
              </a:rPr>
              <a:t> Анна Керн</a:t>
            </a:r>
            <a:endParaRPr lang="uk-UA" sz="3600" b="1" i="1" dirty="0">
              <a:solidFill>
                <a:srgbClr val="FF66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83279" y="5418206"/>
            <a:ext cx="34607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0070C0"/>
                </a:solidFill>
              </a:rPr>
              <a:t>Донька:   </a:t>
            </a:r>
          </a:p>
          <a:p>
            <a:pPr algn="ctr"/>
            <a:r>
              <a:rPr lang="ru-RU" sz="3600" b="1" i="1" dirty="0" smtClean="0">
                <a:solidFill>
                  <a:srgbClr val="FF6600"/>
                </a:solidFill>
              </a:rPr>
              <a:t> </a:t>
            </a:r>
            <a:r>
              <a:rPr lang="ru-RU" sz="3600" b="1" i="1" dirty="0" smtClean="0">
                <a:solidFill>
                  <a:srgbClr val="FFC000"/>
                </a:solidFill>
              </a:rPr>
              <a:t>Катерина Керн</a:t>
            </a:r>
            <a:endParaRPr lang="uk-UA" sz="3600" b="1" i="1" dirty="0">
              <a:solidFill>
                <a:srgbClr val="FFC000"/>
              </a:solidFill>
            </a:endParaRPr>
          </a:p>
        </p:txBody>
      </p:sp>
      <p:pic>
        <p:nvPicPr>
          <p:cNvPr id="5134" name="Picture 14" descr="Картинки по запросу картинки анимашки скрипичного ключа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618" y="2552573"/>
            <a:ext cx="893719" cy="159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Похожее изображение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459" b="90984" l="0" r="98068">
                        <a14:foregroundMark x1="31884" y1="14754" x2="31884" y2="14754"/>
                        <a14:foregroundMark x1="38647" y1="14754" x2="38647" y2="14754"/>
                        <a14:foregroundMark x1="46377" y1="15574" x2="46377" y2="15574"/>
                        <a14:backgroundMark x1="16908" y1="34016" x2="16908" y2="34016"/>
                        <a14:backgroundMark x1="47343" y1="88115" x2="47343" y2="88115"/>
                        <a14:backgroundMark x1="58937" y1="88934" x2="58937" y2="88934"/>
                        <a14:backgroundMark x1="26570" y1="89754" x2="26570" y2="897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2937"/>
            <a:ext cx="1101558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углом 2"/>
          <p:cNvSpPr/>
          <p:nvPr/>
        </p:nvSpPr>
        <p:spPr>
          <a:xfrm flipV="1">
            <a:off x="1382104" y="3888858"/>
            <a:ext cx="813816" cy="868680"/>
          </a:xfrm>
          <a:prstGeom prst="bentArrow">
            <a:avLst/>
          </a:prstGeom>
          <a:solidFill>
            <a:srgbClr val="00B0F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трелка углом 19"/>
          <p:cNvSpPr/>
          <p:nvPr/>
        </p:nvSpPr>
        <p:spPr>
          <a:xfrm flipH="1" flipV="1">
            <a:off x="6646732" y="3858969"/>
            <a:ext cx="813816" cy="868680"/>
          </a:xfrm>
          <a:prstGeom prst="bentArrow">
            <a:avLst/>
          </a:prstGeom>
          <a:solidFill>
            <a:srgbClr val="00B0F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48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417218" y="-17705"/>
            <a:ext cx="57513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28575" cmpd="sng">
                  <a:solidFill>
                    <a:srgbClr val="7030A0"/>
                  </a:solidFill>
                  <a:prstDash val="solid"/>
                </a:ln>
                <a:solidFill>
                  <a:srgbClr val="FF7C80"/>
                </a:solidFill>
                <a:latin typeface="Monotype Corsiva" pitchFamily="66" charset="0"/>
              </a:rPr>
              <a:t>«Я  </a:t>
            </a:r>
            <a:r>
              <a:rPr lang="uk-UA" sz="6000" b="1" dirty="0" err="1" smtClean="0">
                <a:ln w="28575" cmpd="sng">
                  <a:solidFill>
                    <a:srgbClr val="7030A0"/>
                  </a:solidFill>
                  <a:prstDash val="solid"/>
                </a:ln>
                <a:solidFill>
                  <a:srgbClr val="FF7C80"/>
                </a:solidFill>
                <a:latin typeface="Monotype Corsiva" pitchFamily="66" charset="0"/>
              </a:rPr>
              <a:t>встретил</a:t>
            </a:r>
            <a:r>
              <a:rPr lang="uk-UA" sz="6000" b="1" dirty="0" smtClean="0">
                <a:ln w="28575" cmpd="sng">
                  <a:solidFill>
                    <a:srgbClr val="7030A0"/>
                  </a:solidFill>
                  <a:prstDash val="solid"/>
                </a:ln>
                <a:solidFill>
                  <a:srgbClr val="FF7C80"/>
                </a:solidFill>
                <a:latin typeface="Monotype Corsiva" pitchFamily="66" charset="0"/>
              </a:rPr>
              <a:t>  вас»</a:t>
            </a:r>
            <a:endParaRPr lang="uk-UA" sz="6000" b="1" dirty="0">
              <a:ln w="28575" cmpd="sng">
                <a:solidFill>
                  <a:srgbClr val="7030A0"/>
                </a:solidFill>
                <a:prstDash val="solid"/>
              </a:ln>
              <a:solidFill>
                <a:srgbClr val="FF7C80"/>
              </a:solidFill>
              <a:effectLst/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01274" y="740023"/>
            <a:ext cx="37978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ln>
                  <a:solidFill>
                    <a:srgbClr val="FF7C80"/>
                  </a:solidFill>
                </a:ln>
                <a:solidFill>
                  <a:srgbClr val="FF6600"/>
                </a:solidFill>
                <a:latin typeface="Monotype Corsiva" pitchFamily="66" charset="0"/>
              </a:rPr>
              <a:t>(«Я стрінув вас»)</a:t>
            </a:r>
            <a:endParaRPr lang="ru-RU" sz="4400" b="1" dirty="0">
              <a:ln>
                <a:solidFill>
                  <a:srgbClr val="FF7C80"/>
                </a:solidFill>
              </a:ln>
              <a:solidFill>
                <a:srgbClr val="FF6600"/>
              </a:solidFill>
              <a:latin typeface="Monotype Corsiva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18729" y="4655627"/>
            <a:ext cx="32040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err="1" smtClean="0">
                <a:solidFill>
                  <a:srgbClr val="FF6600"/>
                </a:solidFill>
              </a:rPr>
              <a:t>Амалія</a:t>
            </a:r>
            <a:endParaRPr lang="ru-RU" sz="3600" b="1" i="1" dirty="0" smtClean="0">
              <a:solidFill>
                <a:srgbClr val="FF6600"/>
              </a:solidFill>
            </a:endParaRPr>
          </a:p>
          <a:p>
            <a:pPr algn="ctr"/>
            <a:r>
              <a:rPr lang="uk-UA" sz="3600" b="1" i="1" dirty="0" err="1" smtClean="0">
                <a:solidFill>
                  <a:srgbClr val="FF6600"/>
                </a:solidFill>
              </a:rPr>
              <a:t>Лерхенфельд</a:t>
            </a:r>
            <a:endParaRPr lang="uk-UA" sz="3600" b="1" i="1" dirty="0">
              <a:solidFill>
                <a:srgbClr val="FF6600"/>
              </a:solidFill>
            </a:endParaRPr>
          </a:p>
        </p:txBody>
      </p:sp>
      <p:sp>
        <p:nvSpPr>
          <p:cNvPr id="2" name="AutoShape 2" descr="Картинки по запросу картинки портрет тютчева"/>
          <p:cNvSpPr>
            <a:spLocks noChangeAspect="1" noChangeArrowheads="1"/>
          </p:cNvSpPr>
          <p:nvPr/>
        </p:nvSpPr>
        <p:spPr bwMode="auto">
          <a:xfrm>
            <a:off x="155575" y="-1790700"/>
            <a:ext cx="32289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Картинки по запросу картинки портрет тютчева"/>
          <p:cNvSpPr>
            <a:spLocks noChangeAspect="1" noChangeArrowheads="1"/>
          </p:cNvSpPr>
          <p:nvPr/>
        </p:nvSpPr>
        <p:spPr bwMode="auto">
          <a:xfrm>
            <a:off x="307975" y="-1638300"/>
            <a:ext cx="32289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4" name="Picture 6" descr="Картинки по запросу картинки портрет тютчев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647" y="1412776"/>
            <a:ext cx="2744222" cy="3181354"/>
          </a:xfrm>
          <a:prstGeom prst="ellipse">
            <a:avLst/>
          </a:prstGeom>
          <a:ln w="63500" cap="rnd">
            <a:solidFill>
              <a:srgbClr val="7030A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Картинки по запросу картинки портрет амалия лерхенфельд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302" y="3318486"/>
            <a:ext cx="2721050" cy="3278866"/>
          </a:xfrm>
          <a:prstGeom prst="ellipse">
            <a:avLst/>
          </a:prstGeom>
          <a:ln w="63500" cap="rnd">
            <a:solidFill>
              <a:srgbClr val="FF66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0" descr="Картинки по запросу картинки я встретил вас"/>
          <p:cNvSpPr>
            <a:spLocks noChangeAspect="1" noChangeArrowheads="1"/>
          </p:cNvSpPr>
          <p:nvPr/>
        </p:nvSpPr>
        <p:spPr bwMode="auto">
          <a:xfrm>
            <a:off x="155575" y="-1790700"/>
            <a:ext cx="23145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Картинки по запросу картинки я встретил вас"/>
          <p:cNvSpPr>
            <a:spLocks noChangeAspect="1" noChangeArrowheads="1"/>
          </p:cNvSpPr>
          <p:nvPr/>
        </p:nvSpPr>
        <p:spPr bwMode="auto">
          <a:xfrm>
            <a:off x="307975" y="-1638300"/>
            <a:ext cx="23145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2" name="Picture 14" descr="Картинки по запросу картинки я встретил вас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32" y="270794"/>
            <a:ext cx="3286745" cy="531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515458" y="1728266"/>
            <a:ext cx="34607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CC66FF"/>
                </a:solidFill>
              </a:rPr>
              <a:t>Федір</a:t>
            </a:r>
          </a:p>
          <a:p>
            <a:pPr algn="ctr"/>
            <a:r>
              <a:rPr lang="uk-UA" sz="3600" b="1" i="1" dirty="0" smtClean="0">
                <a:solidFill>
                  <a:srgbClr val="CC66FF"/>
                </a:solidFill>
              </a:rPr>
              <a:t>Тютчев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3828" y="5657671"/>
            <a:ext cx="43389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 smtClean="0">
                <a:solidFill>
                  <a:srgbClr val="CC99FF"/>
                </a:solidFill>
              </a:rPr>
              <a:t>Автори:  </a:t>
            </a:r>
            <a:r>
              <a:rPr lang="ru-RU" sz="3600" b="1" i="1" dirty="0" err="1" smtClean="0">
                <a:solidFill>
                  <a:srgbClr val="FF99FF"/>
                </a:solidFill>
              </a:rPr>
              <a:t>Ф.Тютчев</a:t>
            </a:r>
            <a:endParaRPr lang="uk-UA" sz="3600" b="1" i="1" dirty="0">
              <a:solidFill>
                <a:srgbClr val="FF99FF"/>
              </a:solidFill>
            </a:endParaRPr>
          </a:p>
          <a:p>
            <a:r>
              <a:rPr lang="ru-RU" sz="3600" b="1" i="1" dirty="0" smtClean="0">
                <a:solidFill>
                  <a:srgbClr val="FF99FF"/>
                </a:solidFill>
              </a:rPr>
              <a:t>                   </a:t>
            </a:r>
            <a:r>
              <a:rPr lang="ru-RU" sz="3600" b="1" i="1" dirty="0" err="1" smtClean="0">
                <a:solidFill>
                  <a:srgbClr val="FF99FF"/>
                </a:solidFill>
              </a:rPr>
              <a:t>П.Булахов</a:t>
            </a:r>
            <a:endParaRPr lang="ru-RU" sz="3600" b="1" dirty="0">
              <a:solidFill>
                <a:srgbClr val="FF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47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55576" y="-17705"/>
            <a:ext cx="90129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6000" b="1" dirty="0" smtClean="0">
                <a:ln w="28575" cmpd="sng">
                  <a:solidFill>
                    <a:srgbClr val="CCCCFF"/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«</a:t>
            </a:r>
            <a:r>
              <a:rPr lang="uk-UA" sz="6000" b="1" dirty="0" err="1" smtClean="0">
                <a:ln w="28575" cmpd="sng">
                  <a:solidFill>
                    <a:srgbClr val="CCCCFF"/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Утро</a:t>
            </a:r>
            <a:r>
              <a:rPr lang="uk-UA" sz="6000" b="1" dirty="0" smtClean="0">
                <a:ln w="28575" cmpd="sng">
                  <a:solidFill>
                    <a:srgbClr val="CCCCFF"/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 </a:t>
            </a:r>
            <a:r>
              <a:rPr lang="uk-UA" sz="6000" b="1" dirty="0" err="1" smtClean="0">
                <a:ln w="28575" cmpd="sng">
                  <a:solidFill>
                    <a:srgbClr val="CCCCFF"/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туманное</a:t>
            </a:r>
            <a:r>
              <a:rPr lang="uk-UA" sz="6000" b="1" dirty="0" smtClean="0">
                <a:ln w="28575" cmpd="sng">
                  <a:solidFill>
                    <a:srgbClr val="CCCCFF"/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, </a:t>
            </a:r>
            <a:r>
              <a:rPr lang="uk-UA" sz="6000" b="1" dirty="0" err="1" smtClean="0">
                <a:ln w="28575" cmpd="sng">
                  <a:solidFill>
                    <a:srgbClr val="CCCCFF"/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утро</a:t>
            </a:r>
            <a:r>
              <a:rPr lang="uk-UA" sz="6000" b="1" dirty="0" smtClean="0">
                <a:ln w="28575" cmpd="sng">
                  <a:solidFill>
                    <a:srgbClr val="CCCCFF"/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 </a:t>
            </a:r>
            <a:r>
              <a:rPr lang="uk-UA" sz="6000" b="1" dirty="0" err="1" smtClean="0">
                <a:ln w="28575" cmpd="sng">
                  <a:solidFill>
                    <a:srgbClr val="CCCCFF"/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седое</a:t>
            </a:r>
            <a:r>
              <a:rPr lang="uk-UA" sz="6000" b="1" dirty="0" smtClean="0">
                <a:ln w="28575" cmpd="sng">
                  <a:solidFill>
                    <a:srgbClr val="CCCCFF"/>
                  </a:solidFill>
                  <a:prstDash val="solid"/>
                </a:ln>
                <a:solidFill>
                  <a:srgbClr val="0000FF"/>
                </a:solidFill>
                <a:latin typeface="Monotype Corsiva" pitchFamily="66" charset="0"/>
              </a:rPr>
              <a:t>»</a:t>
            </a:r>
            <a:endParaRPr lang="uk-UA" sz="6000" b="1" dirty="0">
              <a:ln w="28575" cmpd="sng">
                <a:solidFill>
                  <a:srgbClr val="CCCCFF"/>
                </a:solidFill>
                <a:prstDash val="solid"/>
              </a:ln>
              <a:solidFill>
                <a:srgbClr val="0000FF"/>
              </a:solidFill>
              <a:effectLst/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7624" y="780905"/>
            <a:ext cx="72410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ln>
                  <a:solidFill>
                    <a:srgbClr val="CC99FF"/>
                  </a:solidFill>
                </a:ln>
                <a:solidFill>
                  <a:srgbClr val="00FFFF"/>
                </a:solidFill>
                <a:latin typeface="Monotype Corsiva" pitchFamily="66" charset="0"/>
              </a:rPr>
              <a:t>(«Ранок туманний, ранок сивий»)</a:t>
            </a:r>
            <a:endParaRPr lang="ru-RU" sz="4400" b="1" dirty="0">
              <a:ln>
                <a:solidFill>
                  <a:srgbClr val="CC99FF"/>
                </a:solidFill>
              </a:ln>
              <a:solidFill>
                <a:srgbClr val="00FFFF"/>
              </a:solidFill>
              <a:latin typeface="Monotype Corsiva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11554" y="4823930"/>
            <a:ext cx="28754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FF66FF"/>
                </a:solidFill>
              </a:rPr>
              <a:t>Поліна</a:t>
            </a:r>
          </a:p>
          <a:p>
            <a:pPr algn="ctr"/>
            <a:r>
              <a:rPr lang="uk-UA" sz="3600" b="1" i="1" dirty="0" smtClean="0">
                <a:solidFill>
                  <a:srgbClr val="FF66FF"/>
                </a:solidFill>
              </a:rPr>
              <a:t>Віардо</a:t>
            </a:r>
            <a:endParaRPr lang="ru-RU" sz="3600" b="1" i="1" dirty="0" smtClean="0">
              <a:solidFill>
                <a:srgbClr val="FF66FF"/>
              </a:solidFill>
            </a:endParaRPr>
          </a:p>
        </p:txBody>
      </p:sp>
      <p:sp>
        <p:nvSpPr>
          <p:cNvPr id="2" name="AutoShape 2" descr="Картинки по запросу картинки портрет тютчева"/>
          <p:cNvSpPr>
            <a:spLocks noChangeAspect="1" noChangeArrowheads="1"/>
          </p:cNvSpPr>
          <p:nvPr/>
        </p:nvSpPr>
        <p:spPr bwMode="auto">
          <a:xfrm>
            <a:off x="155575" y="-1790700"/>
            <a:ext cx="32289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Картинки по запросу картинки портрет тютчева"/>
          <p:cNvSpPr>
            <a:spLocks noChangeAspect="1" noChangeArrowheads="1"/>
          </p:cNvSpPr>
          <p:nvPr/>
        </p:nvSpPr>
        <p:spPr bwMode="auto">
          <a:xfrm>
            <a:off x="307975" y="-1638300"/>
            <a:ext cx="32289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Картинки по запросу картинки я встретил вас"/>
          <p:cNvSpPr>
            <a:spLocks noChangeAspect="1" noChangeArrowheads="1"/>
          </p:cNvSpPr>
          <p:nvPr/>
        </p:nvSpPr>
        <p:spPr bwMode="auto">
          <a:xfrm>
            <a:off x="155575" y="-1790700"/>
            <a:ext cx="23145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Картинки по запросу картинки я встретил вас"/>
          <p:cNvSpPr>
            <a:spLocks noChangeAspect="1" noChangeArrowheads="1"/>
          </p:cNvSpPr>
          <p:nvPr/>
        </p:nvSpPr>
        <p:spPr bwMode="auto">
          <a:xfrm>
            <a:off x="307975" y="-1638300"/>
            <a:ext cx="23145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9137" y="4823929"/>
            <a:ext cx="26225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33CCFF"/>
                </a:solidFill>
              </a:rPr>
              <a:t>Іван </a:t>
            </a:r>
          </a:p>
          <a:p>
            <a:pPr algn="ctr"/>
            <a:r>
              <a:rPr lang="uk-UA" sz="3600" b="1" i="1" dirty="0" smtClean="0">
                <a:solidFill>
                  <a:srgbClr val="33CCFF"/>
                </a:solidFill>
              </a:rPr>
              <a:t>Тургенєв </a:t>
            </a:r>
          </a:p>
        </p:txBody>
      </p:sp>
      <p:pic>
        <p:nvPicPr>
          <p:cNvPr id="8206" name="Picture 14" descr="Картинки по запросу картинки лист с нотами утро туманно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5" y="1407975"/>
            <a:ext cx="3236040" cy="440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Картинки по запросу картинки портрет тургенев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7" y="1550346"/>
            <a:ext cx="2832249" cy="3332556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4" name="Picture 22" descr="Картинки по запросу картинки портрет тургенев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11553" y="1518186"/>
            <a:ext cx="2826677" cy="3366315"/>
          </a:xfrm>
          <a:prstGeom prst="ellipse">
            <a:avLst/>
          </a:prstGeom>
          <a:ln w="63500" cap="rnd">
            <a:solidFill>
              <a:srgbClr val="FF66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2484837" y="5657671"/>
            <a:ext cx="43389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 smtClean="0">
                <a:solidFill>
                  <a:srgbClr val="CC99FF"/>
                </a:solidFill>
              </a:rPr>
              <a:t>Автори:  </a:t>
            </a:r>
            <a:r>
              <a:rPr lang="ru-RU" sz="3600" b="1" i="1" dirty="0" err="1">
                <a:solidFill>
                  <a:srgbClr val="FF99FF"/>
                </a:solidFill>
              </a:rPr>
              <a:t>І</a:t>
            </a:r>
            <a:r>
              <a:rPr lang="ru-RU" sz="3600" b="1" i="1" dirty="0" err="1" smtClean="0">
                <a:solidFill>
                  <a:srgbClr val="FF99FF"/>
                </a:solidFill>
              </a:rPr>
              <a:t>.Турген</a:t>
            </a:r>
            <a:r>
              <a:rPr lang="uk-UA" sz="3600" b="1" i="1" dirty="0" smtClean="0">
                <a:solidFill>
                  <a:srgbClr val="FF99FF"/>
                </a:solidFill>
              </a:rPr>
              <a:t>є</a:t>
            </a:r>
            <a:r>
              <a:rPr lang="ru-RU" sz="3600" b="1" i="1" dirty="0" smtClean="0">
                <a:solidFill>
                  <a:srgbClr val="FF99FF"/>
                </a:solidFill>
              </a:rPr>
              <a:t>в</a:t>
            </a:r>
            <a:endParaRPr lang="uk-UA" sz="3600" b="1" i="1" dirty="0">
              <a:solidFill>
                <a:srgbClr val="FF99FF"/>
              </a:solidFill>
            </a:endParaRPr>
          </a:p>
          <a:p>
            <a:r>
              <a:rPr lang="ru-RU" sz="3600" b="1" i="1" dirty="0" smtClean="0">
                <a:solidFill>
                  <a:srgbClr val="FF99FF"/>
                </a:solidFill>
              </a:rPr>
              <a:t>                   </a:t>
            </a:r>
            <a:r>
              <a:rPr lang="ru-RU" sz="3600" b="1" i="1" dirty="0" smtClean="0">
                <a:solidFill>
                  <a:srgbClr val="FF99FF"/>
                </a:solidFill>
              </a:rPr>
              <a:t>Ю. Абаза</a:t>
            </a:r>
            <a:endParaRPr lang="ru-RU" sz="3600" b="1" dirty="0">
              <a:solidFill>
                <a:srgbClr val="FF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70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</TotalTime>
  <Words>324</Words>
  <Application>Microsoft Office PowerPoint</Application>
  <PresentationFormat>Экран (4:3)</PresentationFormat>
  <Paragraphs>103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User</cp:lastModifiedBy>
  <cp:revision>138</cp:revision>
  <dcterms:created xsi:type="dcterms:W3CDTF">2017-11-24T20:12:10Z</dcterms:created>
  <dcterms:modified xsi:type="dcterms:W3CDTF">2017-11-28T19:49:47Z</dcterms:modified>
</cp:coreProperties>
</file>