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3" r:id="rId4"/>
    <p:sldId id="259" r:id="rId5"/>
    <p:sldId id="260" r:id="rId6"/>
    <p:sldId id="261" r:id="rId7"/>
    <p:sldId id="262" r:id="rId8"/>
    <p:sldId id="264" r:id="rId9"/>
    <p:sldId id="271" r:id="rId10"/>
    <p:sldId id="275" r:id="rId11"/>
    <p:sldId id="267" r:id="rId12"/>
    <p:sldId id="268" r:id="rId13"/>
    <p:sldId id="269" r:id="rId14"/>
    <p:sldId id="270" r:id="rId15"/>
    <p:sldId id="263" r:id="rId16"/>
    <p:sldId id="274" r:id="rId17"/>
    <p:sldId id="276" r:id="rId18"/>
    <p:sldId id="277" r:id="rId19"/>
    <p:sldId id="272" r:id="rId20"/>
    <p:sldId id="27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66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Низький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2014 рік</c:v>
                </c:pt>
                <c:pt idx="1">
                  <c:v>2015 рік</c:v>
                </c:pt>
                <c:pt idx="2">
                  <c:v>2016 рік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5.0000000000000031E-2</c:v>
                </c:pt>
                <c:pt idx="1">
                  <c:v>4.0000000000000029E-2</c:v>
                </c:pt>
                <c:pt idx="2">
                  <c:v>3.0000000000000016E-2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Середній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2014 рік</c:v>
                </c:pt>
                <c:pt idx="1">
                  <c:v>2015 рік</c:v>
                </c:pt>
                <c:pt idx="2">
                  <c:v>2016 рік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0.35000000000000014</c:v>
                </c:pt>
                <c:pt idx="1">
                  <c:v>0.36000000000000015</c:v>
                </c:pt>
                <c:pt idx="2">
                  <c:v>0.36000000000000015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Достатній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2014 рік</c:v>
                </c:pt>
                <c:pt idx="1">
                  <c:v>2015 рік</c:v>
                </c:pt>
                <c:pt idx="2">
                  <c:v>2016 рік</c:v>
                </c:pt>
              </c:strCache>
            </c:strRef>
          </c:cat>
          <c:val>
            <c:numRef>
              <c:f>Лист1!$D$2:$D$5</c:f>
              <c:numCache>
                <c:formatCode>0%</c:formatCode>
                <c:ptCount val="4"/>
                <c:pt idx="0">
                  <c:v>0.60000000000000031</c:v>
                </c:pt>
                <c:pt idx="1">
                  <c:v>0.5900000000000003</c:v>
                </c:pt>
                <c:pt idx="2">
                  <c:v>0.60000000000000031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Високий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2014 рік</c:v>
                </c:pt>
                <c:pt idx="1">
                  <c:v>2015 рік</c:v>
                </c:pt>
                <c:pt idx="2">
                  <c:v>2016 рік</c:v>
                </c:pt>
              </c:strCache>
            </c:strRef>
          </c:cat>
          <c:val>
            <c:numRef>
              <c:f>Лист1!$E$2:$E$5</c:f>
              <c:numCache>
                <c:formatCode>0%</c:formatCode>
                <c:ptCount val="4"/>
                <c:pt idx="0">
                  <c:v>0</c:v>
                </c:pt>
                <c:pt idx="1">
                  <c:v>1.0000000000000007E-2</c:v>
                </c:pt>
                <c:pt idx="2">
                  <c:v>1.0000000000000007E-2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5169664"/>
        <c:axId val="45179648"/>
      </c:barChart>
      <c:catAx>
        <c:axId val="45169664"/>
        <c:scaling>
          <c:orientation val="minMax"/>
        </c:scaling>
        <c:delete val="0"/>
        <c:axPos val="b"/>
        <c:majorTickMark val="out"/>
        <c:minorTickMark val="none"/>
        <c:tickLblPos val="nextTo"/>
        <c:crossAx val="45179648"/>
        <c:crosses val="autoZero"/>
        <c:auto val="1"/>
        <c:lblAlgn val="ctr"/>
        <c:lblOffset val="100"/>
        <c:noMultiLvlLbl val="0"/>
      </c:catAx>
      <c:valAx>
        <c:axId val="4517964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451696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589023055685404"/>
          <c:y val="1.0361357120590366E-3"/>
          <c:w val="0.20410976944314627"/>
          <c:h val="0.3678354175290486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AC2B7-D390-4882-A08B-7F11856E9296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EA6B8-AE87-474A-BF8A-2B96539EF2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AC2B7-D390-4882-A08B-7F11856E9296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EA6B8-AE87-474A-BF8A-2B96539EF2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AC2B7-D390-4882-A08B-7F11856E9296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EA6B8-AE87-474A-BF8A-2B96539EF2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AC2B7-D390-4882-A08B-7F11856E9296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EA6B8-AE87-474A-BF8A-2B96539EF2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AC2B7-D390-4882-A08B-7F11856E9296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EA6B8-AE87-474A-BF8A-2B96539EF2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AC2B7-D390-4882-A08B-7F11856E9296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EA6B8-AE87-474A-BF8A-2B96539EF2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AC2B7-D390-4882-A08B-7F11856E9296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EA6B8-AE87-474A-BF8A-2B96539EF2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AC2B7-D390-4882-A08B-7F11856E9296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EA6B8-AE87-474A-BF8A-2B96539EF2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AC2B7-D390-4882-A08B-7F11856E9296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EA6B8-AE87-474A-BF8A-2B96539EF2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AC2B7-D390-4882-A08B-7F11856E9296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EA6B8-AE87-474A-BF8A-2B96539EF2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AC2B7-D390-4882-A08B-7F11856E9296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EA6B8-AE87-474A-BF8A-2B96539EF2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AC2B7-D390-4882-A08B-7F11856E9296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EA6B8-AE87-474A-BF8A-2B96539EF29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24.jpeg"/><Relationship Id="rId7" Type="http://schemas.openxmlformats.org/officeDocument/2006/relationships/image" Target="../media/image3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8064896" cy="6054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39552" y="0"/>
            <a:ext cx="77724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Новомаячківський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ДНЗ №1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27984" y="836712"/>
            <a:ext cx="4248472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300192" y="1124744"/>
            <a:ext cx="2664296" cy="10081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004048" y="548680"/>
            <a:ext cx="4608512" cy="1642194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Досвід організації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роботи з батьками </a:t>
            </a:r>
            <a:br>
              <a:rPr kumimoji="0" lang="uk-UA" sz="28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uk-UA" sz="28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 групі вихідного дня</a:t>
            </a:r>
            <a:endParaRPr kumimoji="0" lang="ru-RU" sz="2800" b="1" i="0" u="sng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63688" y="3356992"/>
            <a:ext cx="6192688" cy="24482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123728" y="3151721"/>
            <a:ext cx="547260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err="1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Вза</a:t>
            </a:r>
            <a:r>
              <a:rPr kumimoji="0" lang="uk-UA" sz="4000" b="1" i="0" u="none" strike="noStrike" cap="none" normalizeH="0" baseline="0" dirty="0" err="1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ємодія</a:t>
            </a:r>
            <a:r>
              <a:rPr kumimoji="0" lang="uk-UA" sz="40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вихователя з батьками </a:t>
            </a:r>
            <a:r>
              <a:rPr kumimoji="0" lang="uk-UA" sz="40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uk-UA" sz="40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запорука успішного виховання дошкільників</a:t>
            </a:r>
            <a:endParaRPr kumimoji="0" lang="uk-UA" sz="4000" b="0" i="0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91680" y="6093296"/>
            <a:ext cx="6336704" cy="5760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3200" b="1" u="sng" dirty="0" smtClean="0">
                <a:solidFill>
                  <a:srgbClr val="002060"/>
                </a:solidFill>
              </a:rPr>
              <a:t>Вихователь: </a:t>
            </a:r>
            <a:r>
              <a:rPr lang="uk-UA" sz="3200" dirty="0" smtClean="0">
                <a:solidFill>
                  <a:srgbClr val="002060"/>
                </a:solidFill>
              </a:rPr>
              <a:t>Бондаренко Л.О.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68144" y="5589240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FF0000"/>
                </a:solidFill>
              </a:rPr>
              <a:t>2017-2018 </a:t>
            </a:r>
            <a:r>
              <a:rPr lang="uk-UA" sz="2400" b="1" dirty="0" err="1" smtClean="0">
                <a:solidFill>
                  <a:srgbClr val="FF0000"/>
                </a:solidFill>
              </a:rPr>
              <a:t>н.р</a:t>
            </a:r>
            <a:r>
              <a:rPr lang="uk-UA" sz="2400" b="1" dirty="0" smtClean="0">
                <a:solidFill>
                  <a:srgbClr val="FF0000"/>
                </a:solidFill>
              </a:rPr>
              <a:t>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5536" y="188640"/>
            <a:ext cx="8280920" cy="6480720"/>
          </a:xfrm>
          <a:prstGeom prst="rect">
            <a:avLst/>
          </a:prstGeom>
          <a:noFill/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584135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395536" y="1484784"/>
            <a:ext cx="6264696" cy="36724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Изображение 160"/>
          <p:cNvPicPr>
            <a:picLocks noChangeAspect="1" noChangeArrowheads="1"/>
          </p:cNvPicPr>
          <p:nvPr/>
        </p:nvPicPr>
        <p:blipFill>
          <a:blip r:embed="rId3" cstate="print"/>
          <a:srcRect b="49207"/>
          <a:stretch>
            <a:fillRect/>
          </a:stretch>
        </p:blipFill>
        <p:spPr bwMode="auto">
          <a:xfrm rot="10800000">
            <a:off x="323528" y="1340768"/>
            <a:ext cx="3960441" cy="276608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323528" y="332656"/>
            <a:ext cx="6048672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3200" b="1" dirty="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Спортивне свято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Тато, мама, я </a:t>
            </a:r>
            <a:r>
              <a:rPr lang="uk-UA" sz="2800" b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спортивна сім'я</a:t>
            </a:r>
            <a:r>
              <a:rPr lang="uk-UA" sz="2800" b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»</a:t>
            </a:r>
            <a:endParaRPr kumimoji="0" lang="uk-UA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Изображение 162"/>
          <p:cNvPicPr>
            <a:picLocks noChangeAspect="1" noChangeArrowheads="1"/>
          </p:cNvPicPr>
          <p:nvPr/>
        </p:nvPicPr>
        <p:blipFill>
          <a:blip r:embed="rId4" cstate="print"/>
          <a:srcRect b="50537"/>
          <a:stretch>
            <a:fillRect/>
          </a:stretch>
        </p:blipFill>
        <p:spPr bwMode="auto">
          <a:xfrm rot="10800000">
            <a:off x="5004048" y="2996952"/>
            <a:ext cx="3816424" cy="259556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8" name="Picture 4" descr="Изображение 161"/>
          <p:cNvPicPr>
            <a:picLocks noChangeAspect="1" noChangeArrowheads="1"/>
          </p:cNvPicPr>
          <p:nvPr/>
        </p:nvPicPr>
        <p:blipFill>
          <a:blip r:embed="rId5" cstate="print"/>
          <a:srcRect b="50264"/>
          <a:stretch>
            <a:fillRect/>
          </a:stretch>
        </p:blipFill>
        <p:spPr bwMode="auto">
          <a:xfrm rot="10800000">
            <a:off x="899592" y="3717032"/>
            <a:ext cx="4067944" cy="278243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9992" y="1196752"/>
            <a:ext cx="2513012" cy="1854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noFill/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584135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323528" y="1484784"/>
            <a:ext cx="6336704" cy="37444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dirty="0"/>
          </a:p>
        </p:txBody>
      </p:sp>
      <p:pic>
        <p:nvPicPr>
          <p:cNvPr id="5" name="Picture 2" descr="C:\Users\gh\Desktop\100CASIO\CIMG18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628800"/>
            <a:ext cx="3840426" cy="216024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23528" y="260648"/>
            <a:ext cx="6192688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dirty="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«</a:t>
            </a:r>
            <a:r>
              <a:rPr lang="uk-UA" sz="28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Шевченківські вечорниці</a:t>
            </a:r>
            <a:r>
              <a:rPr lang="uk-UA" sz="2800" b="1" dirty="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dirty="0" smtClean="0">
                <a:solidFill>
                  <a:srgbClr val="FF0000"/>
                </a:solidFill>
                <a:cs typeface="Times New Roman" pitchFamily="18" charset="0"/>
              </a:rPr>
              <a:t>до дня народження Великого Кобзаря </a:t>
            </a:r>
            <a:endParaRPr lang="ru-RU" sz="2800" dirty="0"/>
          </a:p>
        </p:txBody>
      </p:sp>
      <p:pic>
        <p:nvPicPr>
          <p:cNvPr id="2050" name="Picture 2" descr="C:\Users\gh\Desktop\100CASIO\CIMG15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060664"/>
            <a:ext cx="4248472" cy="238976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noFill/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gh\Desktop\100CASIO\CIMG21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3703960" y="1776760"/>
            <a:ext cx="3487936" cy="26159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261938"/>
            <a:ext cx="8583613" cy="633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8584135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23528" y="1484784"/>
            <a:ext cx="6336704" cy="37444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548680"/>
            <a:ext cx="5544616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C00000"/>
                </a:solidFill>
              </a:rPr>
              <a:t>Акція «Квітка миру» 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G:\DCIM\100CASIO\CIMG22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2562841" cy="192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DCIM\100CASIO\CIMG22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4464" y="3652976"/>
            <a:ext cx="2943931" cy="220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ень козацтв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1052736"/>
            <a:ext cx="1907704" cy="1430778"/>
          </a:xfrm>
          <a:prstGeom prst="rect">
            <a:avLst/>
          </a:prstGeom>
          <a:noFill/>
        </p:spPr>
      </p:pic>
      <p:pic>
        <p:nvPicPr>
          <p:cNvPr id="1027" name="Picture 3" descr="D:\1877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5816" y="1412776"/>
            <a:ext cx="2225824" cy="1368882"/>
          </a:xfrm>
          <a:prstGeom prst="rect">
            <a:avLst/>
          </a:prstGeom>
          <a:noFill/>
        </p:spPr>
      </p:pic>
      <p:pic>
        <p:nvPicPr>
          <p:cNvPr id="2" name="Picture 2" descr="C:\Users\gh\Documents\CIMG220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63888" y="4437112"/>
            <a:ext cx="2695848" cy="2021886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251520" y="188640"/>
            <a:ext cx="8568952" cy="6480720"/>
          </a:xfrm>
          <a:prstGeom prst="rect">
            <a:avLst/>
          </a:prstGeom>
          <a:noFill/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3" name="Picture 5" descr="G:\DCIM\100CASIO\CIMG155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780928"/>
            <a:ext cx="3183344" cy="179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584135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23528" y="1484784"/>
            <a:ext cx="6336704" cy="37444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88640"/>
            <a:ext cx="6480720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C00000"/>
                </a:solidFill>
              </a:rPr>
              <a:t>«Ми солдату шлем привіт»</a:t>
            </a:r>
          </a:p>
          <a:p>
            <a:pPr algn="ctr"/>
            <a:r>
              <a:rPr lang="uk-UA" sz="3200" b="1" dirty="0" smtClean="0">
                <a:solidFill>
                  <a:srgbClr val="000099"/>
                </a:solidFill>
              </a:rPr>
              <a:t>Виставка малюнків </a:t>
            </a:r>
            <a:endParaRPr lang="ru-RU" sz="3200" b="1" dirty="0">
              <a:solidFill>
                <a:srgbClr val="000099"/>
              </a:solidFill>
            </a:endParaRPr>
          </a:p>
        </p:txBody>
      </p:sp>
      <p:pic>
        <p:nvPicPr>
          <p:cNvPr id="3074" name="Picture 2" descr="C:\Users\gh\Desktop\100CASIO\CIMG1554.JPG"/>
          <p:cNvPicPr>
            <a:picLocks noChangeAspect="1" noChangeArrowheads="1"/>
          </p:cNvPicPr>
          <p:nvPr/>
        </p:nvPicPr>
        <p:blipFill>
          <a:blip r:embed="rId3" cstate="print"/>
          <a:srcRect l="7356" t="26155" r="17245"/>
          <a:stretch>
            <a:fillRect/>
          </a:stretch>
        </p:blipFill>
        <p:spPr bwMode="auto">
          <a:xfrm>
            <a:off x="2843808" y="3284984"/>
            <a:ext cx="6012567" cy="3312368"/>
          </a:xfrm>
          <a:prstGeom prst="rect">
            <a:avLst/>
          </a:prstGeom>
          <a:noFill/>
        </p:spPr>
      </p:pic>
      <p:pic>
        <p:nvPicPr>
          <p:cNvPr id="3075" name="Picture 3" descr="C:\Users\gh\Desktop\100CASIO\CIMG15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1124744"/>
            <a:ext cx="3600400" cy="2025225"/>
          </a:xfrm>
          <a:prstGeom prst="rect">
            <a:avLst/>
          </a:prstGeom>
          <a:noFill/>
        </p:spPr>
      </p:pic>
      <p:pic>
        <p:nvPicPr>
          <p:cNvPr id="10" name="Picture 3" descr="C:\Users\gh\Desktop\100CASIO\CIMG16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348880"/>
            <a:ext cx="4824536" cy="2713802"/>
          </a:xfrm>
          <a:prstGeom prst="rect">
            <a:avLst/>
          </a:prstGeom>
          <a:noFill/>
        </p:spPr>
      </p:pic>
      <p:pic>
        <p:nvPicPr>
          <p:cNvPr id="3076" name="Picture 4" descr="C:\Users\gh\Desktop\100CASIO\CIMG1915.JPG"/>
          <p:cNvPicPr>
            <a:picLocks noChangeAspect="1" noChangeArrowheads="1"/>
          </p:cNvPicPr>
          <p:nvPr/>
        </p:nvPicPr>
        <p:blipFill>
          <a:blip r:embed="rId6" cstate="print"/>
          <a:srcRect l="22059" t="33183" r="23223"/>
          <a:stretch>
            <a:fillRect/>
          </a:stretch>
        </p:blipFill>
        <p:spPr bwMode="auto">
          <a:xfrm>
            <a:off x="251520" y="4797152"/>
            <a:ext cx="2571156" cy="17660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Изображение 152"/>
          <p:cNvPicPr>
            <a:picLocks noChangeAspect="1" noChangeArrowheads="1"/>
          </p:cNvPicPr>
          <p:nvPr/>
        </p:nvPicPr>
        <p:blipFill>
          <a:blip r:embed="rId2" cstate="print"/>
          <a:srcRect l="56474" t="72487" r="2788" b="2116"/>
          <a:stretch>
            <a:fillRect/>
          </a:stretch>
        </p:blipFill>
        <p:spPr bwMode="auto">
          <a:xfrm>
            <a:off x="2915816" y="1844824"/>
            <a:ext cx="2549251" cy="218593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7" name="Picture 3" descr="Изображение 154"/>
          <p:cNvPicPr>
            <a:picLocks noChangeAspect="1" noChangeArrowheads="1"/>
          </p:cNvPicPr>
          <p:nvPr/>
        </p:nvPicPr>
        <p:blipFill>
          <a:blip r:embed="rId3" cstate="print"/>
          <a:srcRect l="55287" t="50264" r="2521" b="23280"/>
          <a:stretch>
            <a:fillRect/>
          </a:stretch>
        </p:blipFill>
        <p:spPr bwMode="auto">
          <a:xfrm>
            <a:off x="5796136" y="2060848"/>
            <a:ext cx="2592288" cy="223378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8" name="Picture 4" descr="Изображение 153"/>
          <p:cNvPicPr>
            <a:picLocks noChangeAspect="1" noChangeArrowheads="1"/>
          </p:cNvPicPr>
          <p:nvPr/>
        </p:nvPicPr>
        <p:blipFill>
          <a:blip r:embed="rId4" cstate="print"/>
          <a:srcRect l="53564" t="20634" r="4242" b="51852"/>
          <a:stretch>
            <a:fillRect/>
          </a:stretch>
        </p:blipFill>
        <p:spPr bwMode="auto">
          <a:xfrm>
            <a:off x="899592" y="4091170"/>
            <a:ext cx="2781522" cy="2493851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9" name="Picture 5" descr="Изображение 153"/>
          <p:cNvPicPr>
            <a:picLocks noChangeAspect="1" noChangeArrowheads="1"/>
          </p:cNvPicPr>
          <p:nvPr/>
        </p:nvPicPr>
        <p:blipFill>
          <a:blip r:embed="rId4" cstate="print"/>
          <a:srcRect l="52110" t="64021" r="2788" b="7407"/>
          <a:stretch>
            <a:fillRect/>
          </a:stretch>
        </p:blipFill>
        <p:spPr bwMode="auto">
          <a:xfrm>
            <a:off x="3995936" y="4221088"/>
            <a:ext cx="2782418" cy="242422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8" y="2276872"/>
            <a:ext cx="2515054" cy="1655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48264" y="4293096"/>
            <a:ext cx="1656184" cy="231202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251520" y="188640"/>
            <a:ext cx="8568952" cy="6480720"/>
          </a:xfrm>
          <a:prstGeom prst="rect">
            <a:avLst/>
          </a:prstGeom>
          <a:noFill/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1840974" cy="119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323528" y="404664"/>
            <a:ext cx="853547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2800" b="1" i="0" u="sng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Музично-спортивна розвага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Козацькому роду нема переводу</a:t>
            </a: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uk-UA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 Дня козацтва та 305 річниці </a:t>
            </a:r>
            <a:r>
              <a:rPr kumimoji="0" lang="uk-UA" sz="2800" b="1" i="0" u="none" strike="noStrike" cap="none" normalizeH="0" baseline="0" dirty="0" err="1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Олешківській</a:t>
            </a: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Січі</a:t>
            </a:r>
            <a:endParaRPr kumimoji="0" lang="uk-UA" sz="2800" b="1" i="0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uk-UA" sz="3600" b="1" u="sng" dirty="0" smtClean="0">
                <a:solidFill>
                  <a:srgbClr val="FF0000"/>
                </a:solidFill>
              </a:rPr>
              <a:t>Нетрадиційні форми роботи з батьками</a:t>
            </a:r>
            <a:endParaRPr lang="ru-RU" sz="3600" b="1" u="sng" dirty="0">
              <a:solidFill>
                <a:srgbClr val="FF0000"/>
              </a:solidFill>
            </a:endParaRPr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251520" y="908720"/>
            <a:ext cx="511256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Відкриті заняття для батьків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Проведення батьками 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майстер-класів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/>
            </a:pPr>
            <a:r>
              <a:rPr lang="uk-UA" sz="2400" b="1" dirty="0" smtClean="0">
                <a:solidFill>
                  <a:srgbClr val="0000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День добрих справ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Бібліотека ігор 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/>
            </a:pPr>
            <a:r>
              <a:rPr lang="uk-UA" sz="2400" b="1" dirty="0" smtClean="0">
                <a:solidFill>
                  <a:srgbClr val="0000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Телефон довіри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/>
            </a:pPr>
            <a:r>
              <a:rPr lang="uk-UA" sz="2400" b="1" dirty="0" smtClean="0">
                <a:solidFill>
                  <a:srgbClr val="0000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Проведення акцій 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8" name="Picture 2" descr="C:\Users\gh\Desktop\100CASIO\CIMG21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4288421"/>
            <a:ext cx="3054763" cy="2291072"/>
          </a:xfrm>
          <a:prstGeom prst="rect">
            <a:avLst/>
          </a:prstGeom>
          <a:noFill/>
        </p:spPr>
      </p:pic>
      <p:pic>
        <p:nvPicPr>
          <p:cNvPr id="19459" name="Picture 3" descr="C:\Users\gh\Desktop\100CASIO\CIMG21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124744"/>
            <a:ext cx="3343920" cy="2507940"/>
          </a:xfrm>
          <a:prstGeom prst="rect">
            <a:avLst/>
          </a:prstGeom>
          <a:noFill/>
        </p:spPr>
      </p:pic>
      <p:pic>
        <p:nvPicPr>
          <p:cNvPr id="19460" name="Picture 4" descr="C:\Users\gh\Desktop\100CASIO\CIMG21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1" y="4317983"/>
            <a:ext cx="2635129" cy="1967315"/>
          </a:xfrm>
          <a:prstGeom prst="rect">
            <a:avLst/>
          </a:prstGeom>
          <a:noFill/>
        </p:spPr>
      </p:pic>
      <p:pic>
        <p:nvPicPr>
          <p:cNvPr id="1026" name="Picture 2" descr="G:\DCIM\100CASIO\CIMG21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432" y="2526051"/>
            <a:ext cx="2976331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milarda.gov.ua/media/k2/items/cache/679c97570ef5b01b2bfe27cd1b0d9c76_X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73016"/>
            <a:ext cx="1513246" cy="126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1520" y="188640"/>
            <a:ext cx="8568952" cy="6480720"/>
          </a:xfrm>
          <a:prstGeom prst="rect">
            <a:avLst/>
          </a:prstGeom>
          <a:noFill/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676456" cy="625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251520" y="1988840"/>
            <a:ext cx="8640960" cy="45365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9" name="Picture 5" descr="C:\Users\gh\Documents\CIMG22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916832"/>
            <a:ext cx="3072342" cy="2304256"/>
          </a:xfrm>
          <a:prstGeom prst="rect">
            <a:avLst/>
          </a:prstGeom>
          <a:noFill/>
        </p:spPr>
      </p:pic>
      <p:pic>
        <p:nvPicPr>
          <p:cNvPr id="1030" name="Picture 6" descr="C:\Users\gh\Documents\CIMG22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005064"/>
            <a:ext cx="3343920" cy="2507940"/>
          </a:xfrm>
          <a:prstGeom prst="rect">
            <a:avLst/>
          </a:prstGeom>
          <a:noFill/>
        </p:spPr>
      </p:pic>
      <p:pic>
        <p:nvPicPr>
          <p:cNvPr id="1028" name="Picture 4" descr="C:\Users\gh\Documents\CIMG22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933056"/>
            <a:ext cx="3487936" cy="261595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259632" y="260648"/>
            <a:ext cx="4968552" cy="5760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Акція</a:t>
            </a:r>
            <a:r>
              <a:rPr lang="uk-UA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“Чисте</a:t>
            </a:r>
            <a:r>
              <a:rPr lang="uk-UA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довкілля”</a:t>
            </a:r>
            <a:r>
              <a:rPr lang="uk-UA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gh\Documents\CIMG2207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1988840"/>
            <a:ext cx="3264363" cy="244827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noFill/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modnaca.ru/img/thumb/katalog_otto_smotret_onlay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36712"/>
            <a:ext cx="8201455" cy="557216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83568" y="332656"/>
            <a:ext cx="78488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0099"/>
                </a:solidFill>
                <a:latin typeface="Monotype Corsiva" pitchFamily="66" charset="0"/>
              </a:rPr>
              <a:t>Благодійна акція</a:t>
            </a:r>
          </a:p>
          <a:p>
            <a:r>
              <a:rPr lang="uk-UA" sz="3600" b="1" dirty="0" smtClean="0">
                <a:solidFill>
                  <a:srgbClr val="000099"/>
                </a:solidFill>
                <a:latin typeface="Monotype Corsiva" pitchFamily="66" charset="0"/>
              </a:rPr>
              <a:t> в підтримку дітей </a:t>
            </a:r>
            <a:r>
              <a:rPr lang="uk-UA" sz="3600" b="1" dirty="0" err="1" smtClean="0">
                <a:solidFill>
                  <a:srgbClr val="000099"/>
                </a:solidFill>
                <a:latin typeface="Monotype Corsiva" pitchFamily="66" charset="0"/>
              </a:rPr>
              <a:t>-переселенців</a:t>
            </a:r>
            <a:r>
              <a:rPr lang="uk-UA" sz="3600" b="1" dirty="0" smtClean="0">
                <a:solidFill>
                  <a:srgbClr val="000099"/>
                </a:solidFill>
                <a:latin typeface="Monotype Corsiva" pitchFamily="66" charset="0"/>
              </a:rPr>
              <a:t> із зони</a:t>
            </a:r>
          </a:p>
          <a:p>
            <a:r>
              <a:rPr lang="uk-UA" sz="3600" b="1" dirty="0" smtClean="0">
                <a:solidFill>
                  <a:srgbClr val="000099"/>
                </a:solidFill>
                <a:latin typeface="Monotype Corsiva" pitchFamily="66" charset="0"/>
              </a:rPr>
              <a:t>          АТО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19872" y="1484784"/>
            <a:ext cx="4071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«В</a:t>
            </a:r>
            <a:r>
              <a:rPr lang="uk-UA" sz="4000" b="1" dirty="0" smtClean="0">
                <a:solidFill>
                  <a:srgbClr val="FF0000"/>
                </a:solidFill>
                <a:latin typeface="Monotype Corsiva" pitchFamily="66" charset="0"/>
              </a:rPr>
              <a:t>і</a:t>
            </a:r>
            <a:r>
              <a:rPr lang="ru-RU" sz="4000" b="1" dirty="0" err="1" smtClean="0">
                <a:solidFill>
                  <a:srgbClr val="FF0000"/>
                </a:solidFill>
                <a:latin typeface="Monotype Corsiva" pitchFamily="66" charset="0"/>
              </a:rPr>
              <a:t>д</a:t>
            </a:r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4000" b="1" dirty="0" err="1" smtClean="0">
                <a:solidFill>
                  <a:srgbClr val="FF0000"/>
                </a:solidFill>
                <a:latin typeface="Monotype Corsiva" pitchFamily="66" charset="0"/>
              </a:rPr>
              <a:t>щирого</a:t>
            </a:r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4000" b="1" dirty="0" err="1" smtClean="0">
                <a:solidFill>
                  <a:srgbClr val="FF0000"/>
                </a:solidFill>
                <a:latin typeface="Monotype Corsiva" pitchFamily="66" charset="0"/>
              </a:rPr>
              <a:t>серця</a:t>
            </a:r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»</a:t>
            </a:r>
            <a:endParaRPr lang="ru-RU" sz="4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5301208"/>
            <a:ext cx="35021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006600"/>
                </a:solidFill>
              </a:rPr>
              <a:t>Добрі слова,</a:t>
            </a:r>
          </a:p>
          <a:p>
            <a:r>
              <a:rPr lang="uk-UA" sz="3200" b="1" dirty="0" smtClean="0">
                <a:solidFill>
                  <a:srgbClr val="006600"/>
                </a:solidFill>
              </a:rPr>
              <a:t>      добрі вчинки!</a:t>
            </a:r>
            <a:endParaRPr lang="ru-RU" sz="3200" b="1" dirty="0">
              <a:solidFill>
                <a:srgbClr val="0066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188640"/>
            <a:ext cx="8496944" cy="6480720"/>
          </a:xfrm>
          <a:prstGeom prst="rect">
            <a:avLst/>
          </a:prstGeom>
          <a:noFill/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2240460"/>
            <a:ext cx="3168353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591" y="3622795"/>
            <a:ext cx="3605809" cy="2704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u="sng" dirty="0" smtClean="0">
                <a:solidFill>
                  <a:srgbClr val="FF0000"/>
                </a:solidFill>
              </a:rPr>
              <a:t>Моніторинг рівня готовності дітей </a:t>
            </a:r>
            <a:br>
              <a:rPr lang="uk-UA" sz="3200" b="1" u="sng" dirty="0" smtClean="0">
                <a:solidFill>
                  <a:srgbClr val="FF0000"/>
                </a:solidFill>
              </a:rPr>
            </a:br>
            <a:r>
              <a:rPr lang="uk-UA" sz="3200" b="1" u="sng" dirty="0" smtClean="0">
                <a:solidFill>
                  <a:srgbClr val="FF0000"/>
                </a:solidFill>
              </a:rPr>
              <a:t>групи вихідного дня до школи</a:t>
            </a:r>
            <a:endParaRPr lang="ru-RU" sz="3200" b="1" u="sng" dirty="0">
              <a:solidFill>
                <a:srgbClr val="FF0000"/>
              </a:solidFill>
            </a:endParaRP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683568" y="1268760"/>
          <a:ext cx="6864424" cy="4696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 descr="C:\Users\gh\Desktop\100CASIO\CIMG1510.JPG"/>
          <p:cNvPicPr>
            <a:picLocks noChangeAspect="1" noChangeArrowheads="1"/>
          </p:cNvPicPr>
          <p:nvPr/>
        </p:nvPicPr>
        <p:blipFill>
          <a:blip r:embed="rId3" cstate="print"/>
          <a:srcRect l="6762" t="6011" r="12065"/>
          <a:stretch>
            <a:fillRect/>
          </a:stretch>
        </p:blipFill>
        <p:spPr bwMode="auto">
          <a:xfrm>
            <a:off x="5076056" y="3933056"/>
            <a:ext cx="3678504" cy="239585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23528" y="188640"/>
            <a:ext cx="8496944" cy="6480720"/>
          </a:xfrm>
          <a:prstGeom prst="rect">
            <a:avLst/>
          </a:prstGeom>
          <a:noFill/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8064896" cy="6054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300192" y="692696"/>
            <a:ext cx="2592288" cy="14401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accent4">
                    <a:lumMod val="50000"/>
                  </a:schemeClr>
                </a:solidFill>
              </a:ln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63688" y="3356992"/>
            <a:ext cx="6264696" cy="24482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accent4">
                    <a:lumMod val="75000"/>
                  </a:schemeClr>
                </a:solidFill>
              </a:ln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47664" y="3645024"/>
            <a:ext cx="7416824" cy="288032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>    </a:t>
            </a:r>
            <a:r>
              <a:rPr lang="uk-UA" sz="3800" b="1" dirty="0" smtClean="0">
                <a:solidFill>
                  <a:srgbClr val="000099"/>
                </a:solidFill>
              </a:rPr>
              <a:t>«Виховання дітей – найважча область нашого життя. Правильне виховання – це наша щаслива старість, погане виховання – це наше майбутнє горе,  це наші сльози, це наша вина перед іншими людьми, перед всією   державою»                   </a:t>
            </a:r>
          </a:p>
          <a:p>
            <a:pPr algn="ctr">
              <a:buNone/>
            </a:pPr>
            <a:r>
              <a:rPr lang="uk-UA" b="1" dirty="0" smtClean="0">
                <a:solidFill>
                  <a:srgbClr val="FF0000"/>
                </a:solidFill>
              </a:rPr>
              <a:t> А.С.Макаренко</a:t>
            </a:r>
            <a:endParaRPr lang="ru-RU" sz="3800" b="1" dirty="0" smtClean="0">
              <a:solidFill>
                <a:srgbClr val="FF0000"/>
              </a:solidFill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72000" y="692696"/>
            <a:ext cx="2592288" cy="12241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accent4">
                    <a:lumMod val="50000"/>
                  </a:schemeClr>
                </a:solidFill>
              </a:ln>
            </a:endParaRPr>
          </a:p>
        </p:txBody>
      </p:sp>
      <p:pic>
        <p:nvPicPr>
          <p:cNvPr id="2050" name="Picture 2" descr="C:\Users\gh\Desktop\100CASIO\CIMG12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60648"/>
            <a:ext cx="4608512" cy="345638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95536" y="188640"/>
            <a:ext cx="8496944" cy="6480720"/>
          </a:xfrm>
          <a:prstGeom prst="rect">
            <a:avLst/>
          </a:prstGeom>
          <a:noFill/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www.tvoyrebenok.ru/images/presentation/nice/s/01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20688"/>
            <a:ext cx="7632848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13" descr="http://sv.comp-as.by/images/roditel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3573016"/>
            <a:ext cx="3245421" cy="289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51520" y="279639"/>
            <a:ext cx="6696744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Мій девіз в роботі з батьками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СТАВИТИСЯ ДО БАТЬКІВ: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 нетерплячих </a:t>
            </a: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терпляче;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 сором</a:t>
            </a: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язливих </a:t>
            </a: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турботливо;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 розгніваних </a:t>
            </a: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доброзичливо;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 образливих </a:t>
            </a: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особливо тактовно;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 грубих </a:t>
            </a: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делікатно;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до всіх разом </a:t>
            </a: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уважно!</a:t>
            </a:r>
            <a:endParaRPr kumimoji="0" lang="uk-UA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188640"/>
            <a:ext cx="8280920" cy="6480720"/>
          </a:xfrm>
          <a:prstGeom prst="rect">
            <a:avLst/>
          </a:prstGeom>
          <a:noFill/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471073" cy="6359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Овал 5"/>
          <p:cNvSpPr/>
          <p:nvPr/>
        </p:nvSpPr>
        <p:spPr>
          <a:xfrm>
            <a:off x="1547664" y="3573016"/>
            <a:ext cx="6264696" cy="2376264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7200" b="1" dirty="0" smtClean="0">
                <a:solidFill>
                  <a:srgbClr val="C00000"/>
                </a:solidFill>
                <a:latin typeface="Monotype Corsiva" pitchFamily="66" charset="0"/>
              </a:rPr>
              <a:t>Дякую за увагу!</a:t>
            </a:r>
            <a:endParaRPr lang="ru-RU" sz="72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55976" y="404664"/>
            <a:ext cx="4248472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516216" y="764704"/>
            <a:ext cx="237626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188640"/>
            <a:ext cx="8496944" cy="6480720"/>
          </a:xfrm>
          <a:prstGeom prst="rect">
            <a:avLst/>
          </a:prstGeom>
          <a:noFill/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332656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err="1">
                <a:solidFill>
                  <a:srgbClr val="FF0000"/>
                </a:solidFill>
              </a:rPr>
              <a:t>Сім'я</a:t>
            </a:r>
            <a:r>
              <a:rPr lang="ru-RU" dirty="0">
                <a:solidFill>
                  <a:srgbClr val="FF0000"/>
                </a:solidFill>
              </a:rPr>
              <a:t> – </a:t>
            </a:r>
            <a:r>
              <a:rPr lang="ru-RU" dirty="0" err="1">
                <a:solidFill>
                  <a:srgbClr val="FF0000"/>
                </a:solidFill>
              </a:rPr>
              <a:t>це</a:t>
            </a:r>
            <a:r>
              <a:rPr lang="ru-RU" dirty="0">
                <a:solidFill>
                  <a:srgbClr val="FF0000"/>
                </a:solidFill>
              </a:rPr>
              <a:t> перша </a:t>
            </a:r>
            <a:r>
              <a:rPr lang="ru-RU" dirty="0" err="1">
                <a:solidFill>
                  <a:srgbClr val="FF0000"/>
                </a:solidFill>
              </a:rPr>
              <a:t>суспільна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щаблинка</a:t>
            </a:r>
            <a:r>
              <a:rPr lang="ru-RU" dirty="0">
                <a:solidFill>
                  <a:srgbClr val="FF0000"/>
                </a:solidFill>
              </a:rPr>
              <a:t> в </a:t>
            </a:r>
            <a:r>
              <a:rPr lang="ru-RU" dirty="0" err="1">
                <a:solidFill>
                  <a:srgbClr val="FF0000"/>
                </a:solidFill>
              </a:rPr>
              <a:t>житті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людини</a:t>
            </a:r>
            <a:r>
              <a:rPr lang="ru-RU" dirty="0">
                <a:solidFill>
                  <a:srgbClr val="FF0000"/>
                </a:solidFill>
              </a:rPr>
              <a:t>. </a:t>
            </a:r>
            <a:r>
              <a:rPr lang="ru-RU" dirty="0">
                <a:solidFill>
                  <a:srgbClr val="000099"/>
                </a:solidFill>
              </a:rPr>
              <a:t>Для того, </a:t>
            </a:r>
            <a:r>
              <a:rPr lang="ru-RU" dirty="0" err="1">
                <a:solidFill>
                  <a:srgbClr val="000099"/>
                </a:solidFill>
              </a:rPr>
              <a:t>щоб</a:t>
            </a:r>
            <a:r>
              <a:rPr lang="ru-RU" dirty="0">
                <a:solidFill>
                  <a:srgbClr val="000099"/>
                </a:solidFill>
              </a:rPr>
              <a:t> </a:t>
            </a:r>
            <a:r>
              <a:rPr lang="ru-RU" dirty="0" err="1">
                <a:solidFill>
                  <a:srgbClr val="000099"/>
                </a:solidFill>
              </a:rPr>
              <a:t>сім'я</a:t>
            </a:r>
            <a:r>
              <a:rPr lang="ru-RU" dirty="0">
                <a:solidFill>
                  <a:srgbClr val="000099"/>
                </a:solidFill>
              </a:rPr>
              <a:t> </a:t>
            </a:r>
            <a:r>
              <a:rPr lang="ru-RU" dirty="0" err="1">
                <a:solidFill>
                  <a:srgbClr val="000099"/>
                </a:solidFill>
              </a:rPr>
              <a:t>успішно</a:t>
            </a:r>
            <a:r>
              <a:rPr lang="ru-RU" dirty="0">
                <a:solidFill>
                  <a:srgbClr val="000099"/>
                </a:solidFill>
              </a:rPr>
              <a:t> </a:t>
            </a:r>
            <a:r>
              <a:rPr lang="ru-RU" dirty="0" err="1">
                <a:solidFill>
                  <a:srgbClr val="000099"/>
                </a:solidFill>
              </a:rPr>
              <a:t>виконала</a:t>
            </a:r>
            <a:r>
              <a:rPr lang="ru-RU" dirty="0">
                <a:solidFill>
                  <a:srgbClr val="000099"/>
                </a:solidFill>
              </a:rPr>
              <a:t> </a:t>
            </a:r>
            <a:r>
              <a:rPr lang="ru-RU" dirty="0" err="1">
                <a:solidFill>
                  <a:srgbClr val="000099"/>
                </a:solidFill>
              </a:rPr>
              <a:t>свої</a:t>
            </a:r>
            <a:r>
              <a:rPr lang="ru-RU" dirty="0">
                <a:solidFill>
                  <a:srgbClr val="000099"/>
                </a:solidFill>
              </a:rPr>
              <a:t> </a:t>
            </a:r>
            <a:r>
              <a:rPr lang="ru-RU" dirty="0" err="1">
                <a:solidFill>
                  <a:srgbClr val="000099"/>
                </a:solidFill>
              </a:rPr>
              <a:t>виховні</a:t>
            </a:r>
            <a:r>
              <a:rPr lang="ru-RU" dirty="0">
                <a:solidFill>
                  <a:srgbClr val="000099"/>
                </a:solidFill>
              </a:rPr>
              <a:t> </a:t>
            </a:r>
            <a:r>
              <a:rPr lang="ru-RU" dirty="0" err="1">
                <a:solidFill>
                  <a:srgbClr val="000099"/>
                </a:solidFill>
              </a:rPr>
              <a:t>завдання</a:t>
            </a:r>
            <a:r>
              <a:rPr lang="ru-RU" dirty="0">
                <a:solidFill>
                  <a:srgbClr val="000099"/>
                </a:solidFill>
              </a:rPr>
              <a:t>, </a:t>
            </a:r>
            <a:r>
              <a:rPr lang="ru-RU" dirty="0" err="1">
                <a:solidFill>
                  <a:srgbClr val="000099"/>
                </a:solidFill>
              </a:rPr>
              <a:t>необхідно</a:t>
            </a:r>
            <a:r>
              <a:rPr lang="ru-RU" dirty="0">
                <a:solidFill>
                  <a:srgbClr val="000099"/>
                </a:solidFill>
              </a:rPr>
              <a:t>, </a:t>
            </a:r>
            <a:r>
              <a:rPr lang="ru-RU" dirty="0" err="1">
                <a:solidFill>
                  <a:srgbClr val="000099"/>
                </a:solidFill>
              </a:rPr>
              <a:t>щоб</a:t>
            </a:r>
            <a:r>
              <a:rPr lang="ru-RU" dirty="0">
                <a:solidFill>
                  <a:srgbClr val="000099"/>
                </a:solidFill>
              </a:rPr>
              <a:t> батьки знали </a:t>
            </a:r>
            <a:r>
              <a:rPr lang="ru-RU" dirty="0" err="1">
                <a:solidFill>
                  <a:srgbClr val="000099"/>
                </a:solidFill>
              </a:rPr>
              <a:t>основні</a:t>
            </a:r>
            <a:r>
              <a:rPr lang="ru-RU" dirty="0">
                <a:solidFill>
                  <a:srgbClr val="000099"/>
                </a:solidFill>
              </a:rPr>
              <a:t> </a:t>
            </a:r>
            <a:r>
              <a:rPr lang="ru-RU" dirty="0" err="1">
                <a:solidFill>
                  <a:srgbClr val="000099"/>
                </a:solidFill>
              </a:rPr>
              <a:t>педагогічні</a:t>
            </a:r>
            <a:r>
              <a:rPr lang="ru-RU" dirty="0">
                <a:solidFill>
                  <a:srgbClr val="000099"/>
                </a:solidFill>
              </a:rPr>
              <a:t> </a:t>
            </a:r>
            <a:r>
              <a:rPr lang="ru-RU" dirty="0" err="1">
                <a:solidFill>
                  <a:srgbClr val="000099"/>
                </a:solidFill>
              </a:rPr>
              <a:t>вимоги</a:t>
            </a:r>
            <a:r>
              <a:rPr lang="ru-RU" dirty="0">
                <a:solidFill>
                  <a:srgbClr val="000099"/>
                </a:solidFill>
              </a:rPr>
              <a:t> і </a:t>
            </a:r>
            <a:r>
              <a:rPr lang="ru-RU" dirty="0" err="1">
                <a:solidFill>
                  <a:srgbClr val="000099"/>
                </a:solidFill>
              </a:rPr>
              <a:t>необхідні</a:t>
            </a:r>
            <a:r>
              <a:rPr lang="ru-RU" dirty="0">
                <a:solidFill>
                  <a:srgbClr val="000099"/>
                </a:solidFill>
              </a:rPr>
              <a:t> </a:t>
            </a:r>
            <a:r>
              <a:rPr lang="ru-RU" dirty="0" err="1">
                <a:solidFill>
                  <a:srgbClr val="000099"/>
                </a:solidFill>
              </a:rPr>
              <a:t>умови</a:t>
            </a:r>
            <a:r>
              <a:rPr lang="ru-RU" dirty="0">
                <a:solidFill>
                  <a:srgbClr val="000099"/>
                </a:solidFill>
              </a:rPr>
              <a:t> </a:t>
            </a:r>
            <a:r>
              <a:rPr lang="ru-RU" dirty="0" err="1">
                <a:solidFill>
                  <a:srgbClr val="000099"/>
                </a:solidFill>
              </a:rPr>
              <a:t>сімейного</a:t>
            </a:r>
            <a:r>
              <a:rPr lang="ru-RU" dirty="0">
                <a:solidFill>
                  <a:srgbClr val="000099"/>
                </a:solidFill>
              </a:rPr>
              <a:t> </a:t>
            </a:r>
            <a:r>
              <a:rPr lang="ru-RU" dirty="0" err="1">
                <a:solidFill>
                  <a:srgbClr val="000099"/>
                </a:solidFill>
              </a:rPr>
              <a:t>виховання</a:t>
            </a:r>
            <a:r>
              <a:rPr lang="ru-RU" dirty="0">
                <a:solidFill>
                  <a:srgbClr val="000099"/>
                </a:solidFill>
              </a:rPr>
              <a:t>. </a:t>
            </a:r>
            <a:r>
              <a:rPr lang="ru-RU" dirty="0" err="1">
                <a:solidFill>
                  <a:srgbClr val="000099"/>
                </a:solidFill>
              </a:rPr>
              <a:t>Донесення</a:t>
            </a:r>
            <a:r>
              <a:rPr lang="ru-RU" dirty="0">
                <a:solidFill>
                  <a:srgbClr val="000099"/>
                </a:solidFill>
              </a:rPr>
              <a:t> до </a:t>
            </a:r>
            <a:r>
              <a:rPr lang="ru-RU" dirty="0" err="1">
                <a:solidFill>
                  <a:srgbClr val="000099"/>
                </a:solidFill>
              </a:rPr>
              <a:t>батьків</a:t>
            </a:r>
            <a:r>
              <a:rPr lang="ru-RU" dirty="0">
                <a:solidFill>
                  <a:srgbClr val="000099"/>
                </a:solidFill>
              </a:rPr>
              <a:t> </a:t>
            </a:r>
            <a:r>
              <a:rPr lang="ru-RU" dirty="0" err="1">
                <a:solidFill>
                  <a:srgbClr val="000099"/>
                </a:solidFill>
              </a:rPr>
              <a:t>цих</a:t>
            </a:r>
            <a:r>
              <a:rPr lang="ru-RU" dirty="0">
                <a:solidFill>
                  <a:srgbClr val="000099"/>
                </a:solidFill>
              </a:rPr>
              <a:t> </a:t>
            </a:r>
            <a:r>
              <a:rPr lang="ru-RU" dirty="0" err="1">
                <a:solidFill>
                  <a:srgbClr val="000099"/>
                </a:solidFill>
              </a:rPr>
              <a:t>знань</a:t>
            </a:r>
            <a:r>
              <a:rPr lang="ru-RU" dirty="0">
                <a:solidFill>
                  <a:srgbClr val="000099"/>
                </a:solidFill>
              </a:rPr>
              <a:t> – </a:t>
            </a:r>
            <a:r>
              <a:rPr lang="ru-RU" dirty="0" err="1">
                <a:solidFill>
                  <a:srgbClr val="000099"/>
                </a:solidFill>
              </a:rPr>
              <a:t>одне</a:t>
            </a:r>
            <a:r>
              <a:rPr lang="ru-RU" dirty="0">
                <a:solidFill>
                  <a:srgbClr val="000099"/>
                </a:solidFill>
              </a:rPr>
              <a:t> з </a:t>
            </a:r>
            <a:r>
              <a:rPr lang="ru-RU" dirty="0" err="1">
                <a:solidFill>
                  <a:srgbClr val="000099"/>
                </a:solidFill>
              </a:rPr>
              <a:t>головних</a:t>
            </a:r>
            <a:r>
              <a:rPr lang="ru-RU" dirty="0">
                <a:solidFill>
                  <a:srgbClr val="000099"/>
                </a:solidFill>
              </a:rPr>
              <a:t> </a:t>
            </a:r>
            <a:r>
              <a:rPr lang="ru-RU" dirty="0" err="1">
                <a:solidFill>
                  <a:srgbClr val="000099"/>
                </a:solidFill>
              </a:rPr>
              <a:t>завдань</a:t>
            </a:r>
            <a:r>
              <a:rPr lang="ru-RU" dirty="0">
                <a:solidFill>
                  <a:srgbClr val="000099"/>
                </a:solidFill>
              </a:rPr>
              <a:t> </a:t>
            </a:r>
            <a:r>
              <a:rPr lang="ru-RU" dirty="0" err="1">
                <a:solidFill>
                  <a:srgbClr val="000099"/>
                </a:solidFill>
              </a:rPr>
              <a:t>педагогів</a:t>
            </a:r>
            <a:r>
              <a:rPr lang="ru-RU" dirty="0">
                <a:solidFill>
                  <a:srgbClr val="000099"/>
                </a:solidFill>
              </a:rPr>
              <a:t>. </a:t>
            </a:r>
            <a:r>
              <a:rPr lang="ru-RU" dirty="0" err="1">
                <a:solidFill>
                  <a:srgbClr val="000099"/>
                </a:solidFill>
              </a:rPr>
              <a:t>Проблеми</a:t>
            </a:r>
            <a:r>
              <a:rPr lang="ru-RU" dirty="0">
                <a:solidFill>
                  <a:srgbClr val="000099"/>
                </a:solidFill>
              </a:rPr>
              <a:t>, </a:t>
            </a:r>
            <a:r>
              <a:rPr lang="ru-RU" dirty="0" err="1">
                <a:solidFill>
                  <a:srgbClr val="000099"/>
                </a:solidFill>
              </a:rPr>
              <a:t>які</a:t>
            </a:r>
            <a:r>
              <a:rPr lang="ru-RU" dirty="0">
                <a:solidFill>
                  <a:srgbClr val="000099"/>
                </a:solidFill>
              </a:rPr>
              <a:t> </a:t>
            </a:r>
            <a:r>
              <a:rPr lang="ru-RU" dirty="0" err="1">
                <a:solidFill>
                  <a:srgbClr val="000099"/>
                </a:solidFill>
              </a:rPr>
              <a:t>виникають</a:t>
            </a:r>
            <a:r>
              <a:rPr lang="ru-RU" dirty="0">
                <a:solidFill>
                  <a:srgbClr val="000099"/>
                </a:solidFill>
              </a:rPr>
              <a:t> </a:t>
            </a:r>
            <a:r>
              <a:rPr lang="ru-RU" dirty="0" err="1">
                <a:solidFill>
                  <a:srgbClr val="000099"/>
                </a:solidFill>
              </a:rPr>
              <a:t>під</a:t>
            </a:r>
            <a:r>
              <a:rPr lang="ru-RU" dirty="0">
                <a:solidFill>
                  <a:srgbClr val="000099"/>
                </a:solidFill>
              </a:rPr>
              <a:t> час </a:t>
            </a:r>
            <a:r>
              <a:rPr lang="ru-RU" dirty="0" err="1">
                <a:solidFill>
                  <a:srgbClr val="000099"/>
                </a:solidFill>
              </a:rPr>
              <a:t>виховання</a:t>
            </a:r>
            <a:r>
              <a:rPr lang="ru-RU" dirty="0">
                <a:solidFill>
                  <a:srgbClr val="000099"/>
                </a:solidFill>
              </a:rPr>
              <a:t> </a:t>
            </a:r>
            <a:r>
              <a:rPr lang="ru-RU" dirty="0" err="1">
                <a:solidFill>
                  <a:srgbClr val="000099"/>
                </a:solidFill>
              </a:rPr>
              <a:t>гідного</a:t>
            </a:r>
            <a:r>
              <a:rPr lang="ru-RU" dirty="0">
                <a:solidFill>
                  <a:srgbClr val="000099"/>
                </a:solidFill>
              </a:rPr>
              <a:t> </a:t>
            </a:r>
            <a:r>
              <a:rPr lang="ru-RU" dirty="0" err="1">
                <a:solidFill>
                  <a:srgbClr val="000099"/>
                </a:solidFill>
              </a:rPr>
              <a:t>громадянина</a:t>
            </a:r>
            <a:r>
              <a:rPr lang="ru-RU" dirty="0">
                <a:solidFill>
                  <a:srgbClr val="000099"/>
                </a:solidFill>
              </a:rPr>
              <a:t> </a:t>
            </a:r>
            <a:r>
              <a:rPr lang="ru-RU" dirty="0" err="1">
                <a:solidFill>
                  <a:srgbClr val="000099"/>
                </a:solidFill>
              </a:rPr>
              <a:t>нашої</a:t>
            </a:r>
            <a:r>
              <a:rPr lang="ru-RU" dirty="0">
                <a:solidFill>
                  <a:srgbClr val="000099"/>
                </a:solidFill>
              </a:rPr>
              <a:t> </a:t>
            </a:r>
            <a:r>
              <a:rPr lang="ru-RU" dirty="0" err="1">
                <a:solidFill>
                  <a:srgbClr val="000099"/>
                </a:solidFill>
              </a:rPr>
              <a:t>країни</a:t>
            </a:r>
            <a:r>
              <a:rPr lang="ru-RU" dirty="0">
                <a:solidFill>
                  <a:srgbClr val="000099"/>
                </a:solidFill>
              </a:rPr>
              <a:t>, </a:t>
            </a:r>
            <a:r>
              <a:rPr lang="ru-RU" dirty="0" err="1">
                <a:solidFill>
                  <a:srgbClr val="000099"/>
                </a:solidFill>
              </a:rPr>
              <a:t>вирішуються</a:t>
            </a:r>
            <a:r>
              <a:rPr lang="ru-RU" dirty="0">
                <a:solidFill>
                  <a:srgbClr val="000099"/>
                </a:solidFill>
              </a:rPr>
              <a:t> у </a:t>
            </a:r>
            <a:r>
              <a:rPr lang="ru-RU" dirty="0" err="1">
                <a:solidFill>
                  <a:srgbClr val="000099"/>
                </a:solidFill>
              </a:rPr>
              <a:t>тісному</a:t>
            </a:r>
            <a:r>
              <a:rPr lang="ru-RU" dirty="0">
                <a:solidFill>
                  <a:srgbClr val="000099"/>
                </a:solidFill>
              </a:rPr>
              <a:t> </a:t>
            </a:r>
            <a:r>
              <a:rPr lang="ru-RU" dirty="0" err="1">
                <a:solidFill>
                  <a:srgbClr val="000099"/>
                </a:solidFill>
              </a:rPr>
              <a:t>контакті</a:t>
            </a:r>
            <a:r>
              <a:rPr lang="ru-RU" dirty="0">
                <a:solidFill>
                  <a:srgbClr val="000099"/>
                </a:solidFill>
              </a:rPr>
              <a:t> з батьками. </a:t>
            </a:r>
          </a:p>
        </p:txBody>
      </p:sp>
      <p:pic>
        <p:nvPicPr>
          <p:cNvPr id="5126" name="Picture 6" descr="http://10-school.at.ua/social/giperaktiv.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181316"/>
            <a:ext cx="2759349" cy="234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835068"/>
            <a:ext cx="1584176" cy="173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 descr="http://videoclipsimage.agaclip.com/CkTHNybuH81-_--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959951"/>
            <a:ext cx="1979712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5536" y="188640"/>
            <a:ext cx="8280920" cy="6480720"/>
          </a:xfrm>
          <a:prstGeom prst="rect">
            <a:avLst/>
          </a:prstGeom>
          <a:noFill/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73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[00004B]\images (4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7"/>
            <a:ext cx="2736304" cy="3733915"/>
          </a:xfrm>
          <a:prstGeom prst="rect">
            <a:avLst/>
          </a:prstGeom>
          <a:noFill/>
        </p:spPr>
      </p:pic>
      <p:pic>
        <p:nvPicPr>
          <p:cNvPr id="1027" name="Picture 3" descr="C:\Users\gh\Desktop\100CASIO\CIMG12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645024"/>
            <a:ext cx="3847976" cy="2885982"/>
          </a:xfrm>
          <a:prstGeom prst="rect">
            <a:avLst/>
          </a:prstGeom>
          <a:noFill/>
        </p:spPr>
      </p:pic>
      <p:pic>
        <p:nvPicPr>
          <p:cNvPr id="1026" name="Picture 2" descr="C:\Users\gh\Desktop\100CASIO\CIMG12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2852936"/>
            <a:ext cx="4712072" cy="3534054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60648"/>
            <a:ext cx="4767022" cy="2406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275856" y="1500627"/>
            <a:ext cx="5472608" cy="136815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uk-UA" sz="3600" b="1" dirty="0" smtClean="0">
                <a:solidFill>
                  <a:srgbClr val="660066"/>
                </a:solidFill>
              </a:rPr>
              <a:t>Група вихідного дня</a:t>
            </a:r>
          </a:p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“ВЕСЕЛКА” 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188640"/>
            <a:ext cx="8640960" cy="6480720"/>
          </a:xfrm>
          <a:prstGeom prst="rect">
            <a:avLst/>
          </a:prstGeom>
          <a:noFill/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35973" t="21656" r="19199" b="18298"/>
          <a:stretch>
            <a:fillRect/>
          </a:stretch>
        </p:blipFill>
        <p:spPr bwMode="auto">
          <a:xfrm>
            <a:off x="0" y="106966"/>
            <a:ext cx="8892480" cy="67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79512" y="188640"/>
            <a:ext cx="8712968" cy="6480720"/>
          </a:xfrm>
          <a:prstGeom prst="rect">
            <a:avLst/>
          </a:prstGeom>
          <a:noFill/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5693" t="21282" r="18926" b="18672"/>
          <a:stretch>
            <a:fillRect/>
          </a:stretch>
        </p:blipFill>
        <p:spPr bwMode="auto">
          <a:xfrm>
            <a:off x="0" y="0"/>
            <a:ext cx="9144000" cy="6802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51520" y="188640"/>
            <a:ext cx="8712968" cy="6480720"/>
          </a:xfrm>
          <a:prstGeom prst="rect">
            <a:avLst/>
          </a:prstGeom>
          <a:noFill/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chelovechk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733256"/>
            <a:ext cx="5076056" cy="928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helovechki"/>
          <p:cNvPicPr>
            <a:picLocks noChangeAspect="1" noChangeArrowheads="1"/>
          </p:cNvPicPr>
          <p:nvPr/>
        </p:nvPicPr>
        <p:blipFill>
          <a:blip r:embed="rId2" cstate="print"/>
          <a:srcRect r="37220"/>
          <a:stretch>
            <a:fillRect/>
          </a:stretch>
        </p:blipFill>
        <p:spPr bwMode="auto">
          <a:xfrm>
            <a:off x="5580112" y="5733256"/>
            <a:ext cx="3096344" cy="928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rmAutofit/>
          </a:bodyPr>
          <a:lstStyle/>
          <a:p>
            <a:r>
              <a:rPr lang="uk-UA" sz="3600" b="1" u="sng" dirty="0" smtClean="0">
                <a:solidFill>
                  <a:srgbClr val="FF0000"/>
                </a:solidFill>
              </a:rPr>
              <a:t>Традиційні форми роботи з батьками</a:t>
            </a:r>
            <a:endParaRPr lang="ru-RU" sz="3600" b="1" u="sng" dirty="0">
              <a:solidFill>
                <a:srgbClr val="FF00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51520" y="1340768"/>
            <a:ext cx="2592288" cy="64807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275856" y="1340768"/>
            <a:ext cx="2592288" cy="64807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372200" y="1268760"/>
            <a:ext cx="2592288" cy="64807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1412776"/>
            <a:ext cx="21133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6600"/>
                </a:solidFill>
              </a:rPr>
              <a:t>Індивідуальні</a:t>
            </a:r>
            <a:r>
              <a:rPr lang="uk-UA" sz="2400" b="1" dirty="0" smtClean="0"/>
              <a:t> 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1412776"/>
            <a:ext cx="12961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660066"/>
                </a:solidFill>
              </a:rPr>
              <a:t>Групові </a:t>
            </a:r>
            <a:endParaRPr lang="ru-RU" sz="2400" dirty="0">
              <a:solidFill>
                <a:srgbClr val="660066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732240" y="1124744"/>
            <a:ext cx="20024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400" b="1" dirty="0" err="1" smtClean="0">
                <a:solidFill>
                  <a:srgbClr val="000099"/>
                </a:solidFill>
              </a:rPr>
              <a:t>Наочно-</a:t>
            </a:r>
            <a:endParaRPr lang="uk-UA" sz="2400" b="1" dirty="0" smtClean="0">
              <a:solidFill>
                <a:srgbClr val="000099"/>
              </a:solidFill>
            </a:endParaRPr>
          </a:p>
          <a:p>
            <a:pPr algn="ctr"/>
            <a:r>
              <a:rPr lang="uk-UA" sz="2400" b="1" dirty="0" smtClean="0">
                <a:solidFill>
                  <a:srgbClr val="000099"/>
                </a:solidFill>
              </a:rPr>
              <a:t>інформаційні</a:t>
            </a:r>
            <a:endParaRPr lang="ru-RU" sz="2400" dirty="0">
              <a:solidFill>
                <a:srgbClr val="000099"/>
              </a:solidFill>
            </a:endParaRPr>
          </a:p>
        </p:txBody>
      </p:sp>
      <p:cxnSp>
        <p:nvCxnSpPr>
          <p:cNvPr id="14" name="Прямая со стрелкой 13"/>
          <p:cNvCxnSpPr>
            <a:stCxn id="7" idx="4"/>
          </p:cNvCxnSpPr>
          <p:nvPr/>
        </p:nvCxnSpPr>
        <p:spPr>
          <a:xfrm>
            <a:off x="1547664" y="1988840"/>
            <a:ext cx="0" cy="100811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4644008" y="1988840"/>
            <a:ext cx="0" cy="43204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7740352" y="1916832"/>
            <a:ext cx="0" cy="208823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51520" y="3192071"/>
            <a:ext cx="263726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§"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Бесіди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§"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Консультації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§"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Відвідування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дітей вдома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</a:t>
            </a:r>
            <a:r>
              <a:rPr kumimoji="0" lang="ru-RU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2699792" y="2646204"/>
            <a:ext cx="4032448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§"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Виставки дитячих   робіт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660066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§"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Педагогічний всеобуч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660066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§"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Лекції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660066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§"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Зустрічі за 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круглим столом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660066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§"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Дні 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Відкритих дверей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uk-UA" sz="2400" b="1" i="0" u="none" strike="noStrike" cap="none" normalizeH="0" baseline="0" dirty="0" smtClean="0">
              <a:ln>
                <a:noFill/>
              </a:ln>
              <a:solidFill>
                <a:srgbClr val="660066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uk-UA" sz="24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Розваги</a:t>
            </a:r>
            <a:r>
              <a:rPr lang="uk-UA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, свята</a:t>
            </a:r>
            <a:endParaRPr lang="ru-RU" sz="2400" b="1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588224" y="4077072"/>
            <a:ext cx="255577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§"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Виставки дитячих   робіт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§"/>
              <a:tabLst/>
            </a:pPr>
            <a:r>
              <a:rPr lang="uk-UA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Папки-пересувки</a:t>
            </a:r>
            <a:endParaRPr kumimoji="0" lang="uk-UA" sz="2400" b="1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7920880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216024" y="5147755"/>
            <a:ext cx="8604448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88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Під час проведення цього заходу батьки стають прямим учасниками виховного процесу.</a:t>
            </a:r>
          </a:p>
          <a:p>
            <a:pPr marL="0" marR="0" lvl="0" indent="88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Цей захід носить організований та цілеспрямований характер. </a:t>
            </a:r>
            <a:endParaRPr kumimoji="0" lang="uk-UA" sz="2400" b="1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3968" y="692696"/>
            <a:ext cx="446449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047656" y="1052736"/>
            <a:ext cx="2916832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339752" y="188640"/>
            <a:ext cx="55950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u="sng" dirty="0">
                <a:solidFill>
                  <a:srgbClr val="FF0000"/>
                </a:solidFill>
              </a:rPr>
              <a:t>«</a:t>
            </a:r>
            <a:r>
              <a:rPr lang="uk-UA" sz="3600" b="1" u="sng" dirty="0" smtClean="0">
                <a:solidFill>
                  <a:srgbClr val="FF0000"/>
                </a:solidFill>
              </a:rPr>
              <a:t>День </a:t>
            </a:r>
            <a:r>
              <a:rPr lang="uk-UA" sz="3600" b="1" u="sng" dirty="0">
                <a:solidFill>
                  <a:srgbClr val="FF0000"/>
                </a:solidFill>
              </a:rPr>
              <a:t>відкритих дверей</a:t>
            </a:r>
            <a:r>
              <a:rPr lang="uk-UA" sz="3600" b="1" u="sng" dirty="0" smtClean="0">
                <a:solidFill>
                  <a:srgbClr val="FF0000"/>
                </a:solidFill>
              </a:rPr>
              <a:t>» </a:t>
            </a:r>
            <a:endParaRPr lang="ru-RU" sz="3600" b="1" u="sng" dirty="0">
              <a:solidFill>
                <a:srgbClr val="FF0000"/>
              </a:solidFill>
            </a:endParaRPr>
          </a:p>
        </p:txBody>
      </p:sp>
      <p:pic>
        <p:nvPicPr>
          <p:cNvPr id="20482" name="Picture 2" descr="C:\Users\gh\Desktop\100CASIO\CIMG18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648119" y="1704809"/>
            <a:ext cx="3968442" cy="2232248"/>
          </a:xfrm>
          <a:prstGeom prst="rect">
            <a:avLst/>
          </a:prstGeom>
          <a:noFill/>
        </p:spPr>
      </p:pic>
      <p:pic>
        <p:nvPicPr>
          <p:cNvPr id="20484" name="Picture 4" descr="C:\Users\gh\Desktop\100CASIO\CIMG18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2636912"/>
            <a:ext cx="4430816" cy="249233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51520" y="188640"/>
            <a:ext cx="8568952" cy="6480720"/>
          </a:xfrm>
          <a:prstGeom prst="rect">
            <a:avLst/>
          </a:prstGeom>
          <a:noFill/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676456" cy="625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395536" y="2060848"/>
            <a:ext cx="4680520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1988840"/>
            <a:ext cx="8640960" cy="45365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0" name="Picture 2" descr="Изображение 151"/>
          <p:cNvPicPr>
            <a:picLocks noChangeAspect="1" noChangeArrowheads="1"/>
          </p:cNvPicPr>
          <p:nvPr/>
        </p:nvPicPr>
        <p:blipFill>
          <a:blip r:embed="rId3" cstate="print"/>
          <a:srcRect l="44835" t="34390" r="2788" b="37038"/>
          <a:stretch>
            <a:fillRect/>
          </a:stretch>
        </p:blipFill>
        <p:spPr bwMode="auto">
          <a:xfrm>
            <a:off x="611560" y="2636912"/>
            <a:ext cx="2590800" cy="19431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074" name="Picture 2" descr="G:\DCIM\100CASIO\CIMG21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581128"/>
            <a:ext cx="2695848" cy="202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DCIM\100CASIO\CIMG21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36912"/>
            <a:ext cx="2695848" cy="202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https://4.bp.blogspot.com/-z_V8EHUL3xw/VtChDEInxeI/AAAAAAAAA0c/YhN5M1CNRDg/s1600/1415050160_semya%2B%25282%25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81128"/>
            <a:ext cx="2808312" cy="18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916832"/>
            <a:ext cx="4662461" cy="79208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5" name="Прямоугольник 14"/>
          <p:cNvSpPr/>
          <p:nvPr/>
        </p:nvSpPr>
        <p:spPr>
          <a:xfrm>
            <a:off x="1691680" y="188640"/>
            <a:ext cx="4608512" cy="6480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000099"/>
                </a:solidFill>
              </a:rPr>
              <a:t>Співпраця з батьками</a:t>
            </a:r>
            <a:endParaRPr lang="ru-RU" sz="3600" b="1" dirty="0">
              <a:solidFill>
                <a:srgbClr val="000099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C6D9F1"/>
              </a:clrFrom>
              <a:clrTo>
                <a:srgbClr val="C6D9F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14950" y="1844824"/>
            <a:ext cx="3829050" cy="83502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D7E4BD"/>
              </a:clrFrom>
              <a:clrTo>
                <a:srgbClr val="D7E4B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4653136"/>
            <a:ext cx="2768600" cy="9255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370</Words>
  <Application>Microsoft Office PowerPoint</Application>
  <PresentationFormat>Экран (4:3)</PresentationFormat>
  <Paragraphs>74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Традиційні форми роботи з батьками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Нетрадиційні форми роботи з батьками</vt:lpstr>
      <vt:lpstr>Презентация PowerPoint</vt:lpstr>
      <vt:lpstr>Презентация PowerPoint</vt:lpstr>
      <vt:lpstr>Моніторинг рівня готовності дітей  групи вихідного дня до школи</vt:lpstr>
      <vt:lpstr>Презентация PowerPoint</vt:lpstr>
      <vt:lpstr>Презентация PowerPoint</vt:lpstr>
    </vt:vector>
  </TitlesOfParts>
  <Company>RePack by SPecialiST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gh</dc:creator>
  <cp:lastModifiedBy>vladelec</cp:lastModifiedBy>
  <cp:revision>61</cp:revision>
  <dcterms:created xsi:type="dcterms:W3CDTF">2016-10-17T18:11:29Z</dcterms:created>
  <dcterms:modified xsi:type="dcterms:W3CDTF">2018-01-31T19:43:07Z</dcterms:modified>
</cp:coreProperties>
</file>