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87" r:id="rId2"/>
    <p:sldId id="258" r:id="rId3"/>
    <p:sldId id="339" r:id="rId4"/>
    <p:sldId id="328" r:id="rId5"/>
    <p:sldId id="329" r:id="rId6"/>
    <p:sldId id="334" r:id="rId7"/>
    <p:sldId id="335" r:id="rId8"/>
    <p:sldId id="291" r:id="rId9"/>
    <p:sldId id="284" r:id="rId10"/>
    <p:sldId id="318" r:id="rId11"/>
    <p:sldId id="320" r:id="rId12"/>
    <p:sldId id="319" r:id="rId13"/>
    <p:sldId id="321" r:id="rId14"/>
    <p:sldId id="322" r:id="rId15"/>
    <p:sldId id="317" r:id="rId16"/>
    <p:sldId id="325" r:id="rId17"/>
    <p:sldId id="314" r:id="rId18"/>
    <p:sldId id="315" r:id="rId19"/>
    <p:sldId id="316" r:id="rId20"/>
    <p:sldId id="312" r:id="rId21"/>
    <p:sldId id="313" r:id="rId22"/>
    <p:sldId id="264" r:id="rId23"/>
    <p:sldId id="326" r:id="rId24"/>
    <p:sldId id="327" r:id="rId25"/>
    <p:sldId id="267" r:id="rId26"/>
    <p:sldId id="338" r:id="rId27"/>
    <p:sldId id="337" r:id="rId28"/>
    <p:sldId id="304" r:id="rId29"/>
    <p:sldId id="330" r:id="rId30"/>
    <p:sldId id="303" r:id="rId31"/>
    <p:sldId id="310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00FF"/>
    <a:srgbClr val="FF9966"/>
    <a:srgbClr val="0033CC"/>
    <a:srgbClr val="B00000"/>
    <a:srgbClr val="800000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718" autoAdjust="0"/>
  </p:normalViewPr>
  <p:slideViewPr>
    <p:cSldViewPr>
      <p:cViewPr varScale="1">
        <p:scale>
          <a:sx n="69" d="100"/>
          <a:sy n="69" d="100"/>
        </p:scale>
        <p:origin x="137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2590E185-BF5C-4678-8724-DF61BAC88DD0}" type="datetimeFigureOut">
              <a:rPr lang="ru-RU"/>
              <a:pPr>
                <a:defRPr/>
              </a:pPr>
              <a:t>31.01.2018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F412F2A0-CA60-4475-92CC-765AF96857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2462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12F2A0-CA60-4475-92CC-765AF96857B4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494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12F2A0-CA60-4475-92CC-765AF96857B4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8478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12F2A0-CA60-4475-92CC-765AF96857B4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279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12F2A0-CA60-4475-92CC-765AF96857B4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545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12F2A0-CA60-4475-92CC-765AF96857B4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875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12F2A0-CA60-4475-92CC-765AF96857B4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6243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12F2A0-CA60-4475-92CC-765AF96857B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017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9CBD2-F435-4A2D-BAEF-D265ACBE8EE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161E2-FD5C-4B29-BD2D-288906C97B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59DBC-F944-4853-B681-0A8A0FADD7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12EBF-2CDF-4CB8-B8EA-83C3197BE51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DAE0B-AC6A-449D-8AE7-5BA7C8F9F0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F2367-85CA-4140-91B4-E3C6E38BCA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53081-AF31-444E-9E3A-3763AD2EED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D5554-67E9-4312-86C1-212CD817BD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9A94E-DAED-44BF-AAAB-04DE6C6035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70497-36D5-4218-BBCC-5A7F79B7581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E80D5-17A1-4BE0-A7D5-7817579F71D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37F55C1-17EA-4CAE-AAA9-2197409FC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3.jpeg"/><Relationship Id="rId9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3.jpeg"/><Relationship Id="rId4" Type="http://schemas.openxmlformats.org/officeDocument/2006/relationships/image" Target="../media/image15.jpeg"/><Relationship Id="rId9" Type="http://schemas.openxmlformats.org/officeDocument/2006/relationships/image" Target="../media/image11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3.jpeg"/><Relationship Id="rId9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3.jpeg"/><Relationship Id="rId9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3.jpeg"/><Relationship Id="rId4" Type="http://schemas.openxmlformats.org/officeDocument/2006/relationships/image" Target="../media/image16.jpeg"/><Relationship Id="rId9" Type="http://schemas.openxmlformats.org/officeDocument/2006/relationships/image" Target="../media/image11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23.wmf"/><Relationship Id="rId3" Type="http://schemas.openxmlformats.org/officeDocument/2006/relationships/image" Target="../media/image3.jpeg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22.wmf"/><Relationship Id="rId5" Type="http://schemas.openxmlformats.org/officeDocument/2006/relationships/image" Target="../media/image19.wmf"/><Relationship Id="rId15" Type="http://schemas.openxmlformats.org/officeDocument/2006/relationships/image" Target="../media/image24.wmf"/><Relationship Id="rId10" Type="http://schemas.openxmlformats.org/officeDocument/2006/relationships/oleObject" Target="../embeddings/oleObject24.bin"/><Relationship Id="rId4" Type="http://schemas.openxmlformats.org/officeDocument/2006/relationships/oleObject" Target="../embeddings/oleObject21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26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image" Target="../media/image29.wmf"/><Relationship Id="rId3" Type="http://schemas.openxmlformats.org/officeDocument/2006/relationships/image" Target="../media/image3.jpeg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7.bin"/><Relationship Id="rId9" Type="http://schemas.openxmlformats.org/officeDocument/2006/relationships/image" Target="../media/image27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34.wmf"/><Relationship Id="rId3" Type="http://schemas.openxmlformats.org/officeDocument/2006/relationships/image" Target="../media/image3.jpeg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33.wmf"/><Relationship Id="rId5" Type="http://schemas.openxmlformats.org/officeDocument/2006/relationships/image" Target="../media/image30.wmf"/><Relationship Id="rId10" Type="http://schemas.openxmlformats.org/officeDocument/2006/relationships/oleObject" Target="../embeddings/oleObject35.bin"/><Relationship Id="rId4" Type="http://schemas.openxmlformats.org/officeDocument/2006/relationships/oleObject" Target="../embeddings/oleObject32.bin"/><Relationship Id="rId9" Type="http://schemas.openxmlformats.org/officeDocument/2006/relationships/image" Target="../media/image32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image" Target="../media/image40.png"/><Relationship Id="rId7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7.bin"/><Relationship Id="rId10" Type="http://schemas.openxmlformats.org/officeDocument/2006/relationships/image" Target="../media/image39.wmf"/><Relationship Id="rId4" Type="http://schemas.openxmlformats.org/officeDocument/2006/relationships/image" Target="../media/image3.jpeg"/><Relationship Id="rId9" Type="http://schemas.openxmlformats.org/officeDocument/2006/relationships/oleObject" Target="../embeddings/oleObject39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gif"/><Relationship Id="rId13" Type="http://schemas.openxmlformats.org/officeDocument/2006/relationships/image" Target="../media/image52.png"/><Relationship Id="rId3" Type="http://schemas.openxmlformats.org/officeDocument/2006/relationships/image" Target="../media/image42.gif"/><Relationship Id="rId7" Type="http://schemas.openxmlformats.org/officeDocument/2006/relationships/image" Target="../media/image46.gif"/><Relationship Id="rId12" Type="http://schemas.openxmlformats.org/officeDocument/2006/relationships/image" Target="../media/image51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5.gif"/><Relationship Id="rId11" Type="http://schemas.openxmlformats.org/officeDocument/2006/relationships/image" Target="../media/image50.gif"/><Relationship Id="rId5" Type="http://schemas.openxmlformats.org/officeDocument/2006/relationships/image" Target="../media/image44.gif"/><Relationship Id="rId10" Type="http://schemas.openxmlformats.org/officeDocument/2006/relationships/image" Target="../media/image49.gif"/><Relationship Id="rId4" Type="http://schemas.openxmlformats.org/officeDocument/2006/relationships/image" Target="../media/image43.jpeg"/><Relationship Id="rId9" Type="http://schemas.openxmlformats.org/officeDocument/2006/relationships/image" Target="../media/image48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3.jpeg"/><Relationship Id="rId7" Type="http://schemas.openxmlformats.org/officeDocument/2006/relationships/image" Target="../media/image5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1.bin"/><Relationship Id="rId5" Type="http://schemas.openxmlformats.org/officeDocument/2006/relationships/image" Target="../media/image54.wmf"/><Relationship Id="rId4" Type="http://schemas.openxmlformats.org/officeDocument/2006/relationships/oleObject" Target="../embeddings/oleObject40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image" Target="../media/image2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3.jpeg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3.jpeg"/><Relationship Id="rId10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1468" y="0"/>
            <a:ext cx="2632532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2214554"/>
            <a:ext cx="7602538" cy="2303462"/>
          </a:xfrm>
          <a:prstGeom prst="rect">
            <a:avLst/>
          </a:prstGeom>
        </p:spPr>
        <p:txBody>
          <a:bodyPr/>
          <a:lstStyle/>
          <a:p>
            <a:pPr lvl="0" algn="ctr">
              <a:defRPr/>
            </a:pPr>
            <a:r>
              <a:rPr kumimoji="0" lang="uk-UA" sz="4800" b="1" i="1" u="none" strike="noStrike" kern="0" cap="none" spc="0" normalizeH="0" baseline="0" noProof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Розв'язування</a:t>
            </a:r>
            <a:r>
              <a:rPr kumimoji="0" lang="uk-UA" sz="4800" b="1" i="1" u="none" strike="noStrike" kern="0" cap="none" spc="0" normalizeH="0" noProof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типових вправ з теми  </a:t>
            </a:r>
            <a:r>
              <a:rPr lang="uk-UA" sz="4800" b="1" i="1" dirty="0" smtClean="0"/>
              <a:t> </a:t>
            </a:r>
            <a:r>
              <a:rPr lang="uk-UA" sz="4800" b="1" i="1" dirty="0" smtClean="0">
                <a:solidFill>
                  <a:srgbClr val="0033CC"/>
                </a:solidFill>
              </a:rPr>
              <a:t>«Нерівності» </a:t>
            </a:r>
            <a:endParaRPr kumimoji="0" lang="ru-RU" sz="4800" b="1" i="1" u="none" strike="noStrike" kern="0" cap="none" spc="0" normalizeH="0" baseline="0" noProof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33CC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одзаголовок 5"/>
          <p:cNvSpPr txBox="1">
            <a:spLocks/>
          </p:cNvSpPr>
          <p:nvPr/>
        </p:nvSpPr>
        <p:spPr>
          <a:xfrm>
            <a:off x="285750" y="5105400"/>
            <a:ext cx="7000894" cy="17526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uk-UA" sz="2300" b="1" kern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  <a:cs typeface="+mn-cs"/>
              </a:rPr>
              <a:t>Алгебра</a:t>
            </a:r>
            <a:r>
              <a:rPr kumimoji="0" lang="ru-RU" sz="2300" b="1" i="0" u="none" strike="noStrike" kern="0" cap="none" spc="0" normalizeH="0" baseline="0" noProof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lang="en-US" sz="2300" b="1" kern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  <a:cs typeface="+mn-cs"/>
              </a:rPr>
              <a:t>9</a:t>
            </a:r>
            <a:r>
              <a:rPr kumimoji="0" lang="ru-RU" sz="2300" b="1" i="0" u="none" strike="noStrike" kern="0" cap="none" spc="0" normalizeH="0" baseline="0" noProof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300" b="1" i="0" u="none" strike="noStrike" kern="0" cap="none" spc="0" normalizeH="0" baseline="0" noProof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клас</a:t>
            </a:r>
            <a:r>
              <a:rPr kumimoji="0" lang="ru-RU" sz="2300" b="1" i="0" u="none" strike="noStrike" kern="0" cap="none" spc="0" normalizeH="0" baseline="0" noProof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     Учитель </a:t>
            </a:r>
            <a:r>
              <a:rPr kumimoji="0" lang="ru-RU" sz="3200" b="1" i="0" u="none" strike="noStrike" kern="0" cap="none" spc="0" normalizeH="0" baseline="0" noProof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Кривоконь</a:t>
            </a:r>
            <a:r>
              <a:rPr kumimoji="0" lang="ru-RU" sz="3200" b="1" i="0" u="none" strike="noStrike" kern="0" cap="none" spc="0" normalizeH="0" baseline="0" noProof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 В. Ф.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2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2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2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10" y="3500438"/>
          <a:ext cx="6594917" cy="198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1660"/>
                <a:gridCol w="437032"/>
                <a:gridCol w="437032"/>
                <a:gridCol w="437032"/>
                <a:gridCol w="437032"/>
                <a:gridCol w="437032"/>
                <a:gridCol w="437032"/>
                <a:gridCol w="437032"/>
                <a:gridCol w="437032"/>
                <a:gridCol w="392430"/>
                <a:gridCol w="500066"/>
                <a:gridCol w="403408"/>
                <a:gridCol w="440487"/>
                <a:gridCol w="433578"/>
                <a:gridCol w="437032"/>
              </a:tblGrid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1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е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с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т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р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о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г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2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000" b="0" dirty="0" smtClean="0"/>
                        <a:t>3</a:t>
                      </a:r>
                      <a:endParaRPr lang="ru-RU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4</a:t>
                      </a:r>
                      <a:endParaRPr lang="ru-RU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5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1142984"/>
          <a:ext cx="8429686" cy="1833455"/>
        </p:xfrm>
        <a:graphic>
          <a:graphicData uri="http://schemas.openxmlformats.org/drawingml/2006/table">
            <a:tbl>
              <a:tblPr bandRow="1">
                <a:tableStyleId>{5940675A-B579-460E-94D1-54222C63F5DA}</a:tableStyleId>
              </a:tblPr>
              <a:tblGrid>
                <a:gridCol w="696034"/>
                <a:gridCol w="7733652"/>
              </a:tblGrid>
              <a:tr h="370415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dirty="0" smtClean="0"/>
                        <a:t>Як називаються нерівності виду</a:t>
                      </a:r>
                      <a:r>
                        <a:rPr lang="en-US" dirty="0" smtClean="0"/>
                        <a:t>  </a:t>
                      </a:r>
                      <a:r>
                        <a:rPr lang="uk-UA" dirty="0" smtClean="0"/>
                        <a:t> </a:t>
                      </a:r>
                      <a:r>
                        <a:rPr lang="en-US" dirty="0" smtClean="0"/>
                        <a:t>   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1666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Як</a:t>
                      </a:r>
                      <a:r>
                        <a:rPr lang="uk-UA" baseline="0" dirty="0" smtClean="0"/>
                        <a:t> називаються нерівності, які мають однакову множину </a:t>
                      </a:r>
                      <a:r>
                        <a:rPr lang="uk-UA" baseline="0" dirty="0" err="1" smtClean="0"/>
                        <a:t>розв</a:t>
                      </a:r>
                      <a:r>
                        <a:rPr lang="en-US" baseline="0" dirty="0" smtClean="0"/>
                        <a:t>’</a:t>
                      </a:r>
                      <a:r>
                        <a:rPr lang="uk-UA" baseline="0" dirty="0" err="1" smtClean="0"/>
                        <a:t>язків</a:t>
                      </a:r>
                      <a:r>
                        <a:rPr lang="en-US" baseline="0" dirty="0" smtClean="0"/>
                        <a:t>?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16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16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16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0" name="Заголовок 2"/>
          <p:cNvSpPr txBox="1">
            <a:spLocks/>
          </p:cNvSpPr>
          <p:nvPr/>
        </p:nvSpPr>
        <p:spPr bwMode="auto">
          <a:xfrm>
            <a:off x="-2" y="0"/>
            <a:ext cx="914400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825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0" normalizeH="0" baseline="0" noProof="0" dirty="0" smtClean="0">
                <a:ln w="18000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Повторення теоретичного матеріалу</a:t>
            </a:r>
            <a:r>
              <a:rPr kumimoji="0" lang="uk-UA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4400" i="1" u="none" strike="noStrike" kern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Хто вперше ввів </a:t>
            </a:r>
            <a:r>
              <a:rPr lang="ru-RU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знаки </a:t>
            </a:r>
            <a:r>
              <a:rPr lang="ru-RU" sz="4400" i="1" kern="0" dirty="0" err="1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нер</a:t>
            </a:r>
            <a:r>
              <a:rPr lang="uk-UA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і</a:t>
            </a:r>
            <a:r>
              <a:rPr lang="ru-RU" sz="4400" i="1" kern="0" dirty="0" err="1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вностей</a:t>
            </a:r>
            <a:r>
              <a:rPr lang="ru-RU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&lt;, &gt;?</a:t>
            </a:r>
            <a:endParaRPr kumimoji="0" lang="uk-UA" sz="4400" b="1" i="1" u="none" strike="noStrike" kern="0" cap="none" spc="0" normalizeH="0" baseline="0" noProof="0" dirty="0">
              <a:ln>
                <a:noFill/>
              </a:ln>
              <a:blipFill>
                <a:blip r:embed="rId4"/>
                <a:tile tx="0" ty="0" sx="100000" sy="100000" flip="none" algn="tl"/>
              </a:blip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4572000" y="1142984"/>
          <a:ext cx="75882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26" name="Формула" r:id="rId5" imgW="431640" imgH="203040" progId="Equation.3">
                  <p:embed/>
                </p:oleObj>
              </mc:Choice>
              <mc:Fallback>
                <p:oleObj name="Формула" r:id="rId5" imgW="431640" imgH="2030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142984"/>
                        <a:ext cx="758825" cy="357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5422900" y="1143000"/>
          <a:ext cx="156210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27" name="Формула" r:id="rId7" imgW="888840" imgH="203040" progId="Equation.3">
                  <p:embed/>
                </p:oleObj>
              </mc:Choice>
              <mc:Fallback>
                <p:oleObj name="Формула" r:id="rId7" imgW="88884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2900" y="1143000"/>
                        <a:ext cx="1562100" cy="357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2" descr="C:\Documents and Settings\лена\Рабочий стол\факульт. іррац. рівн\фон_matematika\12675153-Иллюстрация-смущенно-желтого-смайлика,-изолированных-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857884" y="2571744"/>
            <a:ext cx="3000364" cy="300036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2857488" y="6357958"/>
            <a:ext cx="64294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3929058" y="6357958"/>
            <a:ext cx="642942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Documents and Settings\лена\Рабочий стол\факульт. іррац. рівн\фон_matematika\12675147-Иллюстрация-беспокоит-желтые-смайлики,-изолированных-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2714620"/>
            <a:ext cx="3000364" cy="3000364"/>
          </a:xfrm>
          <a:prstGeom prst="rect">
            <a:avLst/>
          </a:prstGeom>
          <a:noFill/>
          <a:effectLst>
            <a:softEdge rad="127000"/>
          </a:effec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10" y="3500438"/>
          <a:ext cx="6594917" cy="198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1660"/>
                <a:gridCol w="437032"/>
                <a:gridCol w="437032"/>
                <a:gridCol w="437032"/>
                <a:gridCol w="437032"/>
                <a:gridCol w="437032"/>
                <a:gridCol w="437032"/>
                <a:gridCol w="437032"/>
                <a:gridCol w="437032"/>
                <a:gridCol w="392430"/>
                <a:gridCol w="500066"/>
                <a:gridCol w="403408"/>
                <a:gridCol w="440487"/>
                <a:gridCol w="433578"/>
                <a:gridCol w="437032"/>
              </a:tblGrid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1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е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с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т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р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о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г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2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р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в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о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с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и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л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ь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000" b="0" dirty="0" smtClean="0"/>
                        <a:t>3</a:t>
                      </a:r>
                      <a:endParaRPr lang="ru-RU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4</a:t>
                      </a:r>
                      <a:endParaRPr lang="ru-RU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5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1142984"/>
          <a:ext cx="8429686" cy="1833455"/>
        </p:xfrm>
        <a:graphic>
          <a:graphicData uri="http://schemas.openxmlformats.org/drawingml/2006/table">
            <a:tbl>
              <a:tblPr bandRow="1">
                <a:tableStyleId>{5940675A-B579-460E-94D1-54222C63F5DA}</a:tableStyleId>
              </a:tblPr>
              <a:tblGrid>
                <a:gridCol w="696034"/>
                <a:gridCol w="7733652"/>
              </a:tblGrid>
              <a:tr h="370415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dirty="0" smtClean="0"/>
                        <a:t>Як називаються нерівності виду</a:t>
                      </a:r>
                      <a:r>
                        <a:rPr lang="en-US" dirty="0" smtClean="0"/>
                        <a:t>  </a:t>
                      </a:r>
                      <a:r>
                        <a:rPr lang="uk-UA" dirty="0" smtClean="0"/>
                        <a:t> </a:t>
                      </a:r>
                      <a:r>
                        <a:rPr lang="en-US" dirty="0" smtClean="0"/>
                        <a:t>   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11666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Як</a:t>
                      </a:r>
                      <a:r>
                        <a:rPr lang="uk-UA" baseline="0" dirty="0" smtClean="0"/>
                        <a:t> називаються нерівності, які мають однакову множину </a:t>
                      </a:r>
                      <a:r>
                        <a:rPr lang="uk-UA" baseline="0" dirty="0" err="1" smtClean="0"/>
                        <a:t>розв</a:t>
                      </a:r>
                      <a:r>
                        <a:rPr lang="en-US" baseline="0" dirty="0" smtClean="0"/>
                        <a:t>’</a:t>
                      </a:r>
                      <a:r>
                        <a:rPr lang="uk-UA" baseline="0" dirty="0" err="1" smtClean="0"/>
                        <a:t>язків</a:t>
                      </a:r>
                      <a:r>
                        <a:rPr lang="en-US" baseline="0" dirty="0" smtClean="0"/>
                        <a:t>?</a:t>
                      </a:r>
                      <a:endParaRPr lang="ru-RU" dirty="0"/>
                    </a:p>
                  </a:txBody>
                  <a:tcPr/>
                </a:tc>
              </a:tr>
              <a:tr h="211666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Які числа є множиною </a:t>
                      </a:r>
                      <a:r>
                        <a:rPr lang="uk-UA" dirty="0" err="1" smtClean="0"/>
                        <a:t>розв</a:t>
                      </a:r>
                      <a:r>
                        <a:rPr lang="en-US" dirty="0" smtClean="0"/>
                        <a:t>’</a:t>
                      </a:r>
                      <a:r>
                        <a:rPr lang="ru-RU" dirty="0" smtClean="0"/>
                        <a:t>я</a:t>
                      </a:r>
                      <a:r>
                        <a:rPr lang="uk-UA" dirty="0" err="1" smtClean="0"/>
                        <a:t>зків</a:t>
                      </a:r>
                      <a:r>
                        <a:rPr lang="uk-UA" dirty="0" smtClean="0"/>
                        <a:t> нерівності</a:t>
                      </a:r>
                      <a:r>
                        <a:rPr lang="uk-UA" baseline="0" dirty="0" smtClean="0"/>
                        <a:t> </a:t>
                      </a:r>
                      <a:r>
                        <a:rPr lang="en-US" baseline="0" dirty="0" smtClean="0"/>
                        <a:t>x&lt; 0?</a:t>
                      </a:r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16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0" name="Заголовок 2"/>
          <p:cNvSpPr txBox="1">
            <a:spLocks/>
          </p:cNvSpPr>
          <p:nvPr/>
        </p:nvSpPr>
        <p:spPr bwMode="auto">
          <a:xfrm>
            <a:off x="-2" y="0"/>
            <a:ext cx="914400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825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0" normalizeH="0" baseline="0" noProof="0" dirty="0" smtClean="0">
                <a:ln w="18000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Повторення теоретичного матеріалу</a:t>
            </a:r>
            <a:r>
              <a:rPr kumimoji="0" lang="uk-UA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4400" i="1" u="none" strike="noStrike" kern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Хто вперше ввів </a:t>
            </a:r>
            <a:r>
              <a:rPr lang="ru-RU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знаки </a:t>
            </a:r>
            <a:r>
              <a:rPr lang="ru-RU" sz="4400" i="1" kern="0" dirty="0" err="1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нер</a:t>
            </a:r>
            <a:r>
              <a:rPr lang="uk-UA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і</a:t>
            </a:r>
            <a:r>
              <a:rPr lang="ru-RU" sz="4400" i="1" kern="0" dirty="0" err="1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вностей</a:t>
            </a:r>
            <a:r>
              <a:rPr lang="ru-RU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&lt;, &gt;?</a:t>
            </a:r>
            <a:endParaRPr kumimoji="0" lang="uk-UA" sz="4400" b="1" i="1" u="none" strike="noStrike" kern="0" cap="none" spc="0" normalizeH="0" baseline="0" noProof="0" dirty="0">
              <a:ln>
                <a:noFill/>
              </a:ln>
              <a:blipFill>
                <a:blip r:embed="rId5"/>
                <a:tile tx="0" ty="0" sx="100000" sy="100000" flip="none" algn="tl"/>
              </a:blip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4572000" y="1142984"/>
          <a:ext cx="75882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74" name="Формула" r:id="rId6" imgW="431640" imgH="203040" progId="Equation.3">
                  <p:embed/>
                </p:oleObj>
              </mc:Choice>
              <mc:Fallback>
                <p:oleObj name="Формула" r:id="rId6" imgW="431640" imgH="2030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142984"/>
                        <a:ext cx="758825" cy="357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5422900" y="1143000"/>
          <a:ext cx="156210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75" name="Формула" r:id="rId8" imgW="888840" imgH="203040" progId="Equation.3">
                  <p:embed/>
                </p:oleObj>
              </mc:Choice>
              <mc:Fallback>
                <p:oleObj name="Формула" r:id="rId8" imgW="88884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2900" y="1143000"/>
                        <a:ext cx="1562100" cy="357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2857488" y="6357958"/>
            <a:ext cx="64294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3929058" y="6357958"/>
            <a:ext cx="642942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10" y="3500438"/>
          <a:ext cx="6594917" cy="198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1660"/>
                <a:gridCol w="437032"/>
                <a:gridCol w="437032"/>
                <a:gridCol w="437032"/>
                <a:gridCol w="437032"/>
                <a:gridCol w="437032"/>
                <a:gridCol w="437032"/>
                <a:gridCol w="437032"/>
                <a:gridCol w="437032"/>
                <a:gridCol w="392430"/>
                <a:gridCol w="500066"/>
                <a:gridCol w="403408"/>
                <a:gridCol w="440487"/>
                <a:gridCol w="433578"/>
                <a:gridCol w="437032"/>
              </a:tblGrid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1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е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с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т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р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о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г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2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р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в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о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с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и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л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ь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000" b="0" dirty="0" smtClean="0"/>
                        <a:t>3</a:t>
                      </a:r>
                      <a:endParaRPr lang="ru-RU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в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д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є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м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4</a:t>
                      </a:r>
                      <a:endParaRPr lang="ru-RU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5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1142984"/>
          <a:ext cx="8429686" cy="1833455"/>
        </p:xfrm>
        <a:graphic>
          <a:graphicData uri="http://schemas.openxmlformats.org/drawingml/2006/table">
            <a:tbl>
              <a:tblPr bandRow="1">
                <a:tableStyleId>{5940675A-B579-460E-94D1-54222C63F5DA}</a:tableStyleId>
              </a:tblPr>
              <a:tblGrid>
                <a:gridCol w="696034"/>
                <a:gridCol w="7733652"/>
              </a:tblGrid>
              <a:tr h="370415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dirty="0" smtClean="0"/>
                        <a:t>Як називаються нерівності виду</a:t>
                      </a:r>
                      <a:r>
                        <a:rPr lang="en-US" dirty="0" smtClean="0"/>
                        <a:t>  </a:t>
                      </a:r>
                      <a:r>
                        <a:rPr lang="uk-UA" dirty="0" smtClean="0"/>
                        <a:t> </a:t>
                      </a:r>
                      <a:r>
                        <a:rPr lang="en-US" dirty="0" smtClean="0"/>
                        <a:t>   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11666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Як</a:t>
                      </a:r>
                      <a:r>
                        <a:rPr lang="uk-UA" baseline="0" dirty="0" smtClean="0"/>
                        <a:t> називаються нерівності, які мають однакову множину </a:t>
                      </a:r>
                      <a:r>
                        <a:rPr lang="uk-UA" baseline="0" dirty="0" err="1" smtClean="0"/>
                        <a:t>розв</a:t>
                      </a:r>
                      <a:r>
                        <a:rPr lang="en-US" baseline="0" dirty="0" smtClean="0"/>
                        <a:t>’</a:t>
                      </a:r>
                      <a:r>
                        <a:rPr lang="uk-UA" baseline="0" dirty="0" err="1" smtClean="0"/>
                        <a:t>язків</a:t>
                      </a:r>
                      <a:r>
                        <a:rPr lang="en-US" baseline="0" dirty="0" smtClean="0"/>
                        <a:t>?</a:t>
                      </a:r>
                      <a:endParaRPr lang="ru-RU" dirty="0"/>
                    </a:p>
                  </a:txBody>
                  <a:tcPr/>
                </a:tc>
              </a:tr>
              <a:tr h="211666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Які числа є множиною </a:t>
                      </a:r>
                      <a:r>
                        <a:rPr lang="uk-UA" dirty="0" err="1" smtClean="0"/>
                        <a:t>розв</a:t>
                      </a:r>
                      <a:r>
                        <a:rPr lang="en-US" dirty="0" smtClean="0"/>
                        <a:t>’</a:t>
                      </a:r>
                      <a:r>
                        <a:rPr lang="ru-RU" dirty="0" smtClean="0"/>
                        <a:t>я</a:t>
                      </a:r>
                      <a:r>
                        <a:rPr lang="uk-UA" dirty="0" err="1" smtClean="0"/>
                        <a:t>зків</a:t>
                      </a:r>
                      <a:r>
                        <a:rPr lang="uk-UA" dirty="0" smtClean="0"/>
                        <a:t> нерівності</a:t>
                      </a:r>
                      <a:r>
                        <a:rPr lang="uk-UA" baseline="0" dirty="0" smtClean="0"/>
                        <a:t> </a:t>
                      </a:r>
                      <a:r>
                        <a:rPr lang="en-US" baseline="0" dirty="0" smtClean="0"/>
                        <a:t>x&lt; 0?</a:t>
                      </a:r>
                      <a:endParaRPr lang="ru-RU" dirty="0"/>
                    </a:p>
                  </a:txBody>
                  <a:tcPr/>
                </a:tc>
              </a:tr>
              <a:tr h="211666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Укажіть</a:t>
                      </a:r>
                      <a:r>
                        <a:rPr lang="uk-UA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найменше ціле число, яке належить проміжку 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 </a:t>
                      </a:r>
                      <a:r>
                        <a:rPr lang="uk-UA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,2; 12,5)?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0" name="Заголовок 2"/>
          <p:cNvSpPr txBox="1">
            <a:spLocks/>
          </p:cNvSpPr>
          <p:nvPr/>
        </p:nvSpPr>
        <p:spPr bwMode="auto">
          <a:xfrm>
            <a:off x="-2" y="0"/>
            <a:ext cx="914400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825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0" normalizeH="0" baseline="0" noProof="0" dirty="0" smtClean="0">
                <a:ln w="18000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Повторення теоретичного матеріалу</a:t>
            </a:r>
            <a:r>
              <a:rPr kumimoji="0" lang="uk-UA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4400" i="1" u="none" strike="noStrike" kern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Хто вперше ввів </a:t>
            </a:r>
            <a:r>
              <a:rPr lang="ru-RU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знаки </a:t>
            </a:r>
            <a:r>
              <a:rPr lang="ru-RU" sz="4400" i="1" kern="0" dirty="0" err="1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нер</a:t>
            </a:r>
            <a:r>
              <a:rPr lang="uk-UA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і</a:t>
            </a:r>
            <a:r>
              <a:rPr lang="ru-RU" sz="4400" i="1" kern="0" dirty="0" err="1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вностей</a:t>
            </a:r>
            <a:r>
              <a:rPr lang="ru-RU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&lt;, &gt;?</a:t>
            </a:r>
            <a:endParaRPr kumimoji="0" lang="uk-UA" sz="4400" b="1" i="1" u="none" strike="noStrike" kern="0" cap="none" spc="0" normalizeH="0" baseline="0" noProof="0" dirty="0">
              <a:ln>
                <a:noFill/>
              </a:ln>
              <a:blipFill>
                <a:blip r:embed="rId4"/>
                <a:tile tx="0" ty="0" sx="100000" sy="100000" flip="none" algn="tl"/>
              </a:blip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4572000" y="1142984"/>
          <a:ext cx="75882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0" name="Формула" r:id="rId5" imgW="431640" imgH="203040" progId="Equation.3">
                  <p:embed/>
                </p:oleObj>
              </mc:Choice>
              <mc:Fallback>
                <p:oleObj name="Формула" r:id="rId5" imgW="431640" imgH="2030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142984"/>
                        <a:ext cx="758825" cy="357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5422900" y="1143000"/>
          <a:ext cx="156210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1" name="Формула" r:id="rId7" imgW="888840" imgH="203040" progId="Equation.3">
                  <p:embed/>
                </p:oleObj>
              </mc:Choice>
              <mc:Fallback>
                <p:oleObj name="Формула" r:id="rId7" imgW="88884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2900" y="1143000"/>
                        <a:ext cx="1562100" cy="357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3" descr="C:\Documents and Settings\лена\Рабочий стол\факульт. іррац. рівн\фон_matematika\12675153-Иллюстрация-смущенно-желтого-смайлика,-изолированных-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86512" y="2786057"/>
            <a:ext cx="2857488" cy="2857519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2857488" y="6357958"/>
            <a:ext cx="64294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3929058" y="6357958"/>
            <a:ext cx="642942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10" y="3500438"/>
          <a:ext cx="6594917" cy="198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1660"/>
                <a:gridCol w="437032"/>
                <a:gridCol w="437032"/>
                <a:gridCol w="437032"/>
                <a:gridCol w="437032"/>
                <a:gridCol w="437032"/>
                <a:gridCol w="437032"/>
                <a:gridCol w="437032"/>
                <a:gridCol w="437032"/>
                <a:gridCol w="392430"/>
                <a:gridCol w="500066"/>
                <a:gridCol w="403408"/>
                <a:gridCol w="440487"/>
                <a:gridCol w="433578"/>
                <a:gridCol w="437032"/>
              </a:tblGrid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1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е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с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т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р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о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г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2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р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в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о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с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и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л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ь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000" b="0" dirty="0" smtClean="0"/>
                        <a:t>3</a:t>
                      </a:r>
                      <a:endParaRPr lang="ru-RU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в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д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є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м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4</a:t>
                      </a:r>
                      <a:endParaRPr lang="ru-RU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 smtClean="0"/>
                        <a:t>д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а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а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д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ц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я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т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ь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5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1142984"/>
          <a:ext cx="8429686" cy="1833455"/>
        </p:xfrm>
        <a:graphic>
          <a:graphicData uri="http://schemas.openxmlformats.org/drawingml/2006/table">
            <a:tbl>
              <a:tblPr bandRow="1">
                <a:tableStyleId>{5940675A-B579-460E-94D1-54222C63F5DA}</a:tableStyleId>
              </a:tblPr>
              <a:tblGrid>
                <a:gridCol w="696034"/>
                <a:gridCol w="7733652"/>
              </a:tblGrid>
              <a:tr h="370415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dirty="0" smtClean="0"/>
                        <a:t>Як називаються нерівності виду</a:t>
                      </a:r>
                      <a:r>
                        <a:rPr lang="en-US" dirty="0" smtClean="0"/>
                        <a:t>  </a:t>
                      </a:r>
                      <a:r>
                        <a:rPr lang="uk-UA" dirty="0" smtClean="0"/>
                        <a:t> </a:t>
                      </a:r>
                      <a:r>
                        <a:rPr lang="en-US" dirty="0" smtClean="0"/>
                        <a:t>   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11666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Як</a:t>
                      </a:r>
                      <a:r>
                        <a:rPr lang="uk-UA" baseline="0" dirty="0" smtClean="0"/>
                        <a:t> називаються нерівності, які мають однакову множину </a:t>
                      </a:r>
                      <a:r>
                        <a:rPr lang="uk-UA" baseline="0" dirty="0" err="1" smtClean="0"/>
                        <a:t>розв</a:t>
                      </a:r>
                      <a:r>
                        <a:rPr lang="en-US" baseline="0" dirty="0" smtClean="0"/>
                        <a:t>’</a:t>
                      </a:r>
                      <a:r>
                        <a:rPr lang="uk-UA" baseline="0" dirty="0" err="1" smtClean="0"/>
                        <a:t>язків</a:t>
                      </a:r>
                      <a:r>
                        <a:rPr lang="en-US" baseline="0" dirty="0" smtClean="0"/>
                        <a:t>?</a:t>
                      </a:r>
                      <a:endParaRPr lang="ru-RU" dirty="0"/>
                    </a:p>
                  </a:txBody>
                  <a:tcPr/>
                </a:tc>
              </a:tr>
              <a:tr h="211666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Які числа є множиною </a:t>
                      </a:r>
                      <a:r>
                        <a:rPr lang="uk-UA" dirty="0" err="1" smtClean="0"/>
                        <a:t>розв</a:t>
                      </a:r>
                      <a:r>
                        <a:rPr lang="en-US" dirty="0" smtClean="0"/>
                        <a:t>’</a:t>
                      </a:r>
                      <a:r>
                        <a:rPr lang="ru-RU" dirty="0" smtClean="0"/>
                        <a:t>я</a:t>
                      </a:r>
                      <a:r>
                        <a:rPr lang="uk-UA" dirty="0" err="1" smtClean="0"/>
                        <a:t>зків</a:t>
                      </a:r>
                      <a:r>
                        <a:rPr lang="uk-UA" dirty="0" smtClean="0"/>
                        <a:t> нерівності</a:t>
                      </a:r>
                      <a:r>
                        <a:rPr lang="uk-UA" baseline="0" dirty="0" smtClean="0"/>
                        <a:t> </a:t>
                      </a:r>
                      <a:r>
                        <a:rPr lang="en-US" baseline="0" dirty="0" smtClean="0"/>
                        <a:t>x&lt; 0?</a:t>
                      </a:r>
                      <a:endParaRPr lang="ru-RU" dirty="0"/>
                    </a:p>
                  </a:txBody>
                  <a:tcPr/>
                </a:tc>
              </a:tr>
              <a:tr h="211666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Укажіть</a:t>
                      </a:r>
                      <a:r>
                        <a:rPr lang="uk-UA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найменше ціле число, яке належить проміжку 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 </a:t>
                      </a:r>
                      <a:r>
                        <a:rPr lang="uk-UA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,2; 12,5)?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11666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Скільки</a:t>
                      </a:r>
                      <a:r>
                        <a:rPr lang="uk-UA" baseline="0" dirty="0" smtClean="0"/>
                        <a:t> цілих </a:t>
                      </a:r>
                      <a:r>
                        <a:rPr lang="uk-UA" baseline="0" dirty="0" err="1" smtClean="0"/>
                        <a:t>розв</a:t>
                      </a:r>
                      <a:r>
                        <a:rPr lang="en-US" baseline="0" dirty="0" smtClean="0"/>
                        <a:t>’</a:t>
                      </a:r>
                      <a:r>
                        <a:rPr lang="uk-UA" baseline="0" dirty="0" err="1" smtClean="0"/>
                        <a:t>язків</a:t>
                      </a:r>
                      <a:r>
                        <a:rPr lang="uk-UA" baseline="0" dirty="0" smtClean="0"/>
                        <a:t> має нерівність</a:t>
                      </a:r>
                      <a:r>
                        <a:rPr lang="en-US" baseline="0" dirty="0" smtClean="0"/>
                        <a:t> 3&lt; x &lt;  14?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Заголовок 2"/>
          <p:cNvSpPr txBox="1">
            <a:spLocks/>
          </p:cNvSpPr>
          <p:nvPr/>
        </p:nvSpPr>
        <p:spPr bwMode="auto">
          <a:xfrm>
            <a:off x="-2" y="0"/>
            <a:ext cx="914400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825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0" normalizeH="0" baseline="0" noProof="0" dirty="0" smtClean="0">
                <a:ln w="18000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Повторення теоретичного матеріалу</a:t>
            </a:r>
            <a:r>
              <a:rPr kumimoji="0" lang="uk-UA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4400" i="1" u="none" strike="noStrike" kern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Хто вперше ввів </a:t>
            </a:r>
            <a:r>
              <a:rPr lang="ru-RU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знаки </a:t>
            </a:r>
            <a:r>
              <a:rPr lang="ru-RU" sz="4400" i="1" kern="0" dirty="0" err="1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нер</a:t>
            </a:r>
            <a:r>
              <a:rPr lang="uk-UA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і</a:t>
            </a:r>
            <a:r>
              <a:rPr lang="ru-RU" sz="4400" i="1" kern="0" dirty="0" err="1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вностей</a:t>
            </a:r>
            <a:r>
              <a:rPr lang="ru-RU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&lt;, &gt;?</a:t>
            </a:r>
            <a:endParaRPr kumimoji="0" lang="uk-UA" sz="4400" b="1" i="1" u="none" strike="noStrike" kern="0" cap="none" spc="0" normalizeH="0" baseline="0" noProof="0" dirty="0">
              <a:ln>
                <a:noFill/>
              </a:ln>
              <a:blipFill>
                <a:blip r:embed="rId4"/>
                <a:tile tx="0" ty="0" sx="100000" sy="100000" flip="none" algn="tl"/>
              </a:blip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4572000" y="1142984"/>
          <a:ext cx="75882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98" name="Формула" r:id="rId5" imgW="431640" imgH="203040" progId="Equation.3">
                  <p:embed/>
                </p:oleObj>
              </mc:Choice>
              <mc:Fallback>
                <p:oleObj name="Формула" r:id="rId5" imgW="431640" imgH="2030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142984"/>
                        <a:ext cx="758825" cy="357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5422900" y="1143000"/>
          <a:ext cx="156210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99" name="Формула" r:id="rId7" imgW="888840" imgH="203040" progId="Equation.3">
                  <p:embed/>
                </p:oleObj>
              </mc:Choice>
              <mc:Fallback>
                <p:oleObj name="Формула" r:id="rId7" imgW="88884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2900" y="1143000"/>
                        <a:ext cx="1562100" cy="357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2" descr="C:\Documents and Settings\лена\Рабочий стол\факульт. іррац. рівн\фон_matematika\12675130-Иллюстрация-испуганный-желтый-смайлик-на-белом-фоне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29388" y="2928934"/>
            <a:ext cx="2469838" cy="250033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2857488" y="6357958"/>
            <a:ext cx="64294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3929058" y="6357958"/>
            <a:ext cx="642942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10" y="3500438"/>
          <a:ext cx="6594917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1660"/>
                <a:gridCol w="437032"/>
                <a:gridCol w="437032"/>
                <a:gridCol w="437032"/>
                <a:gridCol w="437032"/>
                <a:gridCol w="437032"/>
                <a:gridCol w="437032"/>
                <a:gridCol w="437032"/>
                <a:gridCol w="437032"/>
                <a:gridCol w="392430"/>
                <a:gridCol w="500066"/>
                <a:gridCol w="403408"/>
                <a:gridCol w="440487"/>
                <a:gridCol w="433578"/>
                <a:gridCol w="437032"/>
              </a:tblGrid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1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е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с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т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р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о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г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2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р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в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о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с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и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л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ь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000" b="0" dirty="0" smtClean="0"/>
                        <a:t>3</a:t>
                      </a:r>
                      <a:endParaRPr lang="ru-RU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в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д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є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м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4</a:t>
                      </a:r>
                      <a:endParaRPr lang="ru-RU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 smtClean="0"/>
                        <a:t>д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а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а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д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ц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я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т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/>
                        <a:t>ь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5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 smtClean="0"/>
                        <a:t>д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е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с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я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т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ь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1142984"/>
          <a:ext cx="8429686" cy="1833455"/>
        </p:xfrm>
        <a:graphic>
          <a:graphicData uri="http://schemas.openxmlformats.org/drawingml/2006/table">
            <a:tbl>
              <a:tblPr bandRow="1">
                <a:tableStyleId>{5940675A-B579-460E-94D1-54222C63F5DA}</a:tableStyleId>
              </a:tblPr>
              <a:tblGrid>
                <a:gridCol w="696034"/>
                <a:gridCol w="7733652"/>
              </a:tblGrid>
              <a:tr h="370415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dirty="0" smtClean="0"/>
                        <a:t>Як називаються нерівності виду</a:t>
                      </a:r>
                      <a:r>
                        <a:rPr lang="en-US" dirty="0" smtClean="0"/>
                        <a:t>  </a:t>
                      </a:r>
                      <a:r>
                        <a:rPr lang="uk-UA" dirty="0" smtClean="0"/>
                        <a:t> </a:t>
                      </a:r>
                      <a:r>
                        <a:rPr lang="en-US" dirty="0" smtClean="0"/>
                        <a:t>   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11666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Як</a:t>
                      </a:r>
                      <a:r>
                        <a:rPr lang="uk-UA" baseline="0" dirty="0" smtClean="0"/>
                        <a:t> називаються нерівності, які мають однакову множину </a:t>
                      </a:r>
                      <a:r>
                        <a:rPr lang="uk-UA" baseline="0" dirty="0" err="1" smtClean="0"/>
                        <a:t>розв</a:t>
                      </a:r>
                      <a:r>
                        <a:rPr lang="en-US" baseline="0" dirty="0" smtClean="0"/>
                        <a:t>’</a:t>
                      </a:r>
                      <a:r>
                        <a:rPr lang="uk-UA" baseline="0" dirty="0" err="1" smtClean="0"/>
                        <a:t>язків</a:t>
                      </a:r>
                      <a:r>
                        <a:rPr lang="en-US" baseline="0" dirty="0" smtClean="0"/>
                        <a:t>?</a:t>
                      </a:r>
                      <a:endParaRPr lang="ru-RU" dirty="0"/>
                    </a:p>
                  </a:txBody>
                  <a:tcPr/>
                </a:tc>
              </a:tr>
              <a:tr h="211666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Які числа є множиною </a:t>
                      </a:r>
                      <a:r>
                        <a:rPr lang="uk-UA" dirty="0" err="1" smtClean="0"/>
                        <a:t>розв</a:t>
                      </a:r>
                      <a:r>
                        <a:rPr lang="en-US" dirty="0" smtClean="0"/>
                        <a:t>’</a:t>
                      </a:r>
                      <a:r>
                        <a:rPr lang="ru-RU" dirty="0" smtClean="0"/>
                        <a:t>я</a:t>
                      </a:r>
                      <a:r>
                        <a:rPr lang="uk-UA" dirty="0" err="1" smtClean="0"/>
                        <a:t>зків</a:t>
                      </a:r>
                      <a:r>
                        <a:rPr lang="uk-UA" dirty="0" smtClean="0"/>
                        <a:t> нерівності</a:t>
                      </a:r>
                      <a:r>
                        <a:rPr lang="uk-UA" baseline="0" dirty="0" smtClean="0"/>
                        <a:t> </a:t>
                      </a:r>
                      <a:r>
                        <a:rPr lang="en-US" baseline="0" dirty="0" smtClean="0"/>
                        <a:t>x&lt; 0?</a:t>
                      </a:r>
                      <a:endParaRPr lang="ru-RU" dirty="0"/>
                    </a:p>
                  </a:txBody>
                  <a:tcPr/>
                </a:tc>
              </a:tr>
              <a:tr h="211666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Укажіть</a:t>
                      </a:r>
                      <a:r>
                        <a:rPr lang="uk-UA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найменше ціле число, яке належить проміжку 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 </a:t>
                      </a:r>
                      <a:r>
                        <a:rPr lang="uk-UA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,2; 12,5)?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11666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Скільки</a:t>
                      </a:r>
                      <a:r>
                        <a:rPr lang="uk-UA" baseline="0" dirty="0" smtClean="0"/>
                        <a:t> цілих </a:t>
                      </a:r>
                      <a:r>
                        <a:rPr lang="uk-UA" baseline="0" dirty="0" err="1" smtClean="0"/>
                        <a:t>розв</a:t>
                      </a:r>
                      <a:r>
                        <a:rPr lang="en-US" baseline="0" dirty="0" smtClean="0"/>
                        <a:t>’</a:t>
                      </a:r>
                      <a:r>
                        <a:rPr lang="uk-UA" baseline="0" dirty="0" err="1" smtClean="0"/>
                        <a:t>язків</a:t>
                      </a:r>
                      <a:r>
                        <a:rPr lang="uk-UA" baseline="0" dirty="0" smtClean="0"/>
                        <a:t> має нерівність</a:t>
                      </a:r>
                      <a:r>
                        <a:rPr lang="en-US" baseline="0" dirty="0" smtClean="0"/>
                        <a:t> 3&lt; x &lt;  14?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3010" name="Picture 2" descr="C:\Documents and Settings\лена\Рабочий стол\факульт. іррац. рівн\фон_matematika\12675179-Иллюстрация-хлопать-желтые-смайлики,-изолированных-н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3143248"/>
            <a:ext cx="2428860" cy="242886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0" name="Заголовок 2"/>
          <p:cNvSpPr txBox="1">
            <a:spLocks/>
          </p:cNvSpPr>
          <p:nvPr/>
        </p:nvSpPr>
        <p:spPr bwMode="auto">
          <a:xfrm>
            <a:off x="-2" y="0"/>
            <a:ext cx="914400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825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0" normalizeH="0" baseline="0" noProof="0" dirty="0" smtClean="0">
                <a:ln w="18000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Повторення теоретичного матеріалу</a:t>
            </a:r>
            <a:r>
              <a:rPr kumimoji="0" lang="uk-UA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4400" i="1" u="none" strike="noStrike" kern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Хто вперше ввів </a:t>
            </a:r>
            <a:r>
              <a:rPr lang="ru-RU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знаки </a:t>
            </a:r>
            <a:r>
              <a:rPr lang="ru-RU" sz="4400" i="1" kern="0" dirty="0" err="1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нер</a:t>
            </a:r>
            <a:r>
              <a:rPr lang="uk-UA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і</a:t>
            </a:r>
            <a:r>
              <a:rPr lang="ru-RU" sz="4400" i="1" kern="0" dirty="0" err="1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вностей</a:t>
            </a:r>
            <a:r>
              <a:rPr lang="ru-RU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&lt;, &gt;?</a:t>
            </a:r>
            <a:endParaRPr kumimoji="0" lang="uk-UA" sz="4400" b="1" i="1" u="none" strike="noStrike" kern="0" cap="none" spc="0" normalizeH="0" baseline="0" noProof="0" dirty="0">
              <a:ln>
                <a:noFill/>
              </a:ln>
              <a:blipFill>
                <a:blip r:embed="rId5"/>
                <a:tile tx="0" ty="0" sx="100000" sy="100000" flip="none" algn="tl"/>
              </a:blip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4572000" y="1142984"/>
          <a:ext cx="75882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22" name="Формула" r:id="rId6" imgW="431640" imgH="203040" progId="Equation.3">
                  <p:embed/>
                </p:oleObj>
              </mc:Choice>
              <mc:Fallback>
                <p:oleObj name="Формула" r:id="rId6" imgW="431640" imgH="2030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142984"/>
                        <a:ext cx="758825" cy="357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5422900" y="1143000"/>
          <a:ext cx="156210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23" name="Формула" r:id="rId8" imgW="888840" imgH="203040" progId="Equation.3">
                  <p:embed/>
                </p:oleObj>
              </mc:Choice>
              <mc:Fallback>
                <p:oleObj name="Формула" r:id="rId8" imgW="88884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2900" y="1143000"/>
                        <a:ext cx="1562100" cy="357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2857488" y="6357958"/>
            <a:ext cx="64294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3929058" y="6357958"/>
            <a:ext cx="642942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10" y="3500438"/>
          <a:ext cx="6594917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1660"/>
                <a:gridCol w="437032"/>
                <a:gridCol w="437032"/>
                <a:gridCol w="437032"/>
                <a:gridCol w="437032"/>
                <a:gridCol w="437032"/>
                <a:gridCol w="437032"/>
                <a:gridCol w="437032"/>
                <a:gridCol w="437032"/>
                <a:gridCol w="392430"/>
                <a:gridCol w="500066"/>
                <a:gridCol w="403408"/>
                <a:gridCol w="440487"/>
                <a:gridCol w="433578"/>
                <a:gridCol w="437032"/>
              </a:tblGrid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1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е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с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т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р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о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г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2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р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в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о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с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и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л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ь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000" b="0" dirty="0" smtClean="0"/>
                        <a:t>3</a:t>
                      </a:r>
                      <a:endParaRPr lang="ru-RU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в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д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є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м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і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4</a:t>
                      </a:r>
                      <a:endParaRPr lang="ru-RU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 smtClean="0"/>
                        <a:t>д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а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н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а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д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ц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я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т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/>
                        <a:t>ь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5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 smtClean="0"/>
                        <a:t>д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е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с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я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т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ь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0" name="Заголовок 2"/>
          <p:cNvSpPr txBox="1">
            <a:spLocks/>
          </p:cNvSpPr>
          <p:nvPr/>
        </p:nvSpPr>
        <p:spPr bwMode="auto">
          <a:xfrm>
            <a:off x="-2" y="0"/>
            <a:ext cx="914400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825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0" normalizeH="0" baseline="0" noProof="0" dirty="0" smtClean="0">
                <a:ln w="18000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Повторення теоретичного матеріалу</a:t>
            </a:r>
            <a:r>
              <a:rPr kumimoji="0" lang="uk-UA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4400" i="1" u="none" strike="noStrike" kern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Хто вперше ввів </a:t>
            </a:r>
            <a:r>
              <a:rPr lang="ru-RU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знаки </a:t>
            </a:r>
            <a:r>
              <a:rPr lang="ru-RU" sz="4400" i="1" kern="0" dirty="0" err="1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нер</a:t>
            </a:r>
            <a:r>
              <a:rPr lang="uk-UA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і</a:t>
            </a:r>
            <a:r>
              <a:rPr lang="ru-RU" sz="4400" i="1" kern="0" dirty="0" err="1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вностей</a:t>
            </a:r>
            <a:r>
              <a:rPr lang="ru-RU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&lt;, &gt;?</a:t>
            </a:r>
            <a:endParaRPr kumimoji="0" lang="uk-UA" sz="4400" b="1" i="1" u="none" strike="noStrike" kern="0" cap="none" spc="0" normalizeH="0" baseline="0" noProof="0" dirty="0">
              <a:ln>
                <a:noFill/>
              </a:ln>
              <a:blipFill>
                <a:blip r:embed="rId3"/>
                <a:tile tx="0" ty="0" sx="100000" sy="100000" flip="none" algn="tl"/>
              </a:blip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" name="Picture 18" descr="E:\Оксана\Школа\Методическое объединение математиков\СЕМИНАРЫ\Сем21.08.2013\88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000760" y="2214554"/>
            <a:ext cx="2826547" cy="2543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2857488" y="6357958"/>
            <a:ext cx="64294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3929058" y="6357958"/>
            <a:ext cx="642942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Прямоугольник 5"/>
          <p:cNvSpPr>
            <a:spLocks noChangeArrowheads="1"/>
          </p:cNvSpPr>
          <p:nvPr/>
        </p:nvSpPr>
        <p:spPr bwMode="auto">
          <a:xfrm>
            <a:off x="5072066" y="1142984"/>
            <a:ext cx="3000395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2400" b="1" i="1" dirty="0" smtClean="0"/>
              <a:t>Історична довідка</a:t>
            </a:r>
            <a:endParaRPr lang="ru-RU" sz="2400" dirty="0" smtClean="0"/>
          </a:p>
          <a:p>
            <a:r>
              <a:rPr lang="uk-UA" sz="2400" dirty="0" smtClean="0"/>
              <a:t>Знаки нерівності (строгі знаки)  </a:t>
            </a:r>
            <a:r>
              <a:rPr lang="uk-UA" sz="3600" b="1" dirty="0" smtClean="0">
                <a:solidFill>
                  <a:srgbClr val="000066"/>
                </a:solidFill>
              </a:rPr>
              <a:t>&gt;</a:t>
            </a:r>
            <a:r>
              <a:rPr lang="uk-UA" sz="2400" dirty="0" smtClean="0"/>
              <a:t>, </a:t>
            </a:r>
            <a:r>
              <a:rPr lang="uk-UA" sz="3600" b="1" dirty="0" smtClean="0">
                <a:solidFill>
                  <a:srgbClr val="000066"/>
                </a:solidFill>
              </a:rPr>
              <a:t>&lt;</a:t>
            </a:r>
            <a:r>
              <a:rPr lang="uk-UA" sz="2400" dirty="0" smtClean="0"/>
              <a:t> ─ з'явилися вперше в 1631 році, але саме поняття нерівності, виникло в глибокій давнині. А ввів, уживані понині знаки нерівності, англійський учений Томас  </a:t>
            </a:r>
            <a:r>
              <a:rPr lang="uk-UA" sz="2400" dirty="0" err="1" smtClean="0"/>
              <a:t>Гарріот</a:t>
            </a:r>
            <a:r>
              <a:rPr lang="uk-UA" sz="2400" dirty="0" smtClean="0"/>
              <a:t>.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Вперше зображення знаків нерівності</a:t>
            </a:r>
          </a:p>
          <a:p>
            <a:pPr algn="ctr"/>
            <a:r>
              <a:rPr lang="uk-UA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ввів Томас </a:t>
            </a:r>
            <a:r>
              <a:rPr lang="uk-UA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Гарріот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blipFill>
                <a:blip r:embed="rId2"/>
                <a:tile tx="0" ty="0" sx="100000" sy="100000" flip="none" algn="tl"/>
              </a:blip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2857488" y="6357958"/>
            <a:ext cx="64294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3929058" y="6357958"/>
            <a:ext cx="642942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8786" name="Picture 2" descr="C:\Documents and Settings\лена\Рабочий стол\9кл Нерівності\гарріо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357298"/>
            <a:ext cx="2952771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2857488" y="6357958"/>
            <a:ext cx="64294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3929058" y="6357958"/>
            <a:ext cx="642942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00100" y="0"/>
            <a:ext cx="70008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Знайти</a:t>
            </a:r>
            <a:r>
              <a:rPr lang="ru-RU" sz="28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i="1" dirty="0" err="1" smtClean="0">
                <a:ln w="18000">
                  <a:solidFill>
                    <a:srgbClr val="800000"/>
                  </a:solidFill>
                  <a:prstDash val="solid"/>
                  <a:miter lim="800000"/>
                </a:ln>
                <a:solidFill>
                  <a:srgbClr val="8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помилку</a:t>
            </a:r>
            <a:r>
              <a:rPr lang="ru-RU" sz="28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яку допустили при  </a:t>
            </a:r>
            <a:r>
              <a:rPr lang="ru-RU" sz="28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знаходженн</a:t>
            </a:r>
            <a:r>
              <a:rPr lang="uk-UA" sz="28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і області визначення функції</a:t>
            </a:r>
            <a:endParaRPr lang="ru-RU" sz="2800" b="1" dirty="0"/>
          </a:p>
        </p:txBody>
      </p:sp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2357422" y="1000108"/>
          <a:ext cx="2214563" cy="1179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1" name="Формула" r:id="rId4" imgW="787320" imgH="419040" progId="Equation.3">
                  <p:embed/>
                </p:oleObj>
              </mc:Choice>
              <mc:Fallback>
                <p:oleObj name="Формула" r:id="rId4" imgW="787320" imgH="419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22" y="1000108"/>
                        <a:ext cx="2214563" cy="1179512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chemeClr val="accent1"/>
                          </a:gs>
                          <a:gs pos="50000">
                            <a:schemeClr val="bg1"/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357422" y="2000240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err="1" smtClean="0"/>
              <a:t>Розв</a:t>
            </a:r>
            <a:r>
              <a:rPr lang="en-US" sz="2800" dirty="0" smtClean="0"/>
              <a:t>’</a:t>
            </a:r>
            <a:r>
              <a:rPr lang="uk-UA" sz="2800" dirty="0" err="1" smtClean="0"/>
              <a:t>язання</a:t>
            </a:r>
            <a:endParaRPr lang="ru-RU" sz="2800" dirty="0"/>
          </a:p>
        </p:txBody>
      </p:sp>
      <p:graphicFrame>
        <p:nvGraphicFramePr>
          <p:cNvPr id="18" name="Object 4"/>
          <p:cNvGraphicFramePr>
            <a:graphicFrameLocks noChangeAspect="1"/>
          </p:cNvGraphicFramePr>
          <p:nvPr/>
        </p:nvGraphicFramePr>
        <p:xfrm>
          <a:off x="1428728" y="2500306"/>
          <a:ext cx="1785938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2" name="Формула" r:id="rId6" imgW="634680" imgH="177480" progId="Equation.3">
                  <p:embed/>
                </p:oleObj>
              </mc:Choice>
              <mc:Fallback>
                <p:oleObj name="Формула" r:id="rId6" imgW="634680" imgH="177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2500306"/>
                        <a:ext cx="1785938" cy="500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5"/>
          <p:cNvGraphicFramePr>
            <a:graphicFrameLocks noChangeAspect="1"/>
          </p:cNvGraphicFramePr>
          <p:nvPr/>
        </p:nvGraphicFramePr>
        <p:xfrm>
          <a:off x="1428728" y="3214686"/>
          <a:ext cx="142875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3" name="Формула" r:id="rId8" imgW="507960" imgH="177480" progId="Equation.3">
                  <p:embed/>
                </p:oleObj>
              </mc:Choice>
              <mc:Fallback>
                <p:oleObj name="Формула" r:id="rId8" imgW="507960" imgH="177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3214686"/>
                        <a:ext cx="1428750" cy="500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6"/>
          <p:cNvGraphicFramePr>
            <a:graphicFrameLocks noChangeAspect="1"/>
          </p:cNvGraphicFramePr>
          <p:nvPr/>
        </p:nvGraphicFramePr>
        <p:xfrm>
          <a:off x="1428728" y="3643314"/>
          <a:ext cx="1358900" cy="110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4" name="Формула" r:id="rId10" imgW="482400" imgH="393480" progId="Equation.3">
                  <p:embed/>
                </p:oleObj>
              </mc:Choice>
              <mc:Fallback>
                <p:oleObj name="Формула" r:id="rId10" imgW="482400" imgH="393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3643314"/>
                        <a:ext cx="1358900" cy="1108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142976" y="5643578"/>
            <a:ext cx="1781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</a:t>
            </a:r>
            <a:r>
              <a:rPr lang="uk-UA" sz="2800" dirty="0" err="1" smtClean="0"/>
              <a:t>ідповідь</a:t>
            </a:r>
            <a:r>
              <a:rPr lang="uk-UA" dirty="0" smtClean="0"/>
              <a:t>: </a:t>
            </a:r>
            <a:endParaRPr lang="ru-RU" sz="2800" b="1" i="1" dirty="0"/>
          </a:p>
        </p:txBody>
      </p:sp>
      <p:graphicFrame>
        <p:nvGraphicFramePr>
          <p:cNvPr id="22" name="Object 7"/>
          <p:cNvGraphicFramePr>
            <a:graphicFrameLocks noChangeAspect="1"/>
          </p:cNvGraphicFramePr>
          <p:nvPr/>
        </p:nvGraphicFramePr>
        <p:xfrm>
          <a:off x="1500166" y="4643446"/>
          <a:ext cx="1358900" cy="110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5" name="Формула" r:id="rId12" imgW="482400" imgH="393480" progId="Equation.3">
                  <p:embed/>
                </p:oleObj>
              </mc:Choice>
              <mc:Fallback>
                <p:oleObj name="Формула" r:id="rId12" imgW="482400" imgH="393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66" y="4643446"/>
                        <a:ext cx="1358900" cy="1108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8"/>
          <p:cNvGraphicFramePr>
            <a:graphicFrameLocks noChangeAspect="1"/>
          </p:cNvGraphicFramePr>
          <p:nvPr/>
        </p:nvGraphicFramePr>
        <p:xfrm>
          <a:off x="2857488" y="5357826"/>
          <a:ext cx="2109788" cy="110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6" name="Формула" r:id="rId14" imgW="749160" imgH="393480" progId="Equation.3">
                  <p:embed/>
                </p:oleObj>
              </mc:Choice>
              <mc:Fallback>
                <p:oleObj name="Формула" r:id="rId14" imgW="749160" imgH="393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488" y="5357826"/>
                        <a:ext cx="2109788" cy="1108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2857488" y="6357958"/>
            <a:ext cx="64294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3929058" y="6357958"/>
            <a:ext cx="642942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00100" y="0"/>
            <a:ext cx="70008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Знайти</a:t>
            </a:r>
            <a:r>
              <a:rPr lang="ru-RU" sz="28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i="1" dirty="0" err="1" smtClean="0">
                <a:ln w="18000">
                  <a:solidFill>
                    <a:srgbClr val="800000"/>
                  </a:solidFill>
                  <a:prstDash val="solid"/>
                  <a:miter lim="800000"/>
                </a:ln>
                <a:solidFill>
                  <a:srgbClr val="8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помилку</a:t>
            </a:r>
            <a:r>
              <a:rPr lang="ru-RU" sz="28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яку допустили при  </a:t>
            </a:r>
            <a:r>
              <a:rPr lang="ru-RU" sz="28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знаходженн</a:t>
            </a:r>
            <a:r>
              <a:rPr lang="uk-UA" sz="28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і області визначення функції</a:t>
            </a:r>
            <a:endParaRPr lang="ru-RU" sz="2800" b="1" dirty="0"/>
          </a:p>
        </p:txBody>
      </p:sp>
      <p:graphicFrame>
        <p:nvGraphicFramePr>
          <p:cNvPr id="24" name="Объект 23"/>
          <p:cNvGraphicFramePr>
            <a:graphicFrameLocks noChangeAspect="1"/>
          </p:cNvGraphicFramePr>
          <p:nvPr/>
        </p:nvGraphicFramePr>
        <p:xfrm>
          <a:off x="2197100" y="1000125"/>
          <a:ext cx="2393950" cy="1179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2" name="Формула" r:id="rId4" imgW="850680" imgH="419040" progId="Equation.3">
                  <p:embed/>
                </p:oleObj>
              </mc:Choice>
              <mc:Fallback>
                <p:oleObj name="Формула" r:id="rId4" imgW="850680" imgH="419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7100" y="1000125"/>
                        <a:ext cx="2393950" cy="1179513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chemeClr val="accent1"/>
                          </a:gs>
                          <a:gs pos="50000">
                            <a:schemeClr val="bg1"/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2143108" y="2428868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err="1" smtClean="0"/>
              <a:t>Розв</a:t>
            </a:r>
            <a:r>
              <a:rPr lang="en-US" sz="2800" dirty="0" smtClean="0"/>
              <a:t>’</a:t>
            </a:r>
            <a:r>
              <a:rPr lang="uk-UA" sz="2800" dirty="0" err="1" smtClean="0"/>
              <a:t>язання</a:t>
            </a:r>
            <a:endParaRPr lang="ru-RU" sz="2800" dirty="0"/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1285852" y="3214686"/>
          <a:ext cx="1928813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3" name="Формула" r:id="rId6" imgW="685800" imgH="177480" progId="Equation.3">
                  <p:embed/>
                </p:oleObj>
              </mc:Choice>
              <mc:Fallback>
                <p:oleObj name="Формула" r:id="rId6" imgW="685800" imgH="177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52" y="3214686"/>
                        <a:ext cx="1928813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5"/>
          <p:cNvGraphicFramePr>
            <a:graphicFrameLocks noChangeAspect="1"/>
          </p:cNvGraphicFramePr>
          <p:nvPr/>
        </p:nvGraphicFramePr>
        <p:xfrm>
          <a:off x="1357290" y="3929066"/>
          <a:ext cx="1643063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4" name="Формула" r:id="rId8" imgW="583920" imgH="177480" progId="Equation.3">
                  <p:embed/>
                </p:oleObj>
              </mc:Choice>
              <mc:Fallback>
                <p:oleObj name="Формула" r:id="rId8" imgW="583920" imgH="17748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290" y="3929066"/>
                        <a:ext cx="1643063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6"/>
          <p:cNvGraphicFramePr>
            <a:graphicFrameLocks noChangeAspect="1"/>
          </p:cNvGraphicFramePr>
          <p:nvPr/>
        </p:nvGraphicFramePr>
        <p:xfrm>
          <a:off x="1357290" y="4786322"/>
          <a:ext cx="12160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5" name="Формула" r:id="rId10" imgW="431640" imgH="177480" progId="Equation.3">
                  <p:embed/>
                </p:oleObj>
              </mc:Choice>
              <mc:Fallback>
                <p:oleObj name="Формула" r:id="rId10" imgW="431640" imgH="17748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290" y="4786322"/>
                        <a:ext cx="1216025" cy="50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1071538" y="5643578"/>
            <a:ext cx="1781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</a:t>
            </a:r>
            <a:r>
              <a:rPr lang="uk-UA" sz="2800" dirty="0" err="1" smtClean="0"/>
              <a:t>ідповідь</a:t>
            </a:r>
            <a:r>
              <a:rPr lang="uk-UA" dirty="0" smtClean="0"/>
              <a:t>: </a:t>
            </a:r>
            <a:endParaRPr lang="ru-RU" sz="2800" b="1" i="1" dirty="0"/>
          </a:p>
        </p:txBody>
      </p:sp>
      <p:graphicFrame>
        <p:nvGraphicFramePr>
          <p:cNvPr id="30" name="Object 8"/>
          <p:cNvGraphicFramePr>
            <a:graphicFrameLocks noChangeAspect="1"/>
          </p:cNvGraphicFramePr>
          <p:nvPr/>
        </p:nvGraphicFramePr>
        <p:xfrm>
          <a:off x="2946400" y="5626100"/>
          <a:ext cx="1931988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6" name="Формула" r:id="rId12" imgW="685800" imgH="203040" progId="Equation.3">
                  <p:embed/>
                </p:oleObj>
              </mc:Choice>
              <mc:Fallback>
                <p:oleObj name="Формула" r:id="rId12" imgW="685800" imgH="2030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6400" y="5626100"/>
                        <a:ext cx="1931988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2857488" y="6357958"/>
            <a:ext cx="64294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3929058" y="6357958"/>
            <a:ext cx="642942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00100" y="0"/>
            <a:ext cx="70008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Знайти</a:t>
            </a:r>
            <a:r>
              <a:rPr lang="ru-RU" sz="28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i="1" dirty="0" err="1" smtClean="0">
                <a:ln w="18000">
                  <a:solidFill>
                    <a:srgbClr val="800000"/>
                  </a:solidFill>
                  <a:prstDash val="solid"/>
                  <a:miter lim="800000"/>
                </a:ln>
                <a:solidFill>
                  <a:srgbClr val="8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помилку</a:t>
            </a:r>
            <a:r>
              <a:rPr lang="ru-RU" sz="28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яку допустили при  </a:t>
            </a:r>
            <a:r>
              <a:rPr lang="ru-RU" sz="28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знаходженн</a:t>
            </a:r>
            <a:r>
              <a:rPr lang="uk-UA" sz="28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і області визначення функції</a:t>
            </a:r>
            <a:endParaRPr lang="ru-RU" sz="2800" b="1" dirty="0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1465263" y="1000125"/>
          <a:ext cx="3857625" cy="1179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5" name="Формула" r:id="rId4" imgW="1371600" imgH="419040" progId="Equation.3">
                  <p:embed/>
                </p:oleObj>
              </mc:Choice>
              <mc:Fallback>
                <p:oleObj name="Формула" r:id="rId4" imgW="1371600" imgH="419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5263" y="1000125"/>
                        <a:ext cx="3857625" cy="1179513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chemeClr val="accent1"/>
                          </a:gs>
                          <a:gs pos="50000">
                            <a:schemeClr val="bg1"/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285984" y="2143116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err="1" smtClean="0"/>
              <a:t>Розв</a:t>
            </a:r>
            <a:r>
              <a:rPr lang="en-US" sz="2800" dirty="0" smtClean="0"/>
              <a:t>’</a:t>
            </a:r>
            <a:r>
              <a:rPr lang="uk-UA" sz="2800" dirty="0" err="1" smtClean="0"/>
              <a:t>язання</a:t>
            </a:r>
            <a:endParaRPr lang="ru-RU" sz="2800" dirty="0"/>
          </a:p>
        </p:txBody>
      </p:sp>
      <p:graphicFrame>
        <p:nvGraphicFramePr>
          <p:cNvPr id="17" name="Object 4"/>
          <p:cNvGraphicFramePr>
            <a:graphicFrameLocks noChangeAspect="1"/>
          </p:cNvGraphicFramePr>
          <p:nvPr/>
        </p:nvGraphicFramePr>
        <p:xfrm>
          <a:off x="1303314" y="2786063"/>
          <a:ext cx="196373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6" name="Формула" r:id="rId6" imgW="698400" imgH="177480" progId="Equation.3">
                  <p:embed/>
                </p:oleObj>
              </mc:Choice>
              <mc:Fallback>
                <p:oleObj name="Формула" r:id="rId6" imgW="698400" imgH="177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3314" y="2786063"/>
                        <a:ext cx="1963737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5"/>
          <p:cNvGraphicFramePr>
            <a:graphicFrameLocks noChangeAspect="1"/>
          </p:cNvGraphicFramePr>
          <p:nvPr/>
        </p:nvGraphicFramePr>
        <p:xfrm>
          <a:off x="1142976" y="3500438"/>
          <a:ext cx="1928813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7" name="Формула" r:id="rId8" imgW="685800" imgH="177480" progId="Equation.3">
                  <p:embed/>
                </p:oleObj>
              </mc:Choice>
              <mc:Fallback>
                <p:oleObj name="Формула" r:id="rId8" imgW="685800" imgH="177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976" y="3500438"/>
                        <a:ext cx="1928813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6"/>
          <p:cNvGraphicFramePr>
            <a:graphicFrameLocks noChangeAspect="1"/>
          </p:cNvGraphicFramePr>
          <p:nvPr/>
        </p:nvGraphicFramePr>
        <p:xfrm>
          <a:off x="1570014" y="4232275"/>
          <a:ext cx="100171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8" name="Формула" r:id="rId10" imgW="355320" imgH="177480" progId="Equation.3">
                  <p:embed/>
                </p:oleObj>
              </mc:Choice>
              <mc:Fallback>
                <p:oleObj name="Формула" r:id="rId10" imgW="355320" imgH="177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0014" y="4232275"/>
                        <a:ext cx="1001712" cy="50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1019139" y="5303866"/>
            <a:ext cx="1781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</a:t>
            </a:r>
            <a:r>
              <a:rPr lang="uk-UA" sz="2800" dirty="0" err="1" smtClean="0"/>
              <a:t>ідповідь</a:t>
            </a:r>
            <a:r>
              <a:rPr lang="uk-UA" dirty="0" smtClean="0"/>
              <a:t>: </a:t>
            </a:r>
            <a:endParaRPr lang="ru-RU" sz="2800" b="1" i="1" dirty="0"/>
          </a:p>
        </p:txBody>
      </p:sp>
      <p:graphicFrame>
        <p:nvGraphicFramePr>
          <p:cNvPr id="21" name="Object 8"/>
          <p:cNvGraphicFramePr>
            <a:graphicFrameLocks noChangeAspect="1"/>
          </p:cNvGraphicFramePr>
          <p:nvPr/>
        </p:nvGraphicFramePr>
        <p:xfrm>
          <a:off x="3000364" y="5286388"/>
          <a:ext cx="1716087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9" name="Формула" r:id="rId12" imgW="609480" imgH="203040" progId="Equation.3">
                  <p:embed/>
                </p:oleObj>
              </mc:Choice>
              <mc:Fallback>
                <p:oleObj name="Формула" r:id="rId12" imgW="609480" imgH="20304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64" y="5286388"/>
                        <a:ext cx="1716087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5"/>
          <p:cNvSpPr>
            <a:spLocks noGrp="1" noChangeArrowheads="1"/>
          </p:cNvSpPr>
          <p:nvPr>
            <p:ph idx="1"/>
          </p:nvPr>
        </p:nvSpPr>
        <p:spPr>
          <a:xfrm>
            <a:off x="214282" y="0"/>
            <a:ext cx="8429684" cy="6500834"/>
          </a:xfrm>
        </p:spPr>
        <p:txBody>
          <a:bodyPr/>
          <a:lstStyle/>
          <a:p>
            <a:pPr eaLnBrk="1" hangingPunct="1">
              <a:buNone/>
            </a:pPr>
            <a:r>
              <a:rPr lang="uk-UA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Мета уроку: </a:t>
            </a:r>
          </a:p>
          <a:p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</a:rPr>
              <a:t>Узагальнити  та  систематизувати знання і вміння учнів застосовувати властивості числових нерівностей до доведення та розв’язування лінійних нерівностей з однією змінною,  розширити знання різними методами розв’язування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</a:rPr>
              <a:t>нерівностей.</a:t>
            </a:r>
            <a:endParaRPr lang="ru-RU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eaLnBrk="1" hangingPunct="1"/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</a:rPr>
              <a:t>Розвивати: логічне мислення, кмітливість, навички колективної та самостійної роботи, творчі здібності учнів, почуття  взаємодопомоги. </a:t>
            </a:r>
            <a:endParaRPr lang="ru-RU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eaLnBrk="1" hangingPunct="1"/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</a:rPr>
              <a:t>Виховувати: свідоме відношення та інтерес до предмету, потяг до самовдосконалення, етику та культуру спілкування.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                               </a:t>
            </a:r>
            <a:r>
              <a:rPr lang="uk-UA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Обладнання: </a:t>
            </a: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</a:rPr>
              <a:t>ноутбук, екран, діапроектор, </a:t>
            </a:r>
            <a:r>
              <a:rPr lang="uk-UA" sz="2400" dirty="0" err="1" smtClean="0">
                <a:solidFill>
                  <a:schemeClr val="accent2">
                    <a:lumMod val="75000"/>
                  </a:schemeClr>
                </a:solidFill>
              </a:rPr>
              <a:t>роздатковий</a:t>
            </a: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</a:rPr>
              <a:t> матеріал,тести за зразками ДПА.                                    </a:t>
            </a:r>
            <a:r>
              <a:rPr lang="uk-UA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Девіз: </a:t>
            </a: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</a:rPr>
              <a:t>У математичних питаннях не можна</a:t>
            </a:r>
          </a:p>
          <a:p>
            <a:pPr eaLnBrk="1" hangingPunct="1"/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</a:rPr>
              <a:t> нехтувати й найменшими похибками. 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 /</a:t>
            </a: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</a:rPr>
              <a:t>І. Ньютон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/</a:t>
            </a:r>
            <a:endParaRPr lang="uk-UA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eaLnBrk="1" hangingPunct="1">
              <a:buNone/>
            </a:pPr>
            <a:endParaRPr lang="ru-RU" sz="2800" dirty="0" smtClean="0"/>
          </a:p>
        </p:txBody>
      </p:sp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2857488" y="6357958"/>
            <a:ext cx="64294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3929058" y="6357958"/>
            <a:ext cx="642942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2857488" y="6357958"/>
            <a:ext cx="64294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3929058" y="6357958"/>
            <a:ext cx="642942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2"/>
          <p:cNvSpPr>
            <a:spLocks noChangeArrowheads="1"/>
          </p:cNvSpPr>
          <p:nvPr/>
        </p:nvSpPr>
        <p:spPr bwMode="auto">
          <a:xfrm>
            <a:off x="857224" y="500042"/>
            <a:ext cx="71437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Встановіть</a:t>
            </a:r>
            <a:r>
              <a:rPr lang="ru-RU" sz="20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i="1" dirty="0" err="1" smtClean="0">
                <a:ln w="18000">
                  <a:solidFill>
                    <a:srgbClr val="800000"/>
                  </a:solidFill>
                  <a:prstDash val="solid"/>
                  <a:miter lim="800000"/>
                </a:ln>
                <a:solidFill>
                  <a:srgbClr val="8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відповідність</a:t>
            </a:r>
            <a:r>
              <a:rPr lang="ru-RU" sz="20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0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між</a:t>
            </a:r>
            <a:r>
              <a:rPr lang="ru-RU" sz="20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0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нерівністю</a:t>
            </a:r>
            <a:r>
              <a:rPr lang="ru-RU" sz="20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</a:t>
            </a:r>
            <a:r>
              <a:rPr lang="ru-RU" sz="20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числовим</a:t>
            </a:r>
            <a:r>
              <a:rPr lang="ru-RU" sz="20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0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проміжком</a:t>
            </a:r>
            <a:r>
              <a:rPr lang="ru-RU" sz="20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</a:t>
            </a:r>
            <a:r>
              <a:rPr lang="ru-RU" sz="20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який</a:t>
            </a:r>
            <a:r>
              <a:rPr lang="ru-RU" sz="20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0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зображує</a:t>
            </a:r>
            <a:r>
              <a:rPr lang="ru-RU" sz="20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0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її</a:t>
            </a:r>
            <a:r>
              <a:rPr lang="ru-RU" sz="20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0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розв’язки</a:t>
            </a:r>
            <a:r>
              <a:rPr lang="ru-RU" sz="20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та </a:t>
            </a:r>
            <a:r>
              <a:rPr lang="ru-RU" sz="20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його</a:t>
            </a:r>
            <a:r>
              <a:rPr lang="ru-RU" sz="20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0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позначенням</a:t>
            </a:r>
            <a:r>
              <a:rPr lang="ru-RU" sz="2000" b="1" i="1" dirty="0" smtClean="0">
                <a:ln>
                  <a:solidFill>
                    <a:srgbClr val="002060"/>
                  </a:solidFill>
                </a:ln>
              </a:rPr>
              <a:t> </a:t>
            </a:r>
            <a:endParaRPr lang="ru-RU" sz="2000" b="1" i="1" dirty="0">
              <a:ln>
                <a:solidFill>
                  <a:srgbClr val="002060"/>
                </a:solidFill>
              </a:ln>
            </a:endParaRPr>
          </a:p>
        </p:txBody>
      </p:sp>
      <p:sp>
        <p:nvSpPr>
          <p:cNvPr id="16" name="TextBox 26"/>
          <p:cNvSpPr txBox="1">
            <a:spLocks noChangeArrowheads="1"/>
          </p:cNvSpPr>
          <p:nvPr/>
        </p:nvSpPr>
        <p:spPr bwMode="auto">
          <a:xfrm>
            <a:off x="928662" y="0"/>
            <a:ext cx="671516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3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Бліцопитування</a:t>
            </a:r>
            <a:endParaRPr lang="ru-RU" sz="3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blipFill>
                <a:blip r:embed="rId2"/>
                <a:tile tx="0" ty="0" sx="100000" sy="100000" flip="none" algn="tl"/>
              </a:blip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142976" y="1643050"/>
          <a:ext cx="6715172" cy="3991217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166953"/>
                <a:gridCol w="2333641"/>
                <a:gridCol w="2214578"/>
              </a:tblGrid>
              <a:tr h="881336">
                <a:tc>
                  <a:txBody>
                    <a:bodyPr/>
                    <a:lstStyle/>
                    <a:p>
                      <a:r>
                        <a:rPr lang="uk-UA" b="1" i="1" dirty="0" smtClean="0"/>
                        <a:t>1) -3</a:t>
                      </a:r>
                      <a:r>
                        <a:rPr lang="en-US" b="1" i="1" dirty="0" smtClean="0"/>
                        <a:t> &lt; x &lt; 4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36000">
                        <a:lnSpc>
                          <a:spcPct val="50000"/>
                        </a:lnSpc>
                        <a:spcBef>
                          <a:spcPts val="100"/>
                        </a:spcBef>
                      </a:pPr>
                      <a:endParaRPr lang="en-US" b="1" i="1" dirty="0" smtClean="0"/>
                    </a:p>
                    <a:p>
                      <a:pPr defTabSz="936000">
                        <a:lnSpc>
                          <a:spcPct val="75000"/>
                        </a:lnSpc>
                        <a:spcBef>
                          <a:spcPts val="0"/>
                        </a:spcBef>
                      </a:pPr>
                      <a:r>
                        <a:rPr lang="en-US" b="1" i="1" dirty="0" smtClean="0"/>
                        <a:t>a)</a:t>
                      </a:r>
                      <a:r>
                        <a:rPr lang="uk-UA" b="1" i="1" dirty="0" smtClean="0"/>
                        <a:t>  </a:t>
                      </a:r>
                      <a:r>
                        <a:rPr lang="ru-RU" b="1" i="1" baseline="0" dirty="0" smtClean="0"/>
                        <a:t> -3         4      </a:t>
                      </a:r>
                      <a:r>
                        <a:rPr lang="en-US" b="1" i="1" baseline="0" dirty="0" smtClean="0"/>
                        <a:t>x</a:t>
                      </a:r>
                      <a:r>
                        <a:rPr lang="ru-RU" b="1" i="1" baseline="0" dirty="0" smtClean="0"/>
                        <a:t>  </a:t>
                      </a:r>
                    </a:p>
                    <a:p>
                      <a:pPr defTabSz="936000">
                        <a:lnSpc>
                          <a:spcPct val="75000"/>
                        </a:lnSpc>
                        <a:spcBef>
                          <a:spcPts val="0"/>
                        </a:spcBef>
                      </a:pPr>
                      <a:r>
                        <a:rPr lang="ru-RU" b="1" i="1" u="none" baseline="0" dirty="0" smtClean="0"/>
                        <a:t>    --</a:t>
                      </a:r>
                      <a:r>
                        <a:rPr lang="ru-RU" b="1" i="1" u="none" strike="sngStrike" baseline="0" dirty="0" smtClean="0"/>
                        <a:t>●''''''''</a:t>
                      </a:r>
                      <a:r>
                        <a:rPr lang="ru-RU" b="1" i="1" u="none" strike="noStrike" baseline="0" dirty="0" smtClean="0"/>
                        <a:t>○</a:t>
                      </a:r>
                      <a:r>
                        <a:rPr lang="ru-RU" b="1" i="1" u="none" baseline="0" dirty="0" smtClean="0"/>
                        <a:t>---→</a:t>
                      </a:r>
                      <a:endParaRPr lang="ru-RU" b="1" i="1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ru-RU" b="1" i="1" dirty="0" smtClean="0"/>
                        <a:t>( - ∞</a:t>
                      </a:r>
                      <a:r>
                        <a:rPr lang="en-US" b="1" i="1" dirty="0" smtClean="0"/>
                        <a:t>;</a:t>
                      </a:r>
                      <a:r>
                        <a:rPr lang="en-US" b="1" i="1" baseline="0" dirty="0" smtClean="0"/>
                        <a:t> 4 ]</a:t>
                      </a:r>
                      <a:endParaRPr lang="ru-RU" b="1" i="1" dirty="0" smtClean="0"/>
                    </a:p>
                    <a:p>
                      <a:pPr marL="342900" indent="-342900">
                        <a:buAutoNum type="alphaLcParenR"/>
                      </a:pPr>
                      <a:endParaRPr lang="ru-RU" b="1" i="1" baseline="0" dirty="0" smtClean="0"/>
                    </a:p>
                  </a:txBody>
                  <a:tcPr/>
                </a:tc>
              </a:tr>
              <a:tr h="833176">
                <a:tc>
                  <a:txBody>
                    <a:bodyPr/>
                    <a:lstStyle/>
                    <a:p>
                      <a:r>
                        <a:rPr lang="en-US" b="1" i="1" dirty="0" smtClean="0"/>
                        <a:t>2) x</a:t>
                      </a:r>
                      <a:r>
                        <a:rPr lang="en-US" b="1" i="1" baseline="0" dirty="0" smtClean="0"/>
                        <a:t> </a:t>
                      </a:r>
                      <a:r>
                        <a:rPr lang="en-US" b="1" i="1" dirty="0" smtClean="0"/>
                        <a:t>≤ 4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i="1" dirty="0" smtClean="0"/>
                        <a:t>б)         </a:t>
                      </a:r>
                      <a:r>
                        <a:rPr lang="en-US" b="1" i="1" dirty="0" smtClean="0"/>
                        <a:t>  </a:t>
                      </a:r>
                      <a:r>
                        <a:rPr lang="ru-RU" b="1" i="1" dirty="0" smtClean="0"/>
                        <a:t>  -3</a:t>
                      </a:r>
                      <a:r>
                        <a:rPr lang="ru-RU" b="1" i="1" baseline="0" dirty="0" smtClean="0"/>
                        <a:t>  </a:t>
                      </a:r>
                      <a:r>
                        <a:rPr lang="en-US" b="1" i="1" baseline="0" dirty="0" smtClean="0"/>
                        <a:t> </a:t>
                      </a:r>
                      <a:r>
                        <a:rPr lang="uk-UA" b="1" i="1" baseline="0" dirty="0" smtClean="0"/>
                        <a:t> </a:t>
                      </a:r>
                      <a:r>
                        <a:rPr lang="ru-RU" b="1" i="1" baseline="0" dirty="0" smtClean="0"/>
                        <a:t>   </a:t>
                      </a:r>
                      <a:r>
                        <a:rPr lang="en-US" b="1" i="1" baseline="0" dirty="0" smtClean="0"/>
                        <a:t>x</a:t>
                      </a:r>
                      <a:endParaRPr lang="ru-RU" b="1" i="1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i="1" u="none" baseline="0" dirty="0" smtClean="0"/>
                        <a:t>    </a:t>
                      </a:r>
                      <a:r>
                        <a:rPr lang="ru-RU" b="1" i="1" u="none" baseline="0" dirty="0" smtClean="0"/>
                        <a:t>-</a:t>
                      </a:r>
                      <a:r>
                        <a:rPr lang="ru-RU" b="1" i="1" u="none" strike="sngStrike" baseline="0" dirty="0" smtClean="0"/>
                        <a:t>''''''''''''</a:t>
                      </a:r>
                      <a:r>
                        <a:rPr lang="ru-RU" b="1" i="1" u="none" strike="noStrike" baseline="0" dirty="0" smtClean="0"/>
                        <a:t>○</a:t>
                      </a:r>
                      <a:r>
                        <a:rPr lang="ru-RU" b="1" i="1" u="none" baseline="0" dirty="0" smtClean="0"/>
                        <a:t>---→</a:t>
                      </a:r>
                      <a:endParaRPr lang="ru-RU" b="1" i="1" u="sng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б </a:t>
                      </a:r>
                      <a:r>
                        <a:rPr lang="en-US" b="1" i="1" dirty="0" smtClean="0"/>
                        <a:t>)  </a:t>
                      </a:r>
                      <a:r>
                        <a:rPr lang="ru-RU" b="1" i="1" dirty="0" smtClean="0"/>
                        <a:t>(-</a:t>
                      </a:r>
                      <a:r>
                        <a:rPr lang="ru-RU" b="1" i="1" baseline="0" dirty="0" smtClean="0"/>
                        <a:t> 3</a:t>
                      </a:r>
                      <a:r>
                        <a:rPr lang="en-US" b="1" i="1" baseline="0" dirty="0" smtClean="0"/>
                        <a:t>;  4  ]</a:t>
                      </a:r>
                      <a:endParaRPr lang="ru-RU" b="1" i="1" dirty="0"/>
                    </a:p>
                  </a:txBody>
                  <a:tcPr/>
                </a:tc>
              </a:tr>
              <a:tr h="789672">
                <a:tc>
                  <a:txBody>
                    <a:bodyPr/>
                    <a:lstStyle/>
                    <a:p>
                      <a:r>
                        <a:rPr lang="en-US" b="1" i="1" dirty="0" smtClean="0"/>
                        <a:t>3) – 3 &lt; x ≤ 4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36000">
                        <a:lnSpc>
                          <a:spcPct val="75000"/>
                        </a:lnSpc>
                        <a:spcBef>
                          <a:spcPts val="0"/>
                        </a:spcBef>
                      </a:pPr>
                      <a:r>
                        <a:rPr lang="ru-RU" b="1" i="1" dirty="0" smtClean="0"/>
                        <a:t>в)   </a:t>
                      </a:r>
                      <a:r>
                        <a:rPr lang="ru-RU" b="1" i="1" baseline="0" dirty="0" smtClean="0"/>
                        <a:t>-3          4     </a:t>
                      </a:r>
                      <a:r>
                        <a:rPr lang="en-US" b="1" i="1" baseline="0" dirty="0" smtClean="0"/>
                        <a:t>x</a:t>
                      </a:r>
                      <a:r>
                        <a:rPr lang="ru-RU" b="1" i="1" baseline="0" dirty="0" smtClean="0"/>
                        <a:t>  </a:t>
                      </a:r>
                    </a:p>
                    <a:p>
                      <a:pPr defTabSz="936000">
                        <a:lnSpc>
                          <a:spcPct val="75000"/>
                        </a:lnSpc>
                        <a:spcBef>
                          <a:spcPts val="0"/>
                        </a:spcBef>
                      </a:pPr>
                      <a:r>
                        <a:rPr lang="ru-RU" b="1" i="1" u="none" baseline="0" dirty="0" smtClean="0"/>
                        <a:t>    --</a:t>
                      </a:r>
                      <a:r>
                        <a:rPr lang="ru-RU" b="1" i="1" u="none" strike="noStrike" baseline="0" dirty="0" smtClean="0"/>
                        <a:t>○</a:t>
                      </a:r>
                      <a:r>
                        <a:rPr lang="ru-RU" b="1" i="1" u="none" strike="sngStrike" baseline="0" dirty="0" smtClean="0"/>
                        <a:t>''''''''</a:t>
                      </a:r>
                      <a:r>
                        <a:rPr lang="ru-RU" b="1" i="1" u="none" strike="noStrike" baseline="0" dirty="0" smtClean="0"/>
                        <a:t>○</a:t>
                      </a:r>
                      <a:r>
                        <a:rPr lang="ru-RU" b="1" i="1" u="none" baseline="0" dirty="0" smtClean="0"/>
                        <a:t>---→</a:t>
                      </a:r>
                      <a:endParaRPr lang="ru-RU" b="1" i="1" u="sng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1" dirty="0" smtClean="0"/>
                        <a:t>в</a:t>
                      </a:r>
                      <a:r>
                        <a:rPr lang="en-US" b="1" i="1" dirty="0" smtClean="0"/>
                        <a:t> </a:t>
                      </a:r>
                      <a:r>
                        <a:rPr lang="ru-RU" b="1" i="1" dirty="0" smtClean="0"/>
                        <a:t>)</a:t>
                      </a:r>
                      <a:r>
                        <a:rPr lang="en-US" b="1" i="1" dirty="0" smtClean="0"/>
                        <a:t>  </a:t>
                      </a:r>
                      <a:r>
                        <a:rPr lang="ru-RU" b="1" i="1" dirty="0" smtClean="0"/>
                        <a:t> ( - ∞</a:t>
                      </a:r>
                      <a:r>
                        <a:rPr lang="en-US" b="1" i="1" dirty="0" smtClean="0"/>
                        <a:t>; </a:t>
                      </a:r>
                      <a:r>
                        <a:rPr lang="en-US" b="1" i="1" baseline="0" dirty="0" smtClean="0"/>
                        <a:t>-3)</a:t>
                      </a:r>
                      <a:endParaRPr lang="ru-RU" b="1" i="1" dirty="0" smtClean="0"/>
                    </a:p>
                    <a:p>
                      <a:endParaRPr lang="ru-RU" b="1" i="1" dirty="0"/>
                    </a:p>
                  </a:txBody>
                  <a:tcPr/>
                </a:tc>
              </a:tr>
              <a:tr h="781964">
                <a:tc>
                  <a:txBody>
                    <a:bodyPr/>
                    <a:lstStyle/>
                    <a:p>
                      <a:r>
                        <a:rPr lang="en-US" b="1" i="1" dirty="0" smtClean="0"/>
                        <a:t>4) x &lt; -</a:t>
                      </a:r>
                      <a:r>
                        <a:rPr lang="en-US" b="1" i="1" baseline="0" dirty="0" smtClean="0"/>
                        <a:t> 3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36000">
                        <a:lnSpc>
                          <a:spcPct val="75000"/>
                        </a:lnSpc>
                        <a:spcBef>
                          <a:spcPts val="0"/>
                        </a:spcBef>
                      </a:pPr>
                      <a:r>
                        <a:rPr lang="ru-RU" b="1" i="1" dirty="0" smtClean="0"/>
                        <a:t>г)   </a:t>
                      </a:r>
                      <a:r>
                        <a:rPr lang="ru-RU" b="1" i="1" baseline="0" dirty="0" smtClean="0"/>
                        <a:t>-3          4     </a:t>
                      </a:r>
                      <a:r>
                        <a:rPr lang="en-US" b="1" i="1" baseline="0" dirty="0" smtClean="0"/>
                        <a:t>x</a:t>
                      </a:r>
                      <a:r>
                        <a:rPr lang="ru-RU" b="1" i="1" baseline="0" dirty="0" smtClean="0"/>
                        <a:t>  </a:t>
                      </a:r>
                    </a:p>
                    <a:p>
                      <a:pPr defTabSz="936000">
                        <a:lnSpc>
                          <a:spcPct val="75000"/>
                        </a:lnSpc>
                        <a:spcBef>
                          <a:spcPts val="0"/>
                        </a:spcBef>
                      </a:pPr>
                      <a:r>
                        <a:rPr lang="ru-RU" b="1" i="1" u="none" baseline="0" dirty="0" smtClean="0"/>
                        <a:t>    --</a:t>
                      </a:r>
                      <a:r>
                        <a:rPr lang="ru-RU" b="1" i="1" u="none" strike="noStrike" baseline="0" dirty="0" smtClean="0"/>
                        <a:t>○</a:t>
                      </a:r>
                      <a:r>
                        <a:rPr lang="ru-RU" b="1" i="1" u="none" strike="sngStrike" baseline="0" dirty="0" smtClean="0"/>
                        <a:t>''''''''</a:t>
                      </a:r>
                      <a:r>
                        <a:rPr lang="ru-RU" b="1" i="1" u="none" strike="noStrike" baseline="0" dirty="0" smtClean="0"/>
                        <a:t>●</a:t>
                      </a:r>
                      <a:r>
                        <a:rPr lang="ru-RU" b="1" i="1" u="none" baseline="0" dirty="0" smtClean="0"/>
                        <a:t>---→</a:t>
                      </a:r>
                      <a:endParaRPr lang="ru-RU" b="1" i="1" u="sng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г) </a:t>
                      </a:r>
                      <a:r>
                        <a:rPr lang="en-US" b="1" i="1" dirty="0" smtClean="0"/>
                        <a:t>   </a:t>
                      </a:r>
                      <a:r>
                        <a:rPr lang="ru-RU" b="1" i="1" dirty="0" smtClean="0"/>
                        <a:t>( - 3</a:t>
                      </a:r>
                      <a:r>
                        <a:rPr lang="en-US" b="1" i="1" dirty="0" smtClean="0"/>
                        <a:t>; 4 </a:t>
                      </a:r>
                      <a:r>
                        <a:rPr lang="ru-RU" b="1" i="1" dirty="0" smtClean="0"/>
                        <a:t>)</a:t>
                      </a:r>
                      <a:endParaRPr lang="ru-RU" b="1" i="1" dirty="0"/>
                    </a:p>
                  </a:txBody>
                  <a:tcPr/>
                </a:tc>
              </a:tr>
              <a:tr h="705069">
                <a:tc>
                  <a:txBody>
                    <a:bodyPr/>
                    <a:lstStyle/>
                    <a:p>
                      <a:r>
                        <a:rPr lang="en-US" b="1" i="1" dirty="0" smtClean="0"/>
                        <a:t>5) – 3 ≤ x &lt; 4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i="1" dirty="0" err="1" smtClean="0"/>
                        <a:t>д</a:t>
                      </a:r>
                      <a:r>
                        <a:rPr lang="ru-RU" b="1" i="1" dirty="0" smtClean="0"/>
                        <a:t>)           </a:t>
                      </a:r>
                      <a:r>
                        <a:rPr lang="en-US" b="1" i="1" dirty="0" smtClean="0"/>
                        <a:t>   </a:t>
                      </a:r>
                      <a:r>
                        <a:rPr lang="ru-RU" b="1" i="1" dirty="0" smtClean="0"/>
                        <a:t>  </a:t>
                      </a:r>
                      <a:r>
                        <a:rPr lang="en-US" b="1" i="1" dirty="0" smtClean="0"/>
                        <a:t>4</a:t>
                      </a:r>
                      <a:r>
                        <a:rPr lang="ru-RU" b="1" i="1" baseline="0" dirty="0" smtClean="0"/>
                        <a:t>  </a:t>
                      </a:r>
                      <a:r>
                        <a:rPr lang="en-US" b="1" i="1" baseline="0" dirty="0" smtClean="0"/>
                        <a:t> </a:t>
                      </a:r>
                      <a:r>
                        <a:rPr lang="ru-RU" b="1" i="1" baseline="0" dirty="0" smtClean="0"/>
                        <a:t>   </a:t>
                      </a:r>
                      <a:r>
                        <a:rPr lang="en-US" b="1" i="1" baseline="0" dirty="0" smtClean="0"/>
                        <a:t>x</a:t>
                      </a:r>
                      <a:endParaRPr lang="ru-RU" b="1" i="1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i="1" u="none" baseline="0" dirty="0" smtClean="0"/>
                        <a:t>    </a:t>
                      </a:r>
                      <a:r>
                        <a:rPr lang="ru-RU" b="1" i="1" u="none" baseline="0" dirty="0" smtClean="0"/>
                        <a:t>-</a:t>
                      </a:r>
                      <a:r>
                        <a:rPr lang="ru-RU" b="1" i="1" u="none" strike="sngStrike" baseline="0" dirty="0" smtClean="0"/>
                        <a:t>''''''''''''</a:t>
                      </a:r>
                      <a:r>
                        <a:rPr lang="ru-RU" b="1" i="1" u="none" strike="noStrike" baseline="0" dirty="0" smtClean="0"/>
                        <a:t>●</a:t>
                      </a:r>
                      <a:r>
                        <a:rPr lang="ru-RU" b="1" i="1" u="none" baseline="0" dirty="0" smtClean="0"/>
                        <a:t>---→</a:t>
                      </a:r>
                      <a:endParaRPr lang="ru-RU" b="1" i="1" u="sng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err="1" smtClean="0"/>
                        <a:t>д</a:t>
                      </a:r>
                      <a:r>
                        <a:rPr lang="ru-RU" b="1" i="1" dirty="0" smtClean="0"/>
                        <a:t>)  </a:t>
                      </a:r>
                      <a:r>
                        <a:rPr lang="en-US" b="1" i="1" dirty="0" smtClean="0"/>
                        <a:t> [</a:t>
                      </a:r>
                      <a:r>
                        <a:rPr lang="en-US" b="1" i="1" baseline="0" dirty="0" smtClean="0"/>
                        <a:t> - 3; 4 )</a:t>
                      </a:r>
                      <a:endParaRPr lang="ru-RU" b="1" i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800" b="1" i="0" u="none" strike="noStrike" kern="0" cap="none" spc="0" normalizeH="0" baseline="0" noProof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Відповіді</a:t>
            </a:r>
            <a:endParaRPr kumimoji="0" lang="ru-RU" sz="4800" b="1" i="0" u="none" strike="noStrike" kern="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blipFill>
                <a:blip r:embed="rId2"/>
                <a:tile tx="0" ty="0" sx="100000" sy="100000" flip="none" algn="tl"/>
              </a:blip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214280" y="1500174"/>
          <a:ext cx="8644000" cy="1143008"/>
        </p:xfrm>
        <a:graphic>
          <a:graphicData uri="http://schemas.openxmlformats.org/drawingml/2006/table">
            <a:tbl>
              <a:tblPr>
                <a:effectLst>
                  <a:innerShdw blurRad="63500" dist="50800" dir="8100000">
                    <a:schemeClr val="bg2">
                      <a:lumMod val="75000"/>
                      <a:alpha val="50000"/>
                    </a:schemeClr>
                  </a:innerShdw>
                </a:effectLst>
              </a:tblPr>
              <a:tblGrid>
                <a:gridCol w="1728800"/>
                <a:gridCol w="1728800"/>
                <a:gridCol w="1728800"/>
                <a:gridCol w="1728800"/>
                <a:gridCol w="1728800"/>
              </a:tblGrid>
              <a:tr h="5715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600" dirty="0">
                          <a:latin typeface="Times New Roman"/>
                          <a:ea typeface="Times New Roman"/>
                        </a:rPr>
                        <a:t>№ 1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600" dirty="0">
                          <a:latin typeface="Times New Roman"/>
                          <a:ea typeface="Times New Roman"/>
                        </a:rPr>
                        <a:t>№ 2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600" dirty="0">
                          <a:latin typeface="Times New Roman"/>
                          <a:ea typeface="Times New Roman"/>
                        </a:rPr>
                        <a:t>№ 3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600" dirty="0">
                          <a:latin typeface="Times New Roman"/>
                          <a:ea typeface="Times New Roman"/>
                        </a:rPr>
                        <a:t>№ 4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600" dirty="0">
                          <a:latin typeface="Times New Roman"/>
                          <a:ea typeface="Times New Roman"/>
                        </a:rPr>
                        <a:t>№ 5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600" b="0" i="0" dirty="0" smtClean="0">
                          <a:latin typeface="Times New Roman"/>
                          <a:ea typeface="Times New Roman"/>
                        </a:rPr>
                        <a:t>в</a:t>
                      </a:r>
                      <a:r>
                        <a:rPr lang="ru-RU" sz="3600" b="0" i="0" dirty="0" smtClean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ru-RU" sz="3600" b="0" i="0" baseline="0" dirty="0" smtClean="0">
                          <a:latin typeface="Times New Roman"/>
                          <a:ea typeface="Times New Roman"/>
                        </a:rPr>
                        <a:t> г</a:t>
                      </a:r>
                      <a:endParaRPr lang="ru-RU" sz="3600" b="0" i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600" b="0" i="0" dirty="0" smtClean="0">
                          <a:latin typeface="Times New Roman"/>
                          <a:ea typeface="Times New Roman"/>
                        </a:rPr>
                        <a:t>д,  а</a:t>
                      </a:r>
                      <a:endParaRPr lang="ru-RU" sz="3600" b="0" i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600" b="0" i="0" dirty="0" smtClean="0">
                          <a:latin typeface="Times New Roman"/>
                          <a:ea typeface="Times New Roman"/>
                        </a:rPr>
                        <a:t>г,  б</a:t>
                      </a:r>
                      <a:endParaRPr lang="ru-RU" sz="3600" b="0" i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600" b="0" i="0" dirty="0" smtClean="0">
                          <a:latin typeface="Times New Roman"/>
                          <a:ea typeface="Times New Roman"/>
                        </a:rPr>
                        <a:t>б,  в</a:t>
                      </a:r>
                      <a:endParaRPr lang="ru-RU" sz="3600" b="0" i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600" b="0" i="0" dirty="0" smtClean="0">
                          <a:latin typeface="Times New Roman"/>
                          <a:ea typeface="Times New Roman"/>
                        </a:rPr>
                        <a:t>а,  д</a:t>
                      </a:r>
                      <a:endParaRPr lang="ru-RU" sz="3600" b="0" i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19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86058"/>
            <a:ext cx="43529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20" name="Управляющая кнопка: назад 19">
            <a:hlinkClick r:id="" action="ppaction://hlinkshowjump?jump=previousslide" highlightClick="1"/>
          </p:cNvPr>
          <p:cNvSpPr/>
          <p:nvPr/>
        </p:nvSpPr>
        <p:spPr>
          <a:xfrm>
            <a:off x="2857488" y="6357958"/>
            <a:ext cx="64294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далее 20">
            <a:hlinkClick r:id="" action="ppaction://hlinkshowjump?jump=nextslide" highlightClick="1"/>
          </p:cNvPr>
          <p:cNvSpPr/>
          <p:nvPr/>
        </p:nvSpPr>
        <p:spPr>
          <a:xfrm>
            <a:off x="3929058" y="6357958"/>
            <a:ext cx="642942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857628"/>
            <a:ext cx="3429024" cy="258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Объект 1"/>
          <p:cNvSpPr txBox="1">
            <a:spLocks/>
          </p:cNvSpPr>
          <p:nvPr/>
        </p:nvSpPr>
        <p:spPr>
          <a:xfrm>
            <a:off x="500034" y="928670"/>
            <a:ext cx="8229600" cy="9683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uk-UA" sz="3200" b="1" dirty="0" smtClean="0"/>
              <a:t>Колективна робота. (Працюємо разом)</a:t>
            </a:r>
            <a:endParaRPr lang="ru-RU" sz="3200" dirty="0" smtClean="0"/>
          </a:p>
          <a:p>
            <a:r>
              <a:rPr lang="uk-UA" sz="3200" b="1" dirty="0" smtClean="0"/>
              <a:t> Розташувати числа в порядку зростання:</a:t>
            </a:r>
            <a:endParaRPr lang="ru-RU" sz="3200" dirty="0"/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2857488" y="6357958"/>
            <a:ext cx="64294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3929058" y="6357958"/>
            <a:ext cx="642942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714348" y="142852"/>
            <a:ext cx="75009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Розумова розминка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blipFill>
                <a:blip r:embed="rId4"/>
                <a:tile tx="0" ty="0" sx="100000" sy="100000" flip="none" algn="tl"/>
              </a:blip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00100" y="2143116"/>
            <a:ext cx="4786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1) </a:t>
            </a:r>
            <a:r>
              <a:rPr lang="en-US" sz="2800" dirty="0" smtClean="0"/>
              <a:t>    </a:t>
            </a:r>
            <a:r>
              <a:rPr lang="uk-UA" sz="2800" dirty="0" smtClean="0"/>
              <a:t>  </a:t>
            </a:r>
            <a:r>
              <a:rPr lang="en-US" sz="2800" dirty="0" smtClean="0"/>
              <a:t>;</a:t>
            </a:r>
            <a:r>
              <a:rPr lang="uk-UA" sz="2800" dirty="0" smtClean="0"/>
              <a:t> </a:t>
            </a:r>
            <a:r>
              <a:rPr lang="en-US" sz="2800" dirty="0" smtClean="0"/>
              <a:t> -6;   2,1;    4,2</a:t>
            </a:r>
            <a:endParaRPr lang="ru-RU" sz="2800" dirty="0"/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1428728" y="2143116"/>
          <a:ext cx="572647" cy="571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98" name="Формула" r:id="rId5" imgW="228600" imgH="228600" progId="Equation.3">
                  <p:embed/>
                </p:oleObj>
              </mc:Choice>
              <mc:Fallback>
                <p:oleObj name="Формула" r:id="rId5" imgW="228600" imgH="2286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2143116"/>
                        <a:ext cx="572647" cy="5715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000100" y="2714620"/>
            <a:ext cx="29081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2)  2,6; - 5;  - 6,37;</a:t>
            </a:r>
            <a:endParaRPr lang="ru-RU" sz="2800" dirty="0"/>
          </a:p>
        </p:txBody>
      </p:sp>
      <p:graphicFrame>
        <p:nvGraphicFramePr>
          <p:cNvPr id="178187" name="Object 11"/>
          <p:cNvGraphicFramePr>
            <a:graphicFrameLocks noChangeAspect="1"/>
          </p:cNvGraphicFramePr>
          <p:nvPr/>
        </p:nvGraphicFramePr>
        <p:xfrm>
          <a:off x="3714744" y="2643182"/>
          <a:ext cx="604842" cy="571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99" name="Формула" r:id="rId7" imgW="241200" imgH="228600" progId="Equation.3">
                  <p:embed/>
                </p:oleObj>
              </mc:Choice>
              <mc:Fallback>
                <p:oleObj name="Формула" r:id="rId7" imgW="241200" imgH="2286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4744" y="2643182"/>
                        <a:ext cx="604842" cy="5715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8188" name="Object 12"/>
          <p:cNvGraphicFramePr>
            <a:graphicFrameLocks noChangeAspect="1"/>
          </p:cNvGraphicFramePr>
          <p:nvPr/>
        </p:nvGraphicFramePr>
        <p:xfrm>
          <a:off x="3500437" y="3286126"/>
          <a:ext cx="751485" cy="500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200" name="Формула" r:id="rId9" imgW="342720" imgH="228600" progId="Equation.3">
                  <p:embed/>
                </p:oleObj>
              </mc:Choice>
              <mc:Fallback>
                <p:oleObj name="Формула" r:id="rId9" imgW="342720" imgH="22860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7" y="3286126"/>
                        <a:ext cx="751485" cy="5000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1000100" y="3286124"/>
            <a:ext cx="26432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3)  1,5; - 3,7; - 2;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78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78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6" grpId="0"/>
      <p:bldP spid="18" grpId="0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ost-6773-116319099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12" t="6056" r="8130" b="19731"/>
          <a:stretch>
            <a:fillRect/>
          </a:stretch>
        </p:blipFill>
        <p:spPr bwMode="auto">
          <a:xfrm rot="682518" flipH="1">
            <a:off x="6011863" y="2636838"/>
            <a:ext cx="2808287" cy="1436687"/>
          </a:xfrm>
          <a:prstGeom prst="rect">
            <a:avLst/>
          </a:prstGeom>
          <a:noFill/>
        </p:spPr>
      </p:pic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611188" y="1000108"/>
            <a:ext cx="7993062" cy="4286281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5931"/>
              </a:avLst>
            </a:prstTxWarp>
          </a:bodyPr>
          <a:lstStyle/>
          <a:p>
            <a:pPr algn="ctr"/>
            <a:r>
              <a:rPr lang="ru-RU" sz="3600" b="1" kern="10" dirty="0" err="1" smtClean="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Хвилинка</a:t>
            </a:r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 </a:t>
            </a:r>
            <a:r>
              <a:rPr lang="ru-RU" sz="3600" b="1" kern="10" dirty="0" err="1" smtClean="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відпочинку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solidFill>
                <a:srgbClr val="000080"/>
              </a:solidFill>
              <a:latin typeface="Arial"/>
              <a:cs typeface="Arial"/>
            </a:endParaRPr>
          </a:p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для глаз</a:t>
            </a:r>
          </a:p>
        </p:txBody>
      </p:sp>
      <p:pic>
        <p:nvPicPr>
          <p:cNvPr id="3077" name="Picture 5" descr="post-6773-116319099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12" t="6056" r="8130" b="19731"/>
          <a:stretch>
            <a:fillRect/>
          </a:stretch>
        </p:blipFill>
        <p:spPr bwMode="auto">
          <a:xfrm rot="-421179">
            <a:off x="468313" y="2636838"/>
            <a:ext cx="2735262" cy="1296987"/>
          </a:xfrm>
          <a:prstGeom prst="rect">
            <a:avLst/>
          </a:prstGeom>
          <a:noFill/>
        </p:spPr>
      </p:pic>
      <p:sp>
        <p:nvSpPr>
          <p:cNvPr id="3078" name="Line 6"/>
          <p:cNvSpPr>
            <a:spLocks noChangeShapeType="1"/>
          </p:cNvSpPr>
          <p:nvPr/>
        </p:nvSpPr>
        <p:spPr bwMode="auto">
          <a:xfrm flipV="1">
            <a:off x="19050" y="0"/>
            <a:ext cx="0" cy="6858000"/>
          </a:xfrm>
          <a:prstGeom prst="line">
            <a:avLst/>
          </a:prstGeom>
          <a:noFill/>
          <a:ln w="127000">
            <a:solidFill>
              <a:srgbClr val="3333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9" name="Line 7"/>
          <p:cNvSpPr>
            <a:spLocks noChangeShapeType="1"/>
          </p:cNvSpPr>
          <p:nvPr/>
        </p:nvSpPr>
        <p:spPr bwMode="auto">
          <a:xfrm flipV="1">
            <a:off x="9144000" y="0"/>
            <a:ext cx="0" cy="6858000"/>
          </a:xfrm>
          <a:prstGeom prst="line">
            <a:avLst/>
          </a:prstGeom>
          <a:noFill/>
          <a:ln w="127000">
            <a:solidFill>
              <a:srgbClr val="3333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0" name="Line 8"/>
          <p:cNvSpPr>
            <a:spLocks noChangeShapeType="1"/>
          </p:cNvSpPr>
          <p:nvPr/>
        </p:nvSpPr>
        <p:spPr bwMode="auto">
          <a:xfrm>
            <a:off x="0" y="6858000"/>
            <a:ext cx="9144000" cy="0"/>
          </a:xfrm>
          <a:prstGeom prst="line">
            <a:avLst/>
          </a:prstGeom>
          <a:noFill/>
          <a:ln w="127000">
            <a:solidFill>
              <a:srgbClr val="3333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1" name="Line 9"/>
          <p:cNvSpPr>
            <a:spLocks noChangeShapeType="1"/>
          </p:cNvSpPr>
          <p:nvPr/>
        </p:nvSpPr>
        <p:spPr bwMode="auto">
          <a:xfrm>
            <a:off x="0" y="44450"/>
            <a:ext cx="9144000" cy="0"/>
          </a:xfrm>
          <a:prstGeom prst="line">
            <a:avLst/>
          </a:prstGeom>
          <a:noFill/>
          <a:ln w="127000">
            <a:solidFill>
              <a:srgbClr val="3333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black4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72000" cy="3557588"/>
          </a:xfrm>
          <a:prstGeom prst="rect">
            <a:avLst/>
          </a:prstGeom>
          <a:noFill/>
        </p:spPr>
      </p:pic>
      <p:pic>
        <p:nvPicPr>
          <p:cNvPr id="9222" name="Picture 6" descr="black4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0"/>
            <a:ext cx="4787900" cy="3557588"/>
          </a:xfrm>
          <a:prstGeom prst="rect">
            <a:avLst/>
          </a:prstGeom>
          <a:noFill/>
        </p:spPr>
      </p:pic>
      <p:pic>
        <p:nvPicPr>
          <p:cNvPr id="9223" name="Picture 7" descr="black4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00413"/>
            <a:ext cx="4572000" cy="3557587"/>
          </a:xfrm>
          <a:prstGeom prst="rect">
            <a:avLst/>
          </a:prstGeom>
          <a:noFill/>
        </p:spPr>
      </p:pic>
      <p:pic>
        <p:nvPicPr>
          <p:cNvPr id="9224" name="Picture 8" descr="black4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3300413"/>
            <a:ext cx="4787900" cy="3557587"/>
          </a:xfrm>
          <a:prstGeom prst="rect">
            <a:avLst/>
          </a:prstGeom>
          <a:noFill/>
        </p:spPr>
      </p:pic>
      <p:sp>
        <p:nvSpPr>
          <p:cNvPr id="9226" name="AutoShape 10"/>
          <p:cNvSpPr>
            <a:spLocks noChangeArrowheads="1"/>
          </p:cNvSpPr>
          <p:nvPr/>
        </p:nvSpPr>
        <p:spPr bwMode="auto">
          <a:xfrm rot="-2453948">
            <a:off x="2987675" y="1989138"/>
            <a:ext cx="3384550" cy="3314700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rgbClr val="990099"/>
              </a:gs>
              <a:gs pos="100000">
                <a:srgbClr val="FF00F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3276600" y="2060575"/>
            <a:ext cx="2736850" cy="2954338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chemeClr val="accent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 rot="-1728264">
            <a:off x="6084888" y="765175"/>
            <a:ext cx="1795462" cy="1603375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219" name="Picture 3" descr="05_moon_meteorit_alh-8100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620838" y="0"/>
            <a:ext cx="1404938" cy="1038225"/>
          </a:xfrm>
          <a:prstGeom prst="rect">
            <a:avLst/>
          </a:prstGeom>
          <a:noFill/>
        </p:spPr>
      </p:pic>
      <p:pic>
        <p:nvPicPr>
          <p:cNvPr id="9229" name="Picture 13" descr="05_moon_meteorit_alh-8100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24975" y="0"/>
            <a:ext cx="1404938" cy="908050"/>
          </a:xfrm>
          <a:prstGeom prst="rect">
            <a:avLst/>
          </a:prstGeom>
          <a:noFill/>
        </p:spPr>
      </p:pic>
      <p:sp>
        <p:nvSpPr>
          <p:cNvPr id="9231" name="AutoShape 15"/>
          <p:cNvSpPr>
            <a:spLocks noChangeArrowheads="1"/>
          </p:cNvSpPr>
          <p:nvPr/>
        </p:nvSpPr>
        <p:spPr bwMode="auto">
          <a:xfrm>
            <a:off x="1042988" y="4797425"/>
            <a:ext cx="936625" cy="863600"/>
          </a:xfrm>
          <a:prstGeom prst="star5">
            <a:avLst/>
          </a:prstGeom>
          <a:gradFill rotWithShape="1">
            <a:gsLst>
              <a:gs pos="0">
                <a:srgbClr val="6699FF"/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3" name="AutoShape 17"/>
          <p:cNvSpPr>
            <a:spLocks noChangeArrowheads="1"/>
          </p:cNvSpPr>
          <p:nvPr/>
        </p:nvSpPr>
        <p:spPr bwMode="auto">
          <a:xfrm>
            <a:off x="3635375" y="549275"/>
            <a:ext cx="1223963" cy="1079500"/>
          </a:xfrm>
          <a:prstGeom prst="star5">
            <a:avLst/>
          </a:prstGeom>
          <a:gradFill rotWithShape="1">
            <a:gsLst>
              <a:gs pos="0">
                <a:srgbClr val="FFFF66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4" name="AutoShape 18"/>
          <p:cNvSpPr>
            <a:spLocks noChangeArrowheads="1"/>
          </p:cNvSpPr>
          <p:nvPr/>
        </p:nvSpPr>
        <p:spPr bwMode="auto">
          <a:xfrm rot="-1624394">
            <a:off x="6283325" y="3414713"/>
            <a:ext cx="1731963" cy="1655762"/>
          </a:xfrm>
          <a:prstGeom prst="star5">
            <a:avLst/>
          </a:prstGeom>
          <a:gradFill rotWithShape="1">
            <a:gsLst>
              <a:gs pos="0">
                <a:srgbClr val="FF0066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5" name="AutoShape 19"/>
          <p:cNvSpPr>
            <a:spLocks noChangeArrowheads="1"/>
          </p:cNvSpPr>
          <p:nvPr/>
        </p:nvSpPr>
        <p:spPr bwMode="auto">
          <a:xfrm rot="-1624394">
            <a:off x="779463" y="1011238"/>
            <a:ext cx="1587500" cy="1511300"/>
          </a:xfrm>
          <a:prstGeom prst="star5">
            <a:avLst/>
          </a:prstGeom>
          <a:gradFill rotWithShape="1">
            <a:gsLst>
              <a:gs pos="0">
                <a:srgbClr val="990099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6" name="AutoShape 20"/>
          <p:cNvSpPr>
            <a:spLocks noChangeArrowheads="1"/>
          </p:cNvSpPr>
          <p:nvPr/>
        </p:nvSpPr>
        <p:spPr bwMode="auto">
          <a:xfrm rot="-1624394">
            <a:off x="3567113" y="4805363"/>
            <a:ext cx="1873250" cy="1736725"/>
          </a:xfrm>
          <a:prstGeom prst="star5">
            <a:avLst/>
          </a:prstGeom>
          <a:gradFill rotWithShape="1">
            <a:gsLst>
              <a:gs pos="0">
                <a:srgbClr val="33CC33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9237" name="Picture 21" descr="earth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71775" y="4076700"/>
            <a:ext cx="1511300" cy="1511300"/>
          </a:xfrm>
          <a:prstGeom prst="rect">
            <a:avLst/>
          </a:prstGeom>
          <a:noFill/>
        </p:spPr>
      </p:pic>
      <p:pic>
        <p:nvPicPr>
          <p:cNvPr id="9238" name="Picture 22" descr="4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7900" y="3860800"/>
            <a:ext cx="792163" cy="792163"/>
          </a:xfrm>
          <a:prstGeom prst="rect">
            <a:avLst/>
          </a:prstGeom>
          <a:noFill/>
        </p:spPr>
      </p:pic>
      <p:pic>
        <p:nvPicPr>
          <p:cNvPr id="9239" name="Picture 23" descr="mars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71775" y="2205038"/>
            <a:ext cx="863600" cy="863600"/>
          </a:xfrm>
          <a:prstGeom prst="rect">
            <a:avLst/>
          </a:prstGeom>
          <a:noFill/>
        </p:spPr>
      </p:pic>
      <p:pic>
        <p:nvPicPr>
          <p:cNvPr id="9240" name="Picture 24" descr="112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35825" y="3213100"/>
            <a:ext cx="1079500" cy="1079500"/>
          </a:xfrm>
          <a:prstGeom prst="rect">
            <a:avLst/>
          </a:prstGeom>
          <a:noFill/>
        </p:spPr>
      </p:pic>
      <p:pic>
        <p:nvPicPr>
          <p:cNvPr id="9241" name="Picture 25" descr="upiter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24075" y="708025"/>
            <a:ext cx="935038" cy="498475"/>
          </a:xfrm>
          <a:prstGeom prst="rect">
            <a:avLst/>
          </a:prstGeom>
          <a:noFill/>
        </p:spPr>
      </p:pic>
      <p:pic>
        <p:nvPicPr>
          <p:cNvPr id="9242" name="Picture 26" descr="r4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6200000">
            <a:off x="-33337" y="5857875"/>
            <a:ext cx="1428750" cy="571500"/>
          </a:xfrm>
          <a:prstGeom prst="rect">
            <a:avLst/>
          </a:prstGeom>
          <a:noFill/>
        </p:spPr>
      </p:pic>
      <p:pic>
        <p:nvPicPr>
          <p:cNvPr id="9245" name="Picture 29" descr="r4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95288" y="188913"/>
            <a:ext cx="1428750" cy="571500"/>
          </a:xfrm>
          <a:prstGeom prst="rect">
            <a:avLst/>
          </a:prstGeom>
          <a:noFill/>
        </p:spPr>
      </p:pic>
      <p:pic>
        <p:nvPicPr>
          <p:cNvPr id="9246" name="Picture 30" descr="r4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5400000">
            <a:off x="7888288" y="617538"/>
            <a:ext cx="1428750" cy="571500"/>
          </a:xfrm>
          <a:prstGeom prst="rect">
            <a:avLst/>
          </a:prstGeom>
          <a:noFill/>
        </p:spPr>
      </p:pic>
      <p:pic>
        <p:nvPicPr>
          <p:cNvPr id="9248" name="Picture 32" descr="r7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-23696382">
            <a:off x="4211638" y="1700213"/>
            <a:ext cx="1657350" cy="1104900"/>
          </a:xfrm>
          <a:prstGeom prst="rect">
            <a:avLst/>
          </a:prstGeom>
          <a:noFill/>
        </p:spPr>
      </p:pic>
      <p:pic>
        <p:nvPicPr>
          <p:cNvPr id="9249" name="Picture 33" descr="56r2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-1371600" y="0"/>
            <a:ext cx="1371600" cy="495300"/>
          </a:xfrm>
          <a:prstGeom prst="rect">
            <a:avLst/>
          </a:prstGeom>
          <a:noFill/>
        </p:spPr>
      </p:pic>
      <p:pic>
        <p:nvPicPr>
          <p:cNvPr id="9250" name="Picture 3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принц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500"/>
                            </p:stCondLst>
                            <p:childTnLst>
                              <p:par>
                                <p:cTn id="39" presetID="10" presetClass="entr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500"/>
                            </p:stCondLst>
                            <p:childTnLst>
                              <p:par>
                                <p:cTn id="43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500"/>
                            </p:stCondLst>
                            <p:childTnLst>
                              <p:par>
                                <p:cTn id="4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3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0"/>
                            </p:stCondLst>
                            <p:childTnLst>
                              <p:par>
                                <p:cTn id="52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30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0"/>
                            </p:stCondLst>
                            <p:childTnLst>
                              <p:par>
                                <p:cTn id="5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30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9000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9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0"/>
                            </p:stCondLst>
                            <p:childTnLst>
                              <p:par>
                                <p:cTn id="7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1500"/>
                            </p:stCondLst>
                            <p:childTnLst>
                              <p:par>
                                <p:cTn id="8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2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3000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4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4500"/>
                            </p:stCondLst>
                            <p:childTnLst>
                              <p:par>
                                <p:cTn id="9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00035 -0.80532 " pathEditMode="relative" rAng="0" ptsTypes="AA">
                                      <p:cBhvr>
                                        <p:cTn id="106" dur="3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8500"/>
                            </p:stCondLst>
                            <p:childTnLst>
                              <p:par>
                                <p:cTn id="10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0.80382 -0.01018 " pathEditMode="relative" rAng="0" ptsTypes="AA">
                                      <p:cBhvr>
                                        <p:cTn id="115" dur="3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1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3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4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-0.01991 C 0.02951 0.0875 -0.01042 0.2169 -0.09566 0.26829 C -0.1809 0.32084 -0.28021 0.27384 -0.31649 0.16667 C -0.35295 0.05926 -0.31319 -0.06944 -0.2276 -0.12106 C -0.14236 -0.17245 -0.0434 -0.12731 -0.00677 -0.01991 Z " pathEditMode="relative" rAng="3942850" ptsTypes="fffff">
                                      <p:cBhvr>
                                        <p:cTn id="136" dur="3000" spd="-100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75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85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95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0500"/>
                            </p:stCondLst>
                            <p:childTnLst>
                              <p:par>
                                <p:cTn id="15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3500"/>
                            </p:stCondLst>
                            <p:childTnLst>
                              <p:par>
                                <p:cTn id="15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66500"/>
                            </p:stCondLst>
                            <p:childTnLst>
                              <p:par>
                                <p:cTn id="15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-0.13385 0.30463 " pathEditMode="relative" rAng="0" ptsTypes="AA">
                                      <p:cBhvr>
                                        <p:cTn id="160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152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" dur="3000" fill="hold"/>
                                        <p:tgtEl>
                                          <p:spTgt spid="924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69500"/>
                            </p:stCondLst>
                            <p:childTnLst>
                              <p:par>
                                <p:cTn id="16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2000" fill="hold"/>
                                        <p:tgtEl>
                                          <p:spTgt spid="92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71500"/>
                            </p:stCondLst>
                            <p:childTnLst>
                              <p:par>
                                <p:cTn id="1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72500"/>
                            </p:stCondLst>
                            <p:childTnLst>
                              <p:par>
                                <p:cTn id="1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73500"/>
                            </p:stCondLst>
                            <p:childTnLst>
                              <p:par>
                                <p:cTn id="1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74000"/>
                            </p:stCondLst>
                            <p:childTnLst>
                              <p:par>
                                <p:cTn id="18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0"/>
                </p:tgtEl>
              </p:cMediaNode>
            </p:audio>
          </p:childTnLst>
        </p:cTn>
      </p:par>
    </p:tnLst>
    <p:bldLst>
      <p:bldP spid="9226" grpId="0" animBg="1"/>
      <p:bldP spid="9226" grpId="1" animBg="1"/>
      <p:bldP spid="9226" grpId="2" animBg="1"/>
      <p:bldP spid="9225" grpId="0" animBg="1"/>
      <p:bldP spid="9225" grpId="1" animBg="1"/>
      <p:bldP spid="9225" grpId="2" animBg="1"/>
      <p:bldP spid="9227" grpId="0" animBg="1"/>
      <p:bldP spid="9227" grpId="1" animBg="1"/>
      <p:bldP spid="9227" grpId="2" animBg="1"/>
      <p:bldP spid="9231" grpId="0" animBg="1"/>
      <p:bldP spid="9231" grpId="1" animBg="1"/>
      <p:bldP spid="9233" grpId="0" animBg="1"/>
      <p:bldP spid="9233" grpId="1" animBg="1"/>
      <p:bldP spid="9234" grpId="0" animBg="1"/>
      <p:bldP spid="9234" grpId="1" animBg="1"/>
      <p:bldP spid="9235" grpId="0" animBg="1"/>
      <p:bldP spid="9235" grpId="1" animBg="1"/>
      <p:bldP spid="9236" grpId="0" animBg="1"/>
      <p:bldP spid="9236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Прямоугольник 2"/>
          <p:cNvSpPr>
            <a:spLocks noChangeArrowheads="1"/>
          </p:cNvSpPr>
          <p:nvPr/>
        </p:nvSpPr>
        <p:spPr bwMode="auto">
          <a:xfrm>
            <a:off x="0" y="50004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«А я </a:t>
            </a:r>
            <a:r>
              <a:rPr lang="ru-RU" sz="32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можу</a:t>
            </a:r>
            <a:r>
              <a:rPr lang="ru-RU" sz="32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2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краще</a:t>
            </a:r>
            <a:r>
              <a:rPr lang="ru-RU" sz="32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»</a:t>
            </a:r>
            <a:r>
              <a:rPr lang="ru-RU" sz="3200" b="1" i="1" dirty="0" smtClean="0">
                <a:ln>
                  <a:solidFill>
                    <a:srgbClr val="002060"/>
                  </a:solidFill>
                </a:ln>
              </a:rPr>
              <a:t> </a:t>
            </a:r>
            <a:endParaRPr lang="ru-RU" sz="3200" b="1" i="1" dirty="0">
              <a:ln>
                <a:solidFill>
                  <a:srgbClr val="002060"/>
                </a:solidFill>
              </a:ln>
            </a:endParaRPr>
          </a:p>
        </p:txBody>
      </p:sp>
      <p:sp>
        <p:nvSpPr>
          <p:cNvPr id="41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12" name="TextBox 26"/>
          <p:cNvSpPr txBox="1">
            <a:spLocks noChangeArrowheads="1"/>
          </p:cNvSpPr>
          <p:nvPr/>
        </p:nvSpPr>
        <p:spPr bwMode="auto">
          <a:xfrm>
            <a:off x="928662" y="0"/>
            <a:ext cx="671516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3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Ділова гра</a:t>
            </a:r>
            <a:endParaRPr lang="ru-RU" sz="3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blipFill>
                <a:blip r:embed="rId2"/>
                <a:tile tx="0" ty="0" sx="100000" sy="100000" flip="none" algn="tl"/>
              </a:blip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Управляющая кнопка: назад 16">
            <a:hlinkClick r:id="" action="ppaction://hlinkshowjump?jump=previousslide" highlightClick="1"/>
          </p:cNvPr>
          <p:cNvSpPr/>
          <p:nvPr/>
        </p:nvSpPr>
        <p:spPr>
          <a:xfrm>
            <a:off x="2857488" y="6357958"/>
            <a:ext cx="64294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3929058" y="6357958"/>
            <a:ext cx="642942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2285984" y="1000108"/>
            <a:ext cx="4786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latin typeface="Arial" pitchFamily="34" charset="0"/>
                <a:cs typeface="Arial" pitchFamily="34" charset="0"/>
              </a:rPr>
              <a:t>Завдання для роботи</a:t>
            </a:r>
            <a:endParaRPr lang="ru-RU" sz="32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71736" y="2500306"/>
            <a:ext cx="45784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) (</a:t>
            </a:r>
            <a:r>
              <a:rPr lang="uk-UA" sz="2400" b="1" i="1" dirty="0" smtClean="0">
                <a:latin typeface="Arial" pitchFamily="34" charset="0"/>
                <a:cs typeface="Arial" pitchFamily="34" charset="0"/>
              </a:rPr>
              <a:t>x+3)(x</a:t>
            </a:r>
            <a:r>
              <a:rPr lang="en-US" sz="2400" b="1" i="1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uk-UA" sz="2400" b="1" i="1" dirty="0" smtClean="0">
                <a:latin typeface="Arial" pitchFamily="34" charset="0"/>
                <a:cs typeface="Arial" pitchFamily="34" charset="0"/>
              </a:rPr>
              <a:t>- 3x+9)</a:t>
            </a: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 &gt; (x</a:t>
            </a:r>
            <a:r>
              <a:rPr lang="en-US" sz="2400" b="1" i="1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- 6)(x- 1)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71736" y="3214686"/>
            <a:ext cx="26516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x</a:t>
            </a:r>
            <a:r>
              <a:rPr lang="en-US" sz="2400" b="1" i="1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+12x+40 &gt; 0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00298" y="4071942"/>
            <a:ext cx="32672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2x</a:t>
            </a:r>
            <a:r>
              <a:rPr lang="en-US" sz="2400" b="1" i="1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- 6xy+9y</a:t>
            </a:r>
            <a:r>
              <a:rPr lang="en-US" sz="2400" b="1" i="1" baseline="30000" dirty="0" smtClean="0">
                <a:latin typeface="Arial" pitchFamily="34" charset="0"/>
                <a:cs typeface="Arial" pitchFamily="34" charset="0"/>
              </a:rPr>
              <a:t>2 </a:t>
            </a: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≥ 6x-9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71736" y="2000240"/>
            <a:ext cx="3726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latin typeface="Arial" pitchFamily="34" charset="0"/>
                <a:cs typeface="Arial" pitchFamily="34" charset="0"/>
              </a:rPr>
              <a:t>А)  Довести нерівність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00364" y="50006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785786" y="857232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2" name="Содержимое 4" descr="1221031407_00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43314"/>
            <a:ext cx="1714512" cy="236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4112" grpId="0" build="p"/>
      <p:bldP spid="19" grpId="0"/>
      <p:bldP spid="20" grpId="0"/>
      <p:bldP spid="21" grpId="0"/>
      <p:bldP spid="22" grpId="0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Прямоугольник 2"/>
          <p:cNvSpPr>
            <a:spLocks noChangeArrowheads="1"/>
          </p:cNvSpPr>
          <p:nvPr/>
        </p:nvSpPr>
        <p:spPr bwMode="auto">
          <a:xfrm>
            <a:off x="0" y="50004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«А я </a:t>
            </a:r>
            <a:r>
              <a:rPr lang="ru-RU" sz="32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можу</a:t>
            </a:r>
            <a:r>
              <a:rPr lang="ru-RU" sz="32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2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краще</a:t>
            </a:r>
            <a:r>
              <a:rPr lang="ru-RU" sz="32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»</a:t>
            </a:r>
            <a:r>
              <a:rPr lang="ru-RU" sz="3200" b="1" i="1" dirty="0" smtClean="0">
                <a:ln>
                  <a:solidFill>
                    <a:srgbClr val="002060"/>
                  </a:solidFill>
                </a:ln>
              </a:rPr>
              <a:t> </a:t>
            </a:r>
            <a:endParaRPr lang="ru-RU" sz="3200" b="1" i="1" dirty="0">
              <a:ln>
                <a:solidFill>
                  <a:srgbClr val="002060"/>
                </a:solidFill>
              </a:ln>
            </a:endParaRPr>
          </a:p>
        </p:txBody>
      </p:sp>
      <p:sp>
        <p:nvSpPr>
          <p:cNvPr id="41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12" name="TextBox 26"/>
          <p:cNvSpPr txBox="1">
            <a:spLocks noChangeArrowheads="1"/>
          </p:cNvSpPr>
          <p:nvPr/>
        </p:nvSpPr>
        <p:spPr bwMode="auto">
          <a:xfrm>
            <a:off x="928662" y="0"/>
            <a:ext cx="671516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3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Ділова гра</a:t>
            </a:r>
            <a:endParaRPr lang="ru-RU" sz="3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blipFill>
                <a:blip r:embed="rId3"/>
                <a:tile tx="0" ty="0" sx="100000" sy="100000" flip="none" algn="tl"/>
              </a:blip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Управляющая кнопка: назад 16">
            <a:hlinkClick r:id="" action="ppaction://hlinkshowjump?jump=previousslide" highlightClick="1"/>
          </p:cNvPr>
          <p:cNvSpPr/>
          <p:nvPr/>
        </p:nvSpPr>
        <p:spPr>
          <a:xfrm>
            <a:off x="2857488" y="6357958"/>
            <a:ext cx="64294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3929058" y="6357958"/>
            <a:ext cx="642942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2428860" y="2357430"/>
            <a:ext cx="39914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latin typeface="Arial" pitchFamily="34" charset="0"/>
                <a:cs typeface="Arial" pitchFamily="34" charset="0"/>
              </a:rPr>
              <a:t>оцінити значення виразу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71736" y="2928934"/>
            <a:ext cx="12602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)  </a:t>
            </a:r>
            <a:r>
              <a:rPr lang="uk-UA" sz="2400" b="1" i="1" dirty="0" smtClean="0">
                <a:latin typeface="Arial" pitchFamily="34" charset="0"/>
                <a:cs typeface="Arial" pitchFamily="34" charset="0"/>
              </a:rPr>
              <a:t>а </a:t>
            </a: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uk-UA" sz="24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b</a:t>
            </a:r>
            <a:endParaRPr lang="ru-RU" sz="2400" i="1" dirty="0" smtClean="0">
              <a:latin typeface="Arial" pitchFamily="34" charset="0"/>
              <a:cs typeface="Arial" pitchFamily="34" charset="0"/>
            </a:endParaRPr>
          </a:p>
          <a:p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Группа 30"/>
          <p:cNvGrpSpPr/>
          <p:nvPr/>
        </p:nvGrpSpPr>
        <p:grpSpPr>
          <a:xfrm>
            <a:off x="2571736" y="3429000"/>
            <a:ext cx="1428760" cy="1500198"/>
            <a:chOff x="3071802" y="4099113"/>
            <a:chExt cx="458780" cy="1018140"/>
          </a:xfrm>
        </p:grpSpPr>
        <p:sp>
          <p:nvSpPr>
            <p:cNvPr id="26" name="TextBox 25"/>
            <p:cNvSpPr txBox="1"/>
            <p:nvPr/>
          </p:nvSpPr>
          <p:spPr>
            <a:xfrm>
              <a:off x="3071802" y="4286256"/>
              <a:ext cx="45878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latin typeface="Arial" pitchFamily="34" charset="0"/>
                  <a:cs typeface="Arial" pitchFamily="34" charset="0"/>
                </a:rPr>
                <a:t>2</a:t>
              </a:r>
              <a:r>
                <a:rPr lang="uk-UA" sz="2400" b="1" dirty="0" smtClean="0">
                  <a:latin typeface="Arial" pitchFamily="34" charset="0"/>
                  <a:cs typeface="Arial" pitchFamily="34" charset="0"/>
                </a:rPr>
                <a:t>)</a:t>
              </a:r>
              <a:endParaRPr lang="ru-RU" sz="2400" dirty="0" smtClean="0">
                <a:latin typeface="Arial" pitchFamily="34" charset="0"/>
                <a:cs typeface="Arial" pitchFamily="34" charset="0"/>
              </a:endParaRPr>
            </a:p>
            <a:p>
              <a:endParaRPr lang="ru-RU" sz="2400" dirty="0">
                <a:latin typeface="Arial" pitchFamily="34" charset="0"/>
                <a:cs typeface="Arial" pitchFamily="34" charset="0"/>
              </a:endParaRPr>
            </a:p>
          </p:txBody>
        </p:sp>
        <p:graphicFrame>
          <p:nvGraphicFramePr>
            <p:cNvPr id="27" name="Объект 26"/>
            <p:cNvGraphicFramePr>
              <a:graphicFrameLocks noChangeAspect="1"/>
            </p:cNvGraphicFramePr>
            <p:nvPr/>
          </p:nvGraphicFramePr>
          <p:xfrm>
            <a:off x="3214678" y="4099113"/>
            <a:ext cx="285752" cy="7381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8426" name="Формула" r:id="rId4" imgW="152280" imgH="393480" progId="Equation.3">
                    <p:embed/>
                  </p:oleObj>
                </mc:Choice>
                <mc:Fallback>
                  <p:oleObj name="Формула" r:id="rId4" imgW="152280" imgH="393480" progId="Equation.3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14678" y="4099113"/>
                          <a:ext cx="285752" cy="73819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" name="Группа 29"/>
          <p:cNvGrpSpPr/>
          <p:nvPr/>
        </p:nvGrpSpPr>
        <p:grpSpPr>
          <a:xfrm>
            <a:off x="2428860" y="4929198"/>
            <a:ext cx="2196435" cy="714381"/>
            <a:chOff x="3143240" y="5715016"/>
            <a:chExt cx="2196435" cy="714381"/>
          </a:xfrm>
        </p:grpSpPr>
        <p:sp>
          <p:nvSpPr>
            <p:cNvPr id="28" name="TextBox 27"/>
            <p:cNvSpPr txBox="1"/>
            <p:nvPr/>
          </p:nvSpPr>
          <p:spPr>
            <a:xfrm>
              <a:off x="3143240" y="5786454"/>
              <a:ext cx="21964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latin typeface="Arial" pitchFamily="34" charset="0"/>
                  <a:cs typeface="Arial" pitchFamily="34" charset="0"/>
                </a:rPr>
                <a:t>3</a:t>
              </a:r>
              <a:r>
                <a:rPr lang="uk-UA" sz="2400" b="1" dirty="0" smtClean="0">
                  <a:latin typeface="Arial" pitchFamily="34" charset="0"/>
                  <a:cs typeface="Arial" pitchFamily="34" charset="0"/>
                </a:rPr>
                <a:t>)          </a:t>
              </a:r>
              <a:r>
                <a:rPr lang="en-US" sz="2400" b="1" dirty="0" smtClean="0">
                  <a:latin typeface="Arial" pitchFamily="34" charset="0"/>
                  <a:cs typeface="Arial" pitchFamily="34" charset="0"/>
                </a:rPr>
                <a:t>a - 5b</a:t>
              </a:r>
              <a:r>
                <a:rPr lang="uk-UA" sz="2400" b="1" dirty="0" smtClean="0">
                  <a:latin typeface="Arial" pitchFamily="34" charset="0"/>
                  <a:cs typeface="Arial" pitchFamily="34" charset="0"/>
                </a:rPr>
                <a:t>,</a:t>
              </a:r>
              <a:endParaRPr lang="ru-RU" sz="2400" dirty="0">
                <a:latin typeface="Arial" pitchFamily="34" charset="0"/>
                <a:cs typeface="Arial" pitchFamily="34" charset="0"/>
              </a:endParaRPr>
            </a:p>
          </p:txBody>
        </p:sp>
        <p:graphicFrame>
          <p:nvGraphicFramePr>
            <p:cNvPr id="29" name="Объект 28"/>
            <p:cNvGraphicFramePr>
              <a:graphicFrameLocks noChangeAspect="1"/>
            </p:cNvGraphicFramePr>
            <p:nvPr/>
          </p:nvGraphicFramePr>
          <p:xfrm>
            <a:off x="3938275" y="5715016"/>
            <a:ext cx="276535" cy="7143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8427" name="Формула" r:id="rId6" imgW="152280" imgH="393480" progId="Equation.3">
                    <p:embed/>
                  </p:oleObj>
                </mc:Choice>
                <mc:Fallback>
                  <p:oleObj name="Формула" r:id="rId6" imgW="152280" imgH="393480" progId="Equation.3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38275" y="5715016"/>
                          <a:ext cx="276535" cy="71438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2" name="TextBox 31"/>
          <p:cNvSpPr txBox="1"/>
          <p:nvPr/>
        </p:nvSpPr>
        <p:spPr>
          <a:xfrm>
            <a:off x="2500298" y="1928802"/>
            <a:ext cx="4058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latin typeface="Arial" pitchFamily="34" charset="0"/>
                <a:cs typeface="Arial" pitchFamily="34" charset="0"/>
              </a:rPr>
              <a:t>Я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кщо -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2 &lt; a &lt; 6,  4 &lt; b &lt; 8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,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00364" y="50006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2" name="Содержимое 4" descr="1221031407_001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3643314"/>
            <a:ext cx="1714512" cy="236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Прямоугольник 34"/>
          <p:cNvSpPr/>
          <p:nvPr/>
        </p:nvSpPr>
        <p:spPr>
          <a:xfrm>
            <a:off x="2214546" y="1000108"/>
            <a:ext cx="5357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i="1" dirty="0" smtClean="0">
                <a:latin typeface="Arial" pitchFamily="34" charset="0"/>
                <a:cs typeface="Arial" pitchFamily="34" charset="0"/>
              </a:rPr>
              <a:t>Завдання для роботи</a:t>
            </a:r>
            <a:endParaRPr lang="ru-RU" sz="3600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Прямоугольник 2"/>
          <p:cNvSpPr>
            <a:spLocks noChangeArrowheads="1"/>
          </p:cNvSpPr>
          <p:nvPr/>
        </p:nvSpPr>
        <p:spPr bwMode="auto">
          <a:xfrm>
            <a:off x="0" y="50004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«А я </a:t>
            </a:r>
            <a:r>
              <a:rPr lang="ru-RU" sz="32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можу</a:t>
            </a:r>
            <a:r>
              <a:rPr lang="ru-RU" sz="32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200" b="1" i="1" dirty="0" err="1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краще</a:t>
            </a:r>
            <a:r>
              <a:rPr lang="ru-RU" sz="32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»</a:t>
            </a:r>
            <a:r>
              <a:rPr lang="ru-RU" sz="3200" b="1" i="1" dirty="0" smtClean="0">
                <a:ln>
                  <a:solidFill>
                    <a:srgbClr val="002060"/>
                  </a:solidFill>
                </a:ln>
              </a:rPr>
              <a:t> </a:t>
            </a:r>
            <a:endParaRPr lang="ru-RU" sz="3200" b="1" i="1" dirty="0">
              <a:ln>
                <a:solidFill>
                  <a:srgbClr val="002060"/>
                </a:solidFill>
              </a:ln>
            </a:endParaRPr>
          </a:p>
        </p:txBody>
      </p:sp>
      <p:sp>
        <p:nvSpPr>
          <p:cNvPr id="4106" name="Rectangle 6"/>
          <p:cNvSpPr>
            <a:spLocks noChangeArrowheads="1"/>
          </p:cNvSpPr>
          <p:nvPr/>
        </p:nvSpPr>
        <p:spPr bwMode="auto">
          <a:xfrm>
            <a:off x="0" y="21429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7" name="Rectangle 8"/>
          <p:cNvSpPr>
            <a:spLocks noChangeArrowheads="1"/>
          </p:cNvSpPr>
          <p:nvPr/>
        </p:nvSpPr>
        <p:spPr bwMode="auto">
          <a:xfrm>
            <a:off x="0" y="21429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12" name="TextBox 26"/>
          <p:cNvSpPr txBox="1">
            <a:spLocks noChangeArrowheads="1"/>
          </p:cNvSpPr>
          <p:nvPr/>
        </p:nvSpPr>
        <p:spPr bwMode="auto">
          <a:xfrm>
            <a:off x="928662" y="0"/>
            <a:ext cx="671516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3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Ділова гра</a:t>
            </a:r>
            <a:endParaRPr lang="ru-RU" sz="3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blipFill>
                <a:blip r:embed="rId2"/>
                <a:tile tx="0" ty="0" sx="100000" sy="100000" flip="none" algn="tl"/>
              </a:blip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Управляющая кнопка: назад 16">
            <a:hlinkClick r:id="" action="ppaction://hlinkshowjump?jump=previousslide" highlightClick="1"/>
          </p:cNvPr>
          <p:cNvSpPr/>
          <p:nvPr/>
        </p:nvSpPr>
        <p:spPr>
          <a:xfrm>
            <a:off x="2857488" y="6572248"/>
            <a:ext cx="64294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3929058" y="6572248"/>
            <a:ext cx="642942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2143108" y="1357274"/>
            <a:ext cx="5429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Arial" pitchFamily="34" charset="0"/>
                <a:cs typeface="Arial" pitchFamily="34" charset="0"/>
              </a:rPr>
              <a:t> 1) 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Знайти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найменший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цілий розв’язок нерівності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14612" y="335753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2285968"/>
            <a:ext cx="4214842" cy="705207"/>
          </a:xfrm>
          <a:prstGeom prst="rect">
            <a:avLst/>
          </a:prstGeom>
          <a:noFill/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2071670" y="3214662"/>
            <a:ext cx="521494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)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Знайти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найбільший цілий розв’язок нерівності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285984" y="4071918"/>
            <a:ext cx="4857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uk-UA" sz="2400" b="1" dirty="0" smtClean="0">
                <a:latin typeface="Arial" pitchFamily="34" charset="0"/>
                <a:ea typeface="Times New Roman" pitchFamily="18" charset="0"/>
              </a:rPr>
              <a:t>(x - 4)(</a:t>
            </a:r>
            <a:r>
              <a:rPr lang="en-US" sz="2400" b="1" dirty="0" smtClean="0">
                <a:latin typeface="Arial" pitchFamily="34" charset="0"/>
                <a:ea typeface="Times New Roman" pitchFamily="18" charset="0"/>
              </a:rPr>
              <a:t>x</a:t>
            </a:r>
            <a:r>
              <a:rPr lang="ru-RU" sz="2400" b="1" dirty="0" smtClean="0">
                <a:latin typeface="Arial" pitchFamily="34" charset="0"/>
                <a:ea typeface="Times New Roman" pitchFamily="18" charset="0"/>
              </a:rPr>
              <a:t> + 4</a:t>
            </a:r>
            <a:r>
              <a:rPr lang="uk-UA" sz="2400" b="1" dirty="0" smtClean="0">
                <a:latin typeface="Arial" pitchFamily="34" charset="0"/>
                <a:ea typeface="Times New Roman" pitchFamily="18" charset="0"/>
              </a:rPr>
              <a:t>)</a:t>
            </a:r>
            <a:r>
              <a:rPr lang="ru-RU" sz="2400" b="1" dirty="0" smtClean="0">
                <a:latin typeface="Arial" pitchFamily="34" charset="0"/>
                <a:ea typeface="Times New Roman" pitchFamily="18" charset="0"/>
              </a:rPr>
              <a:t> - 5</a:t>
            </a:r>
            <a:r>
              <a:rPr lang="en-US" sz="2400" b="1" dirty="0" smtClean="0">
                <a:latin typeface="Arial" pitchFamily="34" charset="0"/>
                <a:ea typeface="Times New Roman" pitchFamily="18" charset="0"/>
              </a:rPr>
              <a:t>x</a:t>
            </a:r>
            <a:r>
              <a:rPr lang="ru-RU" sz="2400" b="1" dirty="0" smtClean="0">
                <a:latin typeface="Arial" pitchFamily="34" charset="0"/>
                <a:ea typeface="Times New Roman" pitchFamily="18" charset="0"/>
              </a:rPr>
              <a:t> &gt; (</a:t>
            </a:r>
            <a:r>
              <a:rPr lang="en-US" sz="2400" b="1" dirty="0" smtClean="0">
                <a:latin typeface="Arial" pitchFamily="34" charset="0"/>
                <a:ea typeface="Times New Roman" pitchFamily="18" charset="0"/>
              </a:rPr>
              <a:t>x</a:t>
            </a:r>
            <a:r>
              <a:rPr lang="ru-RU" sz="2400" b="1" dirty="0" smtClean="0">
                <a:latin typeface="Arial" pitchFamily="34" charset="0"/>
                <a:ea typeface="Times New Roman" pitchFamily="18" charset="0"/>
              </a:rPr>
              <a:t> - 1) </a:t>
            </a:r>
            <a:r>
              <a:rPr lang="ru-RU" sz="2400" b="1" baseline="30000" dirty="0" smtClean="0">
                <a:latin typeface="Arial" pitchFamily="34" charset="0"/>
                <a:ea typeface="Times New Roman" pitchFamily="18" charset="0"/>
              </a:rPr>
              <a:t>2 </a:t>
            </a:r>
            <a:r>
              <a:rPr lang="ru-RU" sz="2400" b="1" dirty="0" smtClean="0">
                <a:latin typeface="Arial" pitchFamily="34" charset="0"/>
                <a:ea typeface="Times New Roman" pitchFamily="18" charset="0"/>
              </a:rPr>
              <a:t>– 17</a:t>
            </a:r>
            <a:endParaRPr lang="ru-RU" sz="2400" dirty="0" smtClean="0">
              <a:latin typeface="Arial" pitchFamily="34" charset="0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143108" y="4643422"/>
            <a:ext cx="392905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3) Знайти множину розв’язків нерівності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2143108" y="5500678"/>
            <a:ext cx="55721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(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y + 3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)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( y – 5 ) – ( y – 1 )</a:t>
            </a:r>
            <a:r>
              <a:rPr kumimoji="0" lang="en-US" sz="24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&gt; - 16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2" name="Содержимое 4" descr="1221031407_00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14752"/>
            <a:ext cx="1714512" cy="236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Прямоугольник 35"/>
          <p:cNvSpPr/>
          <p:nvPr/>
        </p:nvSpPr>
        <p:spPr>
          <a:xfrm>
            <a:off x="2214546" y="857232"/>
            <a:ext cx="49082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i="1" dirty="0" smtClean="0">
                <a:latin typeface="Arial" pitchFamily="34" charset="0"/>
                <a:cs typeface="Arial" pitchFamily="34" charset="0"/>
              </a:rPr>
              <a:t>Завдання для роботи</a:t>
            </a:r>
            <a:endParaRPr lang="ru-RU" sz="3600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5" grpId="0"/>
      <p:bldP spid="39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Підведення підсумків заняття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blipFill>
                <a:blip r:embed="rId2"/>
                <a:tile tx="0" ty="0" sx="100000" sy="100000" flip="none" algn="tl"/>
              </a:blip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2857488" y="6357958"/>
            <a:ext cx="64294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3929058" y="6357958"/>
            <a:ext cx="642942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4321" name="Rectangle 1"/>
          <p:cNvSpPr>
            <a:spLocks noChangeArrowheads="1"/>
          </p:cNvSpPr>
          <p:nvPr/>
        </p:nvSpPr>
        <p:spPr bwMode="auto">
          <a:xfrm>
            <a:off x="1428728" y="3857628"/>
            <a:ext cx="28060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Я вважаю, що …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322" name="Rectangle 2"/>
          <p:cNvSpPr>
            <a:spLocks noChangeArrowheads="1"/>
          </p:cNvSpPr>
          <p:nvPr/>
        </p:nvSpPr>
        <p:spPr bwMode="auto">
          <a:xfrm>
            <a:off x="1214414" y="3286124"/>
            <a:ext cx="47482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На уроці мені сподобалося…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323" name="Rectangle 3"/>
          <p:cNvSpPr>
            <a:spLocks noChangeArrowheads="1"/>
          </p:cNvSpPr>
          <p:nvPr/>
        </p:nvSpPr>
        <p:spPr bwMode="auto">
          <a:xfrm>
            <a:off x="1285852" y="2786058"/>
            <a:ext cx="37721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Хотілося б побажати…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4414" y="1928802"/>
            <a:ext cx="42339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Закінчити речення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Домашнє завдання на наступний урок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1357298"/>
            <a:ext cx="47507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>
                <a:latin typeface="Arial" pitchFamily="34" charset="0"/>
                <a:cs typeface="Arial" pitchFamily="34" charset="0"/>
              </a:rPr>
              <a:t>Повторити  п. 1 – п. 4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2214554"/>
            <a:ext cx="7499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>
                <a:latin typeface="Arial" pitchFamily="34" charset="0"/>
                <a:cs typeface="Arial" pitchFamily="34" charset="0"/>
              </a:rPr>
              <a:t>Тестові завдання №1 - № 4 (ст.56)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414" y="3143248"/>
            <a:ext cx="84605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>
                <a:latin typeface="Arial" pitchFamily="34" charset="0"/>
                <a:cs typeface="Arial" pitchFamily="34" charset="0"/>
              </a:rPr>
              <a:t>Письмові завдання: № 29(2), № 150(1)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1468" y="0"/>
            <a:ext cx="2632532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2643182"/>
            <a:ext cx="7602538" cy="2303462"/>
          </a:xfrm>
          <a:prstGeom prst="rect">
            <a:avLst/>
          </a:prstGeom>
        </p:spPr>
        <p:txBody>
          <a:bodyPr/>
          <a:lstStyle/>
          <a:p>
            <a:pPr lvl="0" algn="ctr">
              <a:defRPr/>
            </a:pPr>
            <a:r>
              <a:rPr kumimoji="0" lang="uk-UA" sz="4800" b="1" i="1" u="none" strike="noStrike" kern="0" cap="none" spc="0" normalizeH="0" baseline="0" noProof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Розв'язування</a:t>
            </a:r>
            <a:r>
              <a:rPr kumimoji="0" lang="uk-UA" sz="4800" b="1" i="1" u="none" strike="noStrike" kern="0" cap="none" spc="0" normalizeH="0" noProof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типових вправ з теми  </a:t>
            </a:r>
            <a:r>
              <a:rPr lang="uk-UA" sz="4800" b="1" i="1" dirty="0" smtClean="0"/>
              <a:t> </a:t>
            </a:r>
            <a:r>
              <a:rPr lang="uk-UA" sz="4800" b="1" i="1" dirty="0" smtClean="0">
                <a:solidFill>
                  <a:srgbClr val="0033CC"/>
                </a:solidFill>
              </a:rPr>
              <a:t>«Нерівності» </a:t>
            </a:r>
            <a:endParaRPr kumimoji="0" lang="ru-RU" sz="4800" b="1" i="1" u="none" strike="noStrike" kern="0" cap="none" spc="0" normalizeH="0" baseline="0" noProof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33CC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0" y="500041"/>
            <a:ext cx="6589713" cy="1346200"/>
            <a:chOff x="0" y="500041"/>
            <a:chExt cx="6589713" cy="1346200"/>
          </a:xfrm>
        </p:grpSpPr>
        <p:sp>
          <p:nvSpPr>
            <p:cNvPr id="10" name="AutoShape 7"/>
            <p:cNvSpPr>
              <a:spLocks noChangeArrowheads="1"/>
            </p:cNvSpPr>
            <p:nvPr/>
          </p:nvSpPr>
          <p:spPr bwMode="auto">
            <a:xfrm rot="10800000">
              <a:off x="0" y="500041"/>
              <a:ext cx="6589713" cy="1346200"/>
            </a:xfrm>
            <a:prstGeom prst="cloudCallout">
              <a:avLst>
                <a:gd name="adj1" fmla="val -64940"/>
                <a:gd name="adj2" fmla="val 26412"/>
              </a:avLst>
            </a:prstGeom>
            <a:solidFill>
              <a:srgbClr val="FDC7DE"/>
            </a:solidFill>
            <a:ln w="9525">
              <a:gradFill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5400000" scaled="0"/>
              </a:gra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rot="10800000"/>
            <a:lstStyle/>
            <a:p>
              <a:pPr algn="ctr"/>
              <a:endParaRPr lang="ru-RU" sz="4000" b="1" i="1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graphicFrame>
          <p:nvGraphicFramePr>
            <p:cNvPr id="11" name="Object 8"/>
            <p:cNvGraphicFramePr>
              <a:graphicFrameLocks noChangeAspect="1"/>
            </p:cNvGraphicFramePr>
            <p:nvPr/>
          </p:nvGraphicFramePr>
          <p:xfrm>
            <a:off x="2124075" y="871538"/>
            <a:ext cx="2736850" cy="5857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9450" name="Формула" r:id="rId5" imgW="825480" imgH="177480" progId="Equation.3">
                    <p:embed/>
                  </p:oleObj>
                </mc:Choice>
                <mc:Fallback>
                  <p:oleObj name="Формула" r:id="rId5" imgW="825480" imgH="177480" progId="Equation.3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24075" y="871538"/>
                          <a:ext cx="2736850" cy="5857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500574" y="786230"/>
            <a:ext cx="5329237" cy="1544637"/>
            <a:chOff x="-371" y="655"/>
            <a:chExt cx="3085" cy="882"/>
          </a:xfrm>
          <a:effectLst>
            <a:outerShdw blurRad="50800" dist="38100" dir="5400000" algn="t" rotWithShape="0">
              <a:schemeClr val="bg2">
                <a:lumMod val="75000"/>
                <a:alpha val="40000"/>
              </a:schemeClr>
            </a:outerShdw>
          </a:effectLst>
        </p:grpSpPr>
        <p:sp>
          <p:nvSpPr>
            <p:cNvPr id="13" name="AutoShape 6"/>
            <p:cNvSpPr>
              <a:spLocks noChangeArrowheads="1"/>
            </p:cNvSpPr>
            <p:nvPr/>
          </p:nvSpPr>
          <p:spPr bwMode="auto">
            <a:xfrm rot="10800000">
              <a:off x="-371" y="655"/>
              <a:ext cx="3085" cy="882"/>
            </a:xfrm>
            <a:prstGeom prst="cloudCallout">
              <a:avLst>
                <a:gd name="adj1" fmla="val -76551"/>
                <a:gd name="adj2" fmla="val 46597"/>
              </a:avLst>
            </a:prstGeom>
            <a:solidFill>
              <a:srgbClr val="FFFF99"/>
            </a:solidFill>
            <a:ln w="9525">
              <a:gradFill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5400000" scaled="0"/>
              </a:gra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rot="10800000"/>
            <a:lstStyle/>
            <a:p>
              <a:pPr algn="ctr"/>
              <a:endParaRPr lang="ru-RU" sz="4000" b="1" i="1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graphicFrame>
          <p:nvGraphicFramePr>
            <p:cNvPr id="14" name="Object 7"/>
            <p:cNvGraphicFramePr>
              <a:graphicFrameLocks noChangeAspect="1"/>
            </p:cNvGraphicFramePr>
            <p:nvPr/>
          </p:nvGraphicFramePr>
          <p:xfrm>
            <a:off x="42" y="696"/>
            <a:ext cx="2274" cy="8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9451" name="Формула" r:id="rId7" imgW="939600" imgH="393480" progId="Equation.3">
                    <p:embed/>
                  </p:oleObj>
                </mc:Choice>
                <mc:Fallback>
                  <p:oleObj name="Формула" r:id="rId7" imgW="939600" imgH="393480" progId="Equation.3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" y="696"/>
                          <a:ext cx="2274" cy="80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AutoShape 8"/>
          <p:cNvSpPr>
            <a:spLocks noChangeArrowheads="1"/>
          </p:cNvSpPr>
          <p:nvPr/>
        </p:nvSpPr>
        <p:spPr bwMode="auto">
          <a:xfrm rot="10800000">
            <a:off x="714348" y="357166"/>
            <a:ext cx="5786478" cy="1728787"/>
          </a:xfrm>
          <a:prstGeom prst="cloudCallout">
            <a:avLst>
              <a:gd name="adj1" fmla="val -61528"/>
              <a:gd name="adj2" fmla="val 18870"/>
            </a:avLst>
          </a:prstGeom>
          <a:solidFill>
            <a:srgbClr val="CCFFCC"/>
          </a:solidFill>
          <a:ln w="9525"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rot="10800000"/>
          <a:lstStyle/>
          <a:p>
            <a:pPr algn="ctr"/>
            <a:r>
              <a:rPr lang="ru-RU" sz="4000" b="1" i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B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</a:rPr>
              <a:t>Успіху</a:t>
            </a:r>
            <a:r>
              <a:rPr lang="ru-RU" sz="4000" b="1" i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B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</a:rPr>
              <a:t>!</a:t>
            </a:r>
            <a:endParaRPr lang="ru-RU" sz="4000" b="1" i="1" dirty="0">
              <a:solidFill>
                <a:srgbClr val="B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8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2857488" y="6357958"/>
            <a:ext cx="64294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3357554" y="4643446"/>
            <a:ext cx="785818" cy="3571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4929190" y="4643446"/>
            <a:ext cx="785818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9286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Дякую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за роботу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blipFill>
                <a:blip r:embed="rId2"/>
                <a:tile tx="0" ty="0" sx="100000" sy="100000" flip="none" algn="tl"/>
              </a:blip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3" name="Picture 14" descr="http://img0.liveinternet.ru/images/attach/c/6/90/742/90742312_oduvanchi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000108"/>
            <a:ext cx="742955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4" name="TextBox 3"/>
          <p:cNvSpPr txBox="1"/>
          <p:nvPr/>
        </p:nvSpPr>
        <p:spPr>
          <a:xfrm>
            <a:off x="1428728" y="5786454"/>
            <a:ext cx="5715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Творчих успіхів!</a:t>
            </a:r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blipFill>
                <a:blip r:embed="rId2"/>
                <a:tile tx="0" ty="0" sx="100000" sy="100000" flip="none" algn="tl"/>
              </a:blip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928662" y="6000768"/>
            <a:ext cx="642942" cy="35719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072494" cy="500042"/>
          </a:xfrm>
        </p:spPr>
        <p:txBody>
          <a:bodyPr/>
          <a:lstStyle/>
          <a:p>
            <a:r>
              <a:rPr lang="uk-UA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Перевір правильність </a:t>
            </a:r>
            <a:r>
              <a:rPr lang="uk-UA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розв</a:t>
            </a:r>
            <a:r>
              <a:rPr lang="en-US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’</a:t>
            </a:r>
            <a:r>
              <a:rPr lang="uk-UA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язку</a:t>
            </a:r>
            <a:r>
              <a:rPr lang="uk-UA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ru-RU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blipFill>
                <a:blip r:embed="rId3"/>
                <a:tile tx="0" ty="0" sx="100000" sy="100000" flip="none" algn="tl"/>
              </a:blip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2346" name="Rectangle 10"/>
          <p:cNvSpPr>
            <a:spLocks noChangeArrowheads="1"/>
          </p:cNvSpPr>
          <p:nvPr/>
        </p:nvSpPr>
        <p:spPr bwMode="auto">
          <a:xfrm>
            <a:off x="0" y="1357298"/>
            <a:ext cx="9144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(2 ─  у)( 3+у)  ≤ (4 + у)( 6─у)</a:t>
            </a: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2347" name="Rectangle 11"/>
          <p:cNvSpPr>
            <a:spLocks noChangeArrowheads="1"/>
          </p:cNvSpPr>
          <p:nvPr/>
        </p:nvSpPr>
        <p:spPr bwMode="auto">
          <a:xfrm>
            <a:off x="0" y="16430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Розв’язання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14612" y="2357430"/>
            <a:ext cx="3659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6 + 2у ─3у ─</a:t>
            </a:r>
            <a:r>
              <a:rPr lang="en-US" dirty="0" smtClean="0"/>
              <a:t> </a:t>
            </a:r>
            <a:r>
              <a:rPr lang="uk-UA" dirty="0" smtClean="0"/>
              <a:t>  ≤  24 + 6у ─ 4у ─ 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2928926" y="2786058"/>
            <a:ext cx="38603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─ </a:t>
            </a:r>
            <a:r>
              <a:rPr lang="en-US" dirty="0" smtClean="0"/>
              <a:t>  </a:t>
            </a:r>
            <a:r>
              <a:rPr lang="uk-UA" dirty="0" smtClean="0"/>
              <a:t> + </a:t>
            </a:r>
            <a:r>
              <a:rPr lang="en-US" dirty="0" smtClean="0"/>
              <a:t>  </a:t>
            </a:r>
            <a:r>
              <a:rPr lang="uk-UA" dirty="0" smtClean="0"/>
              <a:t>+ 2у ─3у  ─ 6у+ 4у  ≤  24  +  6,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4235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3857620" y="3214686"/>
            <a:ext cx="1327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i="1" dirty="0" smtClean="0"/>
              <a:t>─</a:t>
            </a:r>
            <a:r>
              <a:rPr lang="en-US" i="1" dirty="0" smtClean="0"/>
              <a:t> </a:t>
            </a:r>
            <a:r>
              <a:rPr lang="uk-UA" i="1" dirty="0" smtClean="0"/>
              <a:t>3</a:t>
            </a:r>
            <a:r>
              <a:rPr lang="en-US" i="1" dirty="0" smtClean="0"/>
              <a:t> </a:t>
            </a:r>
            <a:r>
              <a:rPr lang="uk-UA" i="1" dirty="0" smtClean="0"/>
              <a:t>у  ≤  18,</a:t>
            </a:r>
            <a:endParaRPr lang="ru-RU" i="1" dirty="0" smtClean="0"/>
          </a:p>
          <a:p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4214810" y="3786190"/>
            <a:ext cx="9941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у ≥ </a:t>
            </a:r>
            <a:r>
              <a:rPr lang="en-US" dirty="0" smtClean="0"/>
              <a:t> </a:t>
            </a:r>
            <a:r>
              <a:rPr lang="uk-UA" dirty="0" smtClean="0"/>
              <a:t>─ 6,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4000496" y="4286256"/>
            <a:ext cx="1439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у  ∊〔</a:t>
            </a:r>
            <a:r>
              <a:rPr lang="en-US" dirty="0" smtClean="0"/>
              <a:t> </a:t>
            </a:r>
            <a:r>
              <a:rPr lang="uk-UA" dirty="0" smtClean="0"/>
              <a:t>─ 6; ∞ )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3643306" y="4857760"/>
            <a:ext cx="21723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Відповідь: 〔</a:t>
            </a:r>
            <a:r>
              <a:rPr lang="en-US" dirty="0" smtClean="0"/>
              <a:t> </a:t>
            </a:r>
            <a:r>
              <a:rPr lang="uk-UA" dirty="0" smtClean="0"/>
              <a:t>─ 6; ∞ )</a:t>
            </a:r>
            <a:endParaRPr lang="ru-RU" dirty="0" smtClean="0"/>
          </a:p>
          <a:p>
            <a:endParaRPr lang="ru-RU" dirty="0"/>
          </a:p>
        </p:txBody>
      </p:sp>
      <p:graphicFrame>
        <p:nvGraphicFramePr>
          <p:cNvPr id="33" name="Объект 32"/>
          <p:cNvGraphicFramePr>
            <a:graphicFrameLocks noChangeAspect="1"/>
          </p:cNvGraphicFramePr>
          <p:nvPr/>
        </p:nvGraphicFramePr>
        <p:xfrm>
          <a:off x="4000496" y="2285992"/>
          <a:ext cx="357190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75" name="Формула" r:id="rId4" imgW="190440" imgH="228600" progId="Equation.3">
                  <p:embed/>
                </p:oleObj>
              </mc:Choice>
              <mc:Fallback>
                <p:oleObj name="Формула" r:id="rId4" imgW="190440" imgH="228600" progId="Equation.3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496" y="2285992"/>
                        <a:ext cx="357190" cy="4286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2360" name="Object 24"/>
          <p:cNvGraphicFramePr>
            <a:graphicFrameLocks noChangeAspect="1"/>
          </p:cNvGraphicFramePr>
          <p:nvPr/>
        </p:nvGraphicFramePr>
        <p:xfrm>
          <a:off x="5857884" y="2285992"/>
          <a:ext cx="35718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76" name="Формула" r:id="rId6" imgW="190440" imgH="228600" progId="Equation.3">
                  <p:embed/>
                </p:oleObj>
              </mc:Choice>
              <mc:Fallback>
                <p:oleObj name="Формула" r:id="rId6" imgW="190440" imgH="228600" progId="Equation.3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7884" y="2285992"/>
                        <a:ext cx="357187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2361" name="Object 25"/>
          <p:cNvGraphicFramePr>
            <a:graphicFrameLocks noChangeAspect="1"/>
          </p:cNvGraphicFramePr>
          <p:nvPr/>
        </p:nvGraphicFramePr>
        <p:xfrm>
          <a:off x="3143240" y="2714620"/>
          <a:ext cx="35718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77" name="Формула" r:id="rId7" imgW="190440" imgH="228600" progId="Equation.3">
                  <p:embed/>
                </p:oleObj>
              </mc:Choice>
              <mc:Fallback>
                <p:oleObj name="Формула" r:id="rId7" imgW="190440" imgH="228600" progId="Equation.3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40" y="2714620"/>
                        <a:ext cx="357187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2362" name="Object 26"/>
          <p:cNvGraphicFramePr>
            <a:graphicFrameLocks noChangeAspect="1"/>
          </p:cNvGraphicFramePr>
          <p:nvPr/>
        </p:nvGraphicFramePr>
        <p:xfrm>
          <a:off x="3500430" y="2714620"/>
          <a:ext cx="35718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78" name="Формула" r:id="rId8" imgW="190440" imgH="228600" progId="Equation.3">
                  <p:embed/>
                </p:oleObj>
              </mc:Choice>
              <mc:Fallback>
                <p:oleObj name="Формула" r:id="rId8" imgW="190440" imgH="228600" progId="Equation.3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0" y="2714620"/>
                        <a:ext cx="357187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2000232" y="714356"/>
            <a:ext cx="5043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№ 133(2) Знайдіть множину розв'язків нерівності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072494" cy="500042"/>
          </a:xfrm>
        </p:spPr>
        <p:txBody>
          <a:bodyPr/>
          <a:lstStyle/>
          <a:p>
            <a:r>
              <a:rPr lang="uk-UA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Перевір правильність </a:t>
            </a:r>
            <a:r>
              <a:rPr lang="uk-UA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розв</a:t>
            </a:r>
            <a:r>
              <a:rPr lang="en-US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’</a:t>
            </a:r>
            <a:r>
              <a:rPr lang="uk-UA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язку</a:t>
            </a:r>
            <a:r>
              <a:rPr lang="uk-UA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ru-RU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blipFill>
                <a:blip r:embed="rId3"/>
                <a:tile tx="0" ty="0" sx="100000" sy="100000" flip="none" algn="tl"/>
              </a:blip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2347" name="Rectangle 11"/>
          <p:cNvSpPr>
            <a:spLocks noChangeArrowheads="1"/>
          </p:cNvSpPr>
          <p:nvPr/>
        </p:nvSpPr>
        <p:spPr bwMode="auto">
          <a:xfrm>
            <a:off x="0" y="192880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Розв’язання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235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3357554" y="3357562"/>
            <a:ext cx="24897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─ 30х+25х   ≥   8- 30-20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3428992" y="5643578"/>
            <a:ext cx="1391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Відповідь: 8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286248" y="642918"/>
            <a:ext cx="3000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  </a:t>
            </a:r>
            <a:endParaRPr lang="ru-RU" dirty="0" smtClean="0"/>
          </a:p>
          <a:p>
            <a:endParaRPr lang="ru-RU" dirty="0"/>
          </a:p>
        </p:txBody>
      </p:sp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3500430" y="1214422"/>
          <a:ext cx="2166185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18" name="Формула" r:id="rId4" imgW="1193760" imgH="393480" progId="Equation.3">
                  <p:embed/>
                </p:oleObj>
              </mc:Choice>
              <mc:Fallback>
                <p:oleObj name="Формула" r:id="rId4" imgW="119376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0" y="1214422"/>
                        <a:ext cx="2166185" cy="7143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357554" y="2357430"/>
            <a:ext cx="26340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10(2─3х) ≥  8 ─ 5 ( 5х+6)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428992" y="2857496"/>
            <a:ext cx="22733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20-30х   ≥   8- 25х -30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3857620" y="3857628"/>
            <a:ext cx="13885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─ 5х ≥  ─ 42</a:t>
            </a:r>
            <a:endParaRPr lang="ru-RU" dirty="0" smtClean="0"/>
          </a:p>
          <a:p>
            <a:endParaRPr lang="ru-RU" dirty="0"/>
          </a:p>
        </p:txBody>
      </p:sp>
      <p:graphicFrame>
        <p:nvGraphicFramePr>
          <p:cNvPr id="24" name="Объект 23"/>
          <p:cNvGraphicFramePr>
            <a:graphicFrameLocks noChangeAspect="1"/>
          </p:cNvGraphicFramePr>
          <p:nvPr/>
        </p:nvGraphicFramePr>
        <p:xfrm>
          <a:off x="4143372" y="4214818"/>
          <a:ext cx="857256" cy="738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19" name="Формула" r:id="rId6" imgW="457200" imgH="393480" progId="Equation.3">
                  <p:embed/>
                </p:oleObj>
              </mc:Choice>
              <mc:Fallback>
                <p:oleObj name="Формула" r:id="rId6" imgW="45720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3372" y="4214818"/>
                        <a:ext cx="857256" cy="73819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4143372" y="4929198"/>
            <a:ext cx="1003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  ≤   8,4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3214678" y="5286388"/>
            <a:ext cx="2750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Натуральних</a:t>
            </a:r>
            <a:r>
              <a:rPr lang="ru-RU" dirty="0" smtClean="0"/>
              <a:t> </a:t>
            </a:r>
            <a:r>
              <a:rPr lang="ru-RU" dirty="0" err="1" smtClean="0"/>
              <a:t>розв</a:t>
            </a:r>
            <a:r>
              <a:rPr lang="en-US" dirty="0" smtClean="0"/>
              <a:t>’</a:t>
            </a:r>
            <a:r>
              <a:rPr lang="ru-RU" dirty="0" err="1" smtClean="0"/>
              <a:t>язк</a:t>
            </a:r>
            <a:r>
              <a:rPr lang="uk-UA" dirty="0" err="1" smtClean="0"/>
              <a:t>ів</a:t>
            </a:r>
            <a:r>
              <a:rPr lang="uk-UA" dirty="0" smtClean="0"/>
              <a:t>: 8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1428728" y="642918"/>
            <a:ext cx="5433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№ 137 Скільки натуральних розв'язків має нерівність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07154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k-UA" sz="3600" b="1" i="1" kern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Розв'язування типових вправ з теми  </a:t>
            </a:r>
            <a:r>
              <a:rPr lang="uk-UA" sz="3600" b="1" i="1" dirty="0" smtClean="0"/>
              <a:t> </a:t>
            </a:r>
            <a:r>
              <a:rPr lang="uk-UA" sz="3600" b="1" i="1" dirty="0" smtClean="0">
                <a:solidFill>
                  <a:srgbClr val="0033CC"/>
                </a:solidFill>
              </a:rPr>
              <a:t>«Нерівності» </a:t>
            </a:r>
            <a:endParaRPr lang="ru-RU" sz="3600" b="1" i="1" kern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33CC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2143116"/>
            <a:ext cx="67151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 err="1" smtClean="0">
                <a:solidFill>
                  <a:srgbClr val="C00000"/>
                </a:solidFill>
              </a:rPr>
              <a:t>“Турнір</a:t>
            </a:r>
            <a:r>
              <a:rPr lang="en-US" sz="4800" b="1" dirty="0" smtClean="0">
                <a:solidFill>
                  <a:srgbClr val="C00000"/>
                </a:solidFill>
              </a:rPr>
              <a:t>  </a:t>
            </a:r>
            <a:r>
              <a:rPr lang="uk-UA" sz="4800" b="1" dirty="0" smtClean="0">
                <a:solidFill>
                  <a:srgbClr val="C00000"/>
                </a:solidFill>
              </a:rPr>
              <a:t>знавців</a:t>
            </a:r>
            <a:r>
              <a:rPr lang="en-US" sz="4800" b="1" dirty="0" smtClean="0">
                <a:solidFill>
                  <a:srgbClr val="C00000"/>
                </a:solidFill>
              </a:rPr>
              <a:t>  </a:t>
            </a:r>
            <a:r>
              <a:rPr lang="uk-UA" sz="4800" b="1" dirty="0" err="1" smtClean="0">
                <a:solidFill>
                  <a:srgbClr val="C00000"/>
                </a:solidFill>
              </a:rPr>
              <a:t>математики”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4414" y="4286256"/>
            <a:ext cx="42862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uk-UA" sz="4000" dirty="0" smtClean="0">
                <a:solidFill>
                  <a:srgbClr val="000066"/>
                </a:solidFill>
                <a:latin typeface="Monotype Corsiva" pitchFamily="66" charset="0"/>
              </a:rPr>
              <a:t>Кмітливі</a:t>
            </a:r>
          </a:p>
          <a:p>
            <a:pPr>
              <a:buFont typeface="Arial" pitchFamily="34" charset="0"/>
              <a:buChar char="•"/>
            </a:pPr>
            <a:r>
              <a:rPr lang="uk-UA" sz="4000" dirty="0" smtClean="0">
                <a:solidFill>
                  <a:srgbClr val="000066"/>
                </a:solidFill>
                <a:latin typeface="Monotype Corsiva" pitchFamily="66" charset="0"/>
              </a:rPr>
              <a:t>Альфа</a:t>
            </a:r>
          </a:p>
          <a:p>
            <a:pPr>
              <a:buFont typeface="Arial" pitchFamily="34" charset="0"/>
              <a:buChar char="•"/>
            </a:pPr>
            <a:r>
              <a:rPr lang="uk-UA" sz="4000" dirty="0" smtClean="0">
                <a:solidFill>
                  <a:srgbClr val="000066"/>
                </a:solidFill>
                <a:latin typeface="Monotype Corsiva" pitchFamily="66" charset="0"/>
              </a:rPr>
              <a:t>Ікс</a:t>
            </a:r>
            <a:endParaRPr lang="ru-RU" sz="4000" dirty="0">
              <a:solidFill>
                <a:srgbClr val="000066"/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71604" y="3786190"/>
            <a:ext cx="17364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B050"/>
                </a:solidFill>
              </a:rPr>
              <a:t>Команди: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785786" y="285728"/>
            <a:ext cx="83582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solidFill>
                  <a:srgbClr val="C00000"/>
                </a:solidFill>
              </a:rPr>
              <a:t>Турнір</a:t>
            </a:r>
            <a:r>
              <a:rPr lang="en-US" sz="4400" b="1" dirty="0" smtClean="0">
                <a:solidFill>
                  <a:srgbClr val="C00000"/>
                </a:solidFill>
              </a:rPr>
              <a:t>  </a:t>
            </a:r>
            <a:r>
              <a:rPr lang="uk-UA" sz="4400" b="1" dirty="0" smtClean="0">
                <a:solidFill>
                  <a:srgbClr val="C00000"/>
                </a:solidFill>
              </a:rPr>
              <a:t>знавців</a:t>
            </a:r>
            <a:r>
              <a:rPr lang="en-US" sz="4400" b="1" dirty="0" smtClean="0">
                <a:solidFill>
                  <a:srgbClr val="C00000"/>
                </a:solidFill>
              </a:rPr>
              <a:t>  </a:t>
            </a:r>
            <a:r>
              <a:rPr lang="uk-UA" sz="4400" b="1" dirty="0" smtClean="0">
                <a:solidFill>
                  <a:srgbClr val="C00000"/>
                </a:solidFill>
              </a:rPr>
              <a:t>математики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285860"/>
            <a:ext cx="70723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i="1" dirty="0" smtClean="0">
                <a:solidFill>
                  <a:srgbClr val="000066"/>
                </a:solidFill>
              </a:rPr>
              <a:t>Розумова розминка</a:t>
            </a:r>
            <a:endParaRPr lang="ru-RU" sz="4400" dirty="0">
              <a:solidFill>
                <a:srgbClr val="000066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247026"/>
            <a:ext cx="4643470" cy="4432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072494" cy="500042"/>
          </a:xfrm>
        </p:spPr>
        <p:txBody>
          <a:bodyPr/>
          <a:lstStyle/>
          <a:p>
            <a:r>
              <a:rPr lang="uk-UA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Повторення теоретичного матеріалу</a:t>
            </a:r>
            <a:endParaRPr lang="ru-RU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blipFill>
                <a:blip r:embed="rId2"/>
                <a:tile tx="0" ty="0" sx="100000" sy="100000" flip="none" algn="tl"/>
              </a:blip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28604"/>
            <a:ext cx="9144000" cy="6429396"/>
          </a:xfrm>
        </p:spPr>
        <p:txBody>
          <a:bodyPr/>
          <a:lstStyle/>
          <a:p>
            <a:pPr marL="457200" indent="-369888">
              <a:buNone/>
            </a:pPr>
            <a:r>
              <a:rPr lang="uk-UA" sz="2000" b="1" i="1" dirty="0" smtClean="0"/>
              <a:t>Усні питання:</a:t>
            </a:r>
            <a:endParaRPr lang="ru-RU" sz="2000" dirty="0" smtClean="0"/>
          </a:p>
          <a:p>
            <a:pPr marL="457200" indent="-369888">
              <a:buNone/>
            </a:pPr>
            <a:r>
              <a:rPr lang="uk-UA" sz="2000" b="1" i="1" dirty="0" smtClean="0"/>
              <a:t>1)Назвіть основні властивості числових нерівностей.</a:t>
            </a:r>
            <a:endParaRPr lang="ru-RU" sz="2000" dirty="0" smtClean="0"/>
          </a:p>
          <a:p>
            <a:pPr marL="457200" indent="-369888">
              <a:buNone/>
            </a:pPr>
            <a:r>
              <a:rPr lang="uk-UA" sz="2000" b="1" dirty="0" smtClean="0"/>
              <a:t>Теорема 2.1</a:t>
            </a:r>
            <a:r>
              <a:rPr lang="uk-UA" sz="2000" i="1" dirty="0" smtClean="0"/>
              <a:t>. </a:t>
            </a:r>
          </a:p>
          <a:p>
            <a:pPr marL="457200" indent="-369888">
              <a:buNone/>
            </a:pPr>
            <a:r>
              <a:rPr lang="uk-UA" sz="2000" i="1" dirty="0" smtClean="0"/>
              <a:t>        Якщо </a:t>
            </a:r>
            <a:r>
              <a:rPr lang="en-US" sz="2000" i="1" dirty="0" smtClean="0"/>
              <a:t>a</a:t>
            </a:r>
            <a:r>
              <a:rPr lang="uk-UA" sz="2000" i="1" dirty="0" smtClean="0"/>
              <a:t>&lt;</a:t>
            </a:r>
            <a:r>
              <a:rPr lang="en-US" sz="2000" i="1" dirty="0" smtClean="0"/>
              <a:t>b  i b</a:t>
            </a:r>
            <a:r>
              <a:rPr lang="uk-UA" sz="2000" i="1" dirty="0" smtClean="0"/>
              <a:t>&lt;</a:t>
            </a:r>
            <a:r>
              <a:rPr lang="en-US" sz="2000" i="1" dirty="0" smtClean="0"/>
              <a:t>c </a:t>
            </a:r>
            <a:r>
              <a:rPr lang="uk-UA" sz="2000" i="1" dirty="0" smtClean="0"/>
              <a:t>, то </a:t>
            </a:r>
            <a:r>
              <a:rPr lang="en-US" sz="2000" i="1" dirty="0" smtClean="0"/>
              <a:t>a</a:t>
            </a:r>
            <a:r>
              <a:rPr lang="uk-UA" sz="2000" i="1" dirty="0" smtClean="0"/>
              <a:t>&lt;</a:t>
            </a:r>
            <a:r>
              <a:rPr lang="en-US" sz="2000" i="1" dirty="0" smtClean="0"/>
              <a:t>c </a:t>
            </a:r>
            <a:r>
              <a:rPr lang="uk-UA" sz="2000" i="1" dirty="0" smtClean="0"/>
              <a:t>.(Або: Якщо </a:t>
            </a:r>
            <a:r>
              <a:rPr lang="en-US" sz="2000" i="1" dirty="0" smtClean="0"/>
              <a:t>a</a:t>
            </a:r>
            <a:r>
              <a:rPr lang="uk-UA" sz="2000" i="1" dirty="0" smtClean="0"/>
              <a:t>&gt;</a:t>
            </a:r>
            <a:r>
              <a:rPr lang="en-US" sz="2000" i="1" dirty="0" smtClean="0"/>
              <a:t>b  i b</a:t>
            </a:r>
            <a:r>
              <a:rPr lang="uk-UA" sz="2000" i="1" dirty="0" smtClean="0"/>
              <a:t>&gt;</a:t>
            </a:r>
            <a:r>
              <a:rPr lang="en-US" sz="2000" i="1" dirty="0" smtClean="0"/>
              <a:t>c </a:t>
            </a:r>
            <a:r>
              <a:rPr lang="uk-UA" sz="2000" i="1" dirty="0" smtClean="0"/>
              <a:t>, то </a:t>
            </a:r>
            <a:r>
              <a:rPr lang="en-US" sz="2000" i="1" dirty="0" smtClean="0"/>
              <a:t>a</a:t>
            </a:r>
            <a:r>
              <a:rPr lang="uk-UA" sz="2000" i="1" dirty="0" smtClean="0"/>
              <a:t>&gt;</a:t>
            </a:r>
            <a:r>
              <a:rPr lang="en-US" sz="2000" i="1" dirty="0" smtClean="0"/>
              <a:t>c</a:t>
            </a:r>
            <a:r>
              <a:rPr lang="uk-UA" sz="2000" i="1" dirty="0" smtClean="0"/>
              <a:t>)</a:t>
            </a:r>
            <a:r>
              <a:rPr lang="en-US" sz="2000" i="1" dirty="0" smtClean="0"/>
              <a:t> </a:t>
            </a:r>
            <a:r>
              <a:rPr lang="uk-UA" sz="2000" i="1" dirty="0" smtClean="0"/>
              <a:t>.</a:t>
            </a:r>
            <a:endParaRPr lang="ru-RU" sz="2000" dirty="0" smtClean="0"/>
          </a:p>
          <a:p>
            <a:pPr marL="457200" indent="-369888">
              <a:buNone/>
            </a:pPr>
            <a:r>
              <a:rPr lang="uk-UA" sz="2000" b="1" dirty="0" smtClean="0"/>
              <a:t>Теорема 2.2</a:t>
            </a:r>
            <a:r>
              <a:rPr lang="uk-UA" sz="2000" dirty="0" smtClean="0"/>
              <a:t> </a:t>
            </a:r>
            <a:endParaRPr lang="ru-RU" sz="2000" dirty="0" smtClean="0"/>
          </a:p>
          <a:p>
            <a:pPr marL="534988" indent="-269875">
              <a:buNone/>
            </a:pPr>
            <a:r>
              <a:rPr lang="uk-UA" sz="2000" dirty="0" smtClean="0"/>
              <a:t>     Якщо до обох частин правильної нерівності додати одне й те саме число, то  дістанемо правильну нерівність</a:t>
            </a:r>
            <a:r>
              <a:rPr lang="uk-UA" sz="2000" i="1" dirty="0" smtClean="0"/>
              <a:t>:</a:t>
            </a:r>
          </a:p>
          <a:p>
            <a:pPr marL="534988" indent="-269875">
              <a:buNone/>
            </a:pPr>
            <a:r>
              <a:rPr lang="uk-UA" sz="2000" i="1" dirty="0" smtClean="0"/>
              <a:t>     Якщо </a:t>
            </a:r>
            <a:r>
              <a:rPr lang="ru-RU" sz="2000" i="1" dirty="0" err="1" smtClean="0"/>
              <a:t>a</a:t>
            </a:r>
            <a:r>
              <a:rPr lang="uk-UA" sz="2000" i="1" dirty="0" smtClean="0"/>
              <a:t>&lt;</a:t>
            </a:r>
            <a:r>
              <a:rPr lang="ru-RU" sz="2000" i="1" dirty="0" err="1" smtClean="0"/>
              <a:t>b</a:t>
            </a:r>
            <a:r>
              <a:rPr lang="uk-UA" sz="2000" i="1" dirty="0" smtClean="0"/>
              <a:t> і с – </a:t>
            </a:r>
            <a:r>
              <a:rPr lang="uk-UA" sz="2000" dirty="0" smtClean="0"/>
              <a:t>довільне число, то </a:t>
            </a:r>
            <a:r>
              <a:rPr lang="en-US" sz="2000" i="1" dirty="0" smtClean="0"/>
              <a:t>a</a:t>
            </a:r>
            <a:r>
              <a:rPr lang="uk-UA" sz="2000" i="1" dirty="0" smtClean="0"/>
              <a:t>+</a:t>
            </a:r>
            <a:r>
              <a:rPr lang="en-US" sz="2000" i="1" dirty="0" smtClean="0"/>
              <a:t>c</a:t>
            </a:r>
            <a:r>
              <a:rPr lang="uk-UA" sz="2000" i="1" dirty="0" smtClean="0"/>
              <a:t> &lt;</a:t>
            </a:r>
            <a:r>
              <a:rPr lang="en-US" sz="2000" i="1" dirty="0" smtClean="0"/>
              <a:t>b</a:t>
            </a:r>
            <a:r>
              <a:rPr lang="uk-UA" sz="2000" i="1" dirty="0" smtClean="0"/>
              <a:t>+</a:t>
            </a:r>
            <a:r>
              <a:rPr lang="en-US" sz="2000" i="1" dirty="0" smtClean="0"/>
              <a:t>c</a:t>
            </a:r>
            <a:r>
              <a:rPr lang="en-US" sz="2000" b="1" dirty="0" smtClean="0"/>
              <a:t> </a:t>
            </a:r>
            <a:endParaRPr lang="ru-RU" sz="2000" dirty="0" smtClean="0"/>
          </a:p>
          <a:p>
            <a:pPr marL="457200" indent="-369888">
              <a:buNone/>
            </a:pPr>
            <a:r>
              <a:rPr lang="uk-UA" sz="2000" b="1" dirty="0" smtClean="0"/>
              <a:t>Теорема 2.3.</a:t>
            </a:r>
          </a:p>
          <a:p>
            <a:pPr marL="457200" indent="-369888">
              <a:buNone/>
            </a:pPr>
            <a:r>
              <a:rPr lang="uk-UA" sz="2000" i="1" dirty="0" smtClean="0"/>
              <a:t>а)</a:t>
            </a:r>
            <a:r>
              <a:rPr lang="uk-UA" sz="2000" dirty="0" smtClean="0"/>
              <a:t>Якщо обидві частини правильної нерівності помножити на одне й те саме додатне число, то дістанемо правильну нерівність: </a:t>
            </a:r>
            <a:r>
              <a:rPr lang="uk-UA" sz="2000" i="1" dirty="0" smtClean="0"/>
              <a:t>якщо </a:t>
            </a:r>
            <a:r>
              <a:rPr lang="en-US" sz="2000" i="1" dirty="0" smtClean="0"/>
              <a:t>a</a:t>
            </a:r>
            <a:r>
              <a:rPr lang="uk-UA" sz="2000" i="1" dirty="0" smtClean="0"/>
              <a:t>&lt;</a:t>
            </a:r>
            <a:r>
              <a:rPr lang="en-US" sz="2000" i="1" dirty="0" smtClean="0"/>
              <a:t>b i c</a:t>
            </a:r>
            <a:r>
              <a:rPr lang="uk-UA" sz="2000" i="1" dirty="0" smtClean="0"/>
              <a:t>&gt;0, то </a:t>
            </a:r>
            <a:r>
              <a:rPr lang="en-US" sz="2000" i="1" dirty="0" smtClean="0"/>
              <a:t>ac</a:t>
            </a:r>
            <a:r>
              <a:rPr lang="uk-UA" sz="2000" i="1" dirty="0" smtClean="0"/>
              <a:t>&lt;</a:t>
            </a:r>
            <a:r>
              <a:rPr lang="en-US" sz="2000" i="1" dirty="0" smtClean="0"/>
              <a:t>bc</a:t>
            </a:r>
            <a:r>
              <a:rPr lang="en-US" sz="2000" dirty="0" smtClean="0"/>
              <a:t> </a:t>
            </a:r>
            <a:endParaRPr lang="ru-RU" sz="2000" dirty="0" smtClean="0"/>
          </a:p>
          <a:p>
            <a:pPr marL="457200" indent="-369888">
              <a:buNone/>
            </a:pPr>
            <a:r>
              <a:rPr lang="uk-UA" sz="2000" i="1" dirty="0" smtClean="0"/>
              <a:t>б</a:t>
            </a:r>
            <a:r>
              <a:rPr lang="uk-UA" sz="2000" dirty="0" smtClean="0"/>
              <a:t>)Якщо обидві частини правильної нерівності помножити на одне й те саме від'ємне число і змінити знак нерівності на протилежний, то дістанемо правильну нерівність: </a:t>
            </a:r>
            <a:r>
              <a:rPr lang="uk-UA" sz="2000" i="1" dirty="0" smtClean="0"/>
              <a:t>якщо </a:t>
            </a:r>
            <a:r>
              <a:rPr lang="en-US" sz="2000" i="1" dirty="0" smtClean="0"/>
              <a:t>a</a:t>
            </a:r>
            <a:r>
              <a:rPr lang="uk-UA" sz="2000" i="1" dirty="0" smtClean="0"/>
              <a:t>&lt;</a:t>
            </a:r>
            <a:r>
              <a:rPr lang="en-US" sz="2000" i="1" dirty="0" smtClean="0"/>
              <a:t>b i c</a:t>
            </a:r>
            <a:r>
              <a:rPr lang="uk-UA" sz="2000" i="1" dirty="0" smtClean="0"/>
              <a:t>&lt;0, то </a:t>
            </a:r>
            <a:r>
              <a:rPr lang="en-US" sz="2000" i="1" dirty="0" smtClean="0"/>
              <a:t>ac</a:t>
            </a:r>
            <a:r>
              <a:rPr lang="uk-UA" sz="2000" i="1" dirty="0" smtClean="0"/>
              <a:t>&gt;</a:t>
            </a:r>
            <a:r>
              <a:rPr lang="en-US" sz="2000" i="1" dirty="0" smtClean="0"/>
              <a:t>bc</a:t>
            </a:r>
            <a:endParaRPr lang="ru-RU" sz="2000" dirty="0" smtClean="0"/>
          </a:p>
          <a:p>
            <a:pPr marL="457200" indent="-369888">
              <a:buNone/>
            </a:pPr>
            <a:r>
              <a:rPr lang="uk-UA" sz="2000" b="1" i="1" dirty="0" smtClean="0"/>
              <a:t>2)Що значить розв’язати нерівність</a:t>
            </a:r>
            <a:endParaRPr lang="ru-RU" sz="2000" dirty="0" smtClean="0"/>
          </a:p>
          <a:p>
            <a:pPr marL="457200" indent="-369888">
              <a:buNone/>
            </a:pPr>
            <a:r>
              <a:rPr lang="uk-UA" sz="2000" b="1" i="1" dirty="0" smtClean="0"/>
              <a:t>Розв’язати нерівність означає знайти всі її розв’язки або довести, що розв’язків немає.</a:t>
            </a:r>
            <a:endParaRPr lang="ru-RU" sz="2000" dirty="0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2857488" y="6357958"/>
            <a:ext cx="64294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3929058" y="6357958"/>
            <a:ext cx="642942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63" descr="C:\Documents and Settings\лена\Рабочий стол\факульт. іррац. рівн\фон_matematika\12675130-Иллюстрация-испуганный-желтый-смайлик-на-белом-фон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2643182"/>
            <a:ext cx="2714644" cy="2714644"/>
          </a:xfrm>
          <a:prstGeom prst="rect">
            <a:avLst/>
          </a:prstGeom>
          <a:noFill/>
          <a:effectLst>
            <a:softEdge rad="127000"/>
          </a:effec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10" y="3500438"/>
          <a:ext cx="6594917" cy="198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1660"/>
                <a:gridCol w="437032"/>
                <a:gridCol w="437032"/>
                <a:gridCol w="437032"/>
                <a:gridCol w="437032"/>
                <a:gridCol w="437032"/>
                <a:gridCol w="437032"/>
                <a:gridCol w="437032"/>
                <a:gridCol w="437032"/>
                <a:gridCol w="392430"/>
                <a:gridCol w="500066"/>
                <a:gridCol w="403408"/>
                <a:gridCol w="440487"/>
                <a:gridCol w="433578"/>
                <a:gridCol w="437032"/>
              </a:tblGrid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1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2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000" b="0" dirty="0" smtClean="0"/>
                        <a:t>3</a:t>
                      </a:r>
                      <a:endParaRPr lang="ru-RU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4</a:t>
                      </a:r>
                      <a:endParaRPr lang="ru-RU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5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1142984"/>
          <a:ext cx="8429686" cy="1833455"/>
        </p:xfrm>
        <a:graphic>
          <a:graphicData uri="http://schemas.openxmlformats.org/drawingml/2006/table">
            <a:tbl>
              <a:tblPr bandRow="1">
                <a:tableStyleId>{5940675A-B579-460E-94D1-54222C63F5DA}</a:tableStyleId>
              </a:tblPr>
              <a:tblGrid>
                <a:gridCol w="696034"/>
                <a:gridCol w="7733652"/>
              </a:tblGrid>
              <a:tr h="370415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dirty="0" smtClean="0"/>
                        <a:t>Як називаються нерівності виду</a:t>
                      </a:r>
                      <a:r>
                        <a:rPr lang="en-US" dirty="0" smtClean="0"/>
                        <a:t>  </a:t>
                      </a:r>
                      <a:r>
                        <a:rPr lang="uk-UA" dirty="0" smtClean="0"/>
                        <a:t> </a:t>
                      </a:r>
                      <a:r>
                        <a:rPr lang="en-US" dirty="0" smtClean="0"/>
                        <a:t>   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16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16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16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16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0" name="Заголовок 2"/>
          <p:cNvSpPr txBox="1">
            <a:spLocks/>
          </p:cNvSpPr>
          <p:nvPr/>
        </p:nvSpPr>
        <p:spPr bwMode="auto">
          <a:xfrm>
            <a:off x="-2" y="0"/>
            <a:ext cx="914400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825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0" normalizeH="0" baseline="0" noProof="0" dirty="0" smtClean="0">
                <a:ln w="18000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Повторення теоретичного матеріалу</a:t>
            </a:r>
            <a:r>
              <a:rPr kumimoji="0" lang="uk-UA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4400" i="1" u="none" strike="noStrike" kern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Хто вперше ввів </a:t>
            </a:r>
            <a:r>
              <a:rPr lang="ru-RU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знаки </a:t>
            </a:r>
            <a:r>
              <a:rPr lang="ru-RU" sz="4400" i="1" kern="0" dirty="0" err="1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нер</a:t>
            </a:r>
            <a:r>
              <a:rPr lang="uk-UA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і</a:t>
            </a:r>
            <a:r>
              <a:rPr lang="ru-RU" sz="4400" i="1" kern="0" dirty="0" err="1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вностей</a:t>
            </a:r>
            <a:r>
              <a:rPr lang="ru-RU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44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&lt;, &gt;?</a:t>
            </a:r>
            <a:endParaRPr kumimoji="0" lang="uk-UA" sz="4400" b="1" i="1" u="none" strike="noStrike" kern="0" cap="none" spc="0" normalizeH="0" baseline="0" noProof="0" dirty="0">
              <a:ln>
                <a:noFill/>
              </a:ln>
              <a:blipFill>
                <a:blip r:embed="rId5"/>
                <a:tile tx="0" ty="0" sx="100000" sy="100000" flip="none" algn="tl"/>
              </a:blip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4572000" y="1142984"/>
          <a:ext cx="75882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9" name="Формула" r:id="rId6" imgW="431640" imgH="203040" progId="Equation.3">
                  <p:embed/>
                </p:oleObj>
              </mc:Choice>
              <mc:Fallback>
                <p:oleObj name="Формула" r:id="rId6" imgW="431640" imgH="20304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142984"/>
                        <a:ext cx="758825" cy="357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5422900" y="1143000"/>
          <a:ext cx="156210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0" name="Формула" r:id="rId8" imgW="888840" imgH="203040" progId="Equation.3">
                  <p:embed/>
                </p:oleObj>
              </mc:Choice>
              <mc:Fallback>
                <p:oleObj name="Формула" r:id="rId8" imgW="88884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2900" y="1143000"/>
                        <a:ext cx="1562100" cy="357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3" descr="E:\Оксана\Школа\Методическое объединение математиков\СЕМИНАРЫ\Сем21.08.2013\Soveshanie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14480" y="1428736"/>
            <a:ext cx="3286148" cy="2053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5" name="Управляющая кнопка: назад 14">
            <a:hlinkClick r:id="" action="ppaction://hlinkshowjump?jump=previousslide" highlightClick="1"/>
          </p:cNvPr>
          <p:cNvSpPr/>
          <p:nvPr/>
        </p:nvSpPr>
        <p:spPr>
          <a:xfrm>
            <a:off x="2857488" y="6357958"/>
            <a:ext cx="642942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3929058" y="6357958"/>
            <a:ext cx="642942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3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03</Template>
  <TotalTime>4453</TotalTime>
  <Words>1308</Words>
  <Application>Microsoft Office PowerPoint</Application>
  <PresentationFormat>Экран (4:3)</PresentationFormat>
  <Paragraphs>403</Paragraphs>
  <Slides>31</Slides>
  <Notes>7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Arial</vt:lpstr>
      <vt:lpstr>Calibri</vt:lpstr>
      <vt:lpstr>Monotype Corsiva</vt:lpstr>
      <vt:lpstr>Times New Roman</vt:lpstr>
      <vt:lpstr>03</vt:lpstr>
      <vt:lpstr>Формула</vt:lpstr>
      <vt:lpstr>Презентация PowerPoint</vt:lpstr>
      <vt:lpstr>Презентация PowerPoint</vt:lpstr>
      <vt:lpstr>Презентация PowerPoint</vt:lpstr>
      <vt:lpstr>Перевір правильність розв’язку </vt:lpstr>
      <vt:lpstr>Перевір правильність розв’язку </vt:lpstr>
      <vt:lpstr>Презентация PowerPoint</vt:lpstr>
      <vt:lpstr>Презентация PowerPoint</vt:lpstr>
      <vt:lpstr>Повторення теоретичного матеріалу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Підведення підсумків заняття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Лена</cp:lastModifiedBy>
  <cp:revision>105</cp:revision>
  <dcterms:created xsi:type="dcterms:W3CDTF">2012-08-12T16:04:58Z</dcterms:created>
  <dcterms:modified xsi:type="dcterms:W3CDTF">2018-01-31T18:03:17Z</dcterms:modified>
</cp:coreProperties>
</file>