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80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69" r:id="rId22"/>
    <p:sldId id="279" r:id="rId23"/>
    <p:sldId id="270" r:id="rId24"/>
    <p:sldId id="27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3.bp.blogspot.com/-2N1xPkPGJlI/VwDmZjTBEoI/AAAAAAAABSQ/J2LzhN3BMNMOO8jhiij9GsWC6CY72XJPg/s1600/1324137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9058" y="714356"/>
            <a:ext cx="4071966" cy="1143009"/>
          </a:xfrm>
        </p:spPr>
        <p:txBody>
          <a:bodyPr>
            <a:noAutofit/>
          </a:bodyPr>
          <a:lstStyle/>
          <a:p>
            <a:r>
              <a:rPr lang="uk-UA" sz="3800" b="1" dirty="0" smtClean="0">
                <a:latin typeface="Times New Roman" pitchFamily="18" charset="0"/>
                <a:cs typeface="Times New Roman" pitchFamily="18" charset="0"/>
              </a:rPr>
              <a:t>Тема уроку: </a:t>
            </a:r>
            <a:br>
              <a:rPr lang="uk-UA" sz="3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800" b="1" dirty="0" err="1" smtClean="0">
                <a:latin typeface="Times New Roman" pitchFamily="18" charset="0"/>
                <a:cs typeface="Times New Roman" pitchFamily="18" charset="0"/>
              </a:rPr>
              <a:t>“Як</a:t>
            </a:r>
            <a:r>
              <a:rPr lang="uk-UA" sz="3800" b="1" dirty="0" smtClean="0">
                <a:latin typeface="Times New Roman" pitchFamily="18" charset="0"/>
                <a:cs typeface="Times New Roman" pitchFamily="18" charset="0"/>
              </a:rPr>
              <a:t> виник </a:t>
            </a:r>
            <a:r>
              <a:rPr lang="uk-UA" sz="3800" b="1" dirty="0" err="1" smtClean="0">
                <a:latin typeface="Times New Roman" pitchFamily="18" charset="0"/>
                <a:cs typeface="Times New Roman" pitchFamily="18" charset="0"/>
              </a:rPr>
              <a:t>Рим”</a:t>
            </a: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user\Pictures\экскурсия-для-дете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071678"/>
            <a:ext cx="5857884" cy="4572032"/>
          </a:xfrm>
          <a:prstGeom prst="rect">
            <a:avLst/>
          </a:prstGeom>
          <a:noFill/>
        </p:spPr>
      </p:pic>
      <p:pic>
        <p:nvPicPr>
          <p:cNvPr id="1028" name="Picture 4" descr="C:\Users\user\Pictures\ave-cesa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1" y="285728"/>
            <a:ext cx="2500331" cy="2786082"/>
          </a:xfrm>
          <a:prstGeom prst="rect">
            <a:avLst/>
          </a:prstGeom>
          <a:noFill/>
        </p:spPr>
      </p:pic>
      <p:pic>
        <p:nvPicPr>
          <p:cNvPr id="1029" name="Picture 5" descr="C:\Users\user\Pictures\Rom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357562"/>
            <a:ext cx="2500330" cy="285752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Pictures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85728"/>
            <a:ext cx="2857488" cy="2143116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Першим Римським царем стає </a:t>
            </a:r>
            <a:r>
              <a:rPr lang="uk-UA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Ромул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57364"/>
            <a:ext cx="2714613" cy="4071966"/>
          </a:xfrm>
        </p:spPr>
        <p:txBody>
          <a:bodyPr>
            <a:noAutofit/>
          </a:bodyPr>
          <a:lstStyle/>
          <a:p>
            <a:pPr algn="ctr"/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             . 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Заснування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Риму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відбулося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21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квітня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753  до.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Н.є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/>
          </a:p>
        </p:txBody>
      </p:sp>
      <p:pic>
        <p:nvPicPr>
          <p:cNvPr id="10243" name="Picture 3" descr="C:\Users\user\Pictures\Romulu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60" y="214290"/>
            <a:ext cx="5715040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Pictures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7" name="Picture 3" descr="C:\Users\user\Pictures\Рисунок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Pictures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71802" y="285728"/>
            <a:ext cx="5635637" cy="1500187"/>
          </a:xfrm>
        </p:spPr>
        <p:txBody>
          <a:bodyPr/>
          <a:lstStyle/>
          <a:p>
            <a:pPr algn="ctr"/>
            <a:r>
              <a:rPr lang="uk-UA" sz="4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Суспільний устрій Стародавнього Риму</a:t>
            </a:r>
            <a:endParaRPr lang="ru-RU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1" name="Picture 3" descr="C:\Users\user\Pictures\132413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714488"/>
            <a:ext cx="5529268" cy="4572032"/>
          </a:xfrm>
          <a:prstGeom prst="rect">
            <a:avLst/>
          </a:prstGeom>
          <a:noFill/>
        </p:spPr>
      </p:pic>
      <p:pic>
        <p:nvPicPr>
          <p:cNvPr id="12292" name="Picture 4" descr="C:\Users\user\Pictures\mod41_1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714612" cy="3714752"/>
          </a:xfrm>
          <a:prstGeom prst="rect">
            <a:avLst/>
          </a:prstGeom>
          <a:noFill/>
        </p:spPr>
      </p:pic>
      <p:pic>
        <p:nvPicPr>
          <p:cNvPr id="12293" name="Picture 5" descr="C:\Users\user\Pictures\46167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71875"/>
            <a:ext cx="2714612" cy="3286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 descr="D:\Users\user\Documents\299px-Lorbeerkranz_Zypern_re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797300" cy="3048000"/>
          </a:xfrm>
          <a:prstGeom prst="rect">
            <a:avLst/>
          </a:prstGeom>
          <a:noFill/>
        </p:spPr>
      </p:pic>
      <p:pic>
        <p:nvPicPr>
          <p:cNvPr id="2052" name="Picture 4" descr="D:\Users\user\Documents\1486883676_tiberi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0"/>
            <a:ext cx="5500694" cy="6858000"/>
          </a:xfrm>
          <a:prstGeom prst="rect">
            <a:avLst/>
          </a:prstGeom>
          <a:noFill/>
        </p:spPr>
      </p:pic>
      <p:pic>
        <p:nvPicPr>
          <p:cNvPr id="2054" name="Picture 6" descr="Похожее изображени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071810"/>
            <a:ext cx="4286248" cy="3786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D:\Users\user\Documents\Romulu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85728"/>
            <a:ext cx="4876800" cy="48768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00430" y="5143512"/>
            <a:ext cx="428628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Ромул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1285860"/>
            <a:ext cx="26100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Перший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цар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 descr="D:\Users\user\Documents\ftdxKAcXYzI4kckQRNNyOORF7E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9" y="0"/>
            <a:ext cx="6286512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071546"/>
            <a:ext cx="336944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Другий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цар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Нума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Помпілій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 descr="D:\Users\user\Documents\2mini_TullusHostiliusBaj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0"/>
            <a:ext cx="6072198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1285860"/>
            <a:ext cx="24288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Третій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цар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Тул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Гостілій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2" descr="D:\Users\user\Documents\ан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0"/>
            <a:ext cx="6286512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214422"/>
            <a:ext cx="328679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Четвертий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цар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Анк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Марций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 descr="D:\Users\user\Documents\1-этрус-тараккота-музей-таркви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0"/>
            <a:ext cx="635795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500174"/>
            <a:ext cx="282391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П’ятий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цар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Тарквіній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Стародавній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146" name="Picture 2" descr="D:\Users\user\Documents\reformi-servia-tull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0"/>
            <a:ext cx="6286512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285860"/>
            <a:ext cx="316304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Шостий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цар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Сервій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Туллій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Рисунок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0"/>
            <a:ext cx="5472122" cy="6858000"/>
          </a:xfrm>
        </p:spPr>
        <p:txBody>
          <a:bodyPr>
            <a:normAutofit fontScale="90000"/>
          </a:bodyPr>
          <a:lstStyle/>
          <a:p>
            <a:pPr algn="l"/>
            <a:r>
              <a:rPr lang="uk-UA" sz="3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300" b="1" dirty="0" smtClean="0">
                <a:latin typeface="Times New Roman" pitchFamily="18" charset="0"/>
                <a:cs typeface="Times New Roman" pitchFamily="18" charset="0"/>
              </a:rPr>
              <a:t>               Мета уроку:</a:t>
            </a:r>
            <a:br>
              <a:rPr lang="uk-UA" sz="3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3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ознайомити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природними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умовами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Апеннінського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півострова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охарактеризувати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Риму</a:t>
            </a:r>
            <a:br>
              <a:rPr lang="ru-RU" sz="3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300" dirty="0" smtClean="0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царську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добу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історії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Стародавнього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Риму;</a:t>
            </a:r>
            <a:br>
              <a:rPr lang="ru-RU" sz="3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закріплювати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навички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здійснення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порівняльного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аналізу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3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визнач</a:t>
            </a:r>
            <a:r>
              <a:rPr lang="uk-UA" sz="33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вплив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природного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середовища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історичного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170" name="Picture 2" descr="D:\Users\user\Documents\tarkvinij-gordyj-205x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7" y="1"/>
            <a:ext cx="6215074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428736"/>
            <a:ext cx="2699009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Сьомий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цар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Тарквіній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Гордий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Pictures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86116" y="0"/>
            <a:ext cx="5857884" cy="1500187"/>
          </a:xfrm>
        </p:spPr>
        <p:txBody>
          <a:bodyPr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 правління у Римі в царський період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s://3.bp.blogspot.com/-2N1xPkPGJlI/VwDmZjTBEoI/AAAAAAAABSQ/J2LzhN3BMNMOO8jhiij9GsWC6CY72XJPg/s640/1324137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85860"/>
            <a:ext cx="9144000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5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D:\Users\user\Documents\сена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"/>
            <a:ext cx="600076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543736" y="357166"/>
            <a:ext cx="26002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Римский сенат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D:\Users\user\Documents\senad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286116" cy="2643182"/>
          </a:xfrm>
          <a:prstGeom prst="rect">
            <a:avLst/>
          </a:prstGeom>
          <a:noFill/>
        </p:spPr>
      </p:pic>
      <p:pic>
        <p:nvPicPr>
          <p:cNvPr id="1028" name="Picture 4" descr="D:\Users\user\Documents\image00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571744"/>
            <a:ext cx="3214678" cy="428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Pictures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571500"/>
            <a:ext cx="6167454" cy="5715000"/>
          </a:xfrm>
          <a:prstGeom prst="rect">
            <a:avLst/>
          </a:prstGeom>
          <a:noFill/>
        </p:spPr>
      </p:pic>
      <p:pic>
        <p:nvPicPr>
          <p:cNvPr id="14339" name="Picture 3" descr="C:\Users\user\Pictures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57553" y="285728"/>
            <a:ext cx="5137159" cy="6215105"/>
          </a:xfrm>
        </p:spPr>
        <p:txBody>
          <a:bodyPr>
            <a:normAutofit/>
          </a:bodyPr>
          <a:lstStyle/>
          <a:p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Італія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розташована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... (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півострові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перекладі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означає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країна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... ()».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Європи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Італію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відділяють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гори ... (),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омива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ють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моря — ... (),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поряд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розташовані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великі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острови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(). На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півночі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Італії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тече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найбільша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річка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... ().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Уздовж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усього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півострова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тягнуться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невеликі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гори — ... ().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642918"/>
            <a:ext cx="264317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Уважно прочитати</a:t>
            </a:r>
            <a:br>
              <a:rPr lang="uk-UA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і вставити пропущені слова</a:t>
            </a:r>
            <a:endParaRPr lang="ru-RU" sz="3200" dirty="0"/>
          </a:p>
        </p:txBody>
      </p:sp>
      <p:sp>
        <p:nvSpPr>
          <p:cNvPr id="7" name="Текст 2"/>
          <p:cNvSpPr txBox="1">
            <a:spLocks/>
          </p:cNvSpPr>
          <p:nvPr/>
        </p:nvSpPr>
        <p:spPr>
          <a:xfrm>
            <a:off x="3357554" y="214290"/>
            <a:ext cx="5137159" cy="62151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Італія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розташована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на ... (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Апеннінському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півострові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й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в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перекладі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означає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«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країна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... (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телят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)».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Від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Європи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Італію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відділяють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гори ... (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Альпи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),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омива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-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ють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її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моря — ... (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Іонічне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Тірренське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та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Адріатичне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),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поряд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розташовані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великі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острови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— (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Сицилія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Корсика,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Сардинія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). На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півночі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Італії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тече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найбільша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річка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— ... (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).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Уздовж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усього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півострова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тягнуться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невеликі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гори — ... (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Апенніни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Pictures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57620" y="0"/>
            <a:ext cx="4994283" cy="3357562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sz="4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Домашнє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Опрацювати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матеріал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параграф</a:t>
            </a:r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43.</a:t>
            </a:r>
            <a:endParaRPr lang="ru-RU" sz="3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-Скласти кросворд «Виникнення Риму» </a:t>
            </a:r>
          </a:p>
          <a:p>
            <a:pPr lvl="1"/>
            <a:r>
              <a:rPr lang="uk-UA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10 запитань.</a:t>
            </a:r>
            <a:endParaRPr lang="ru-RU" sz="3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5363" name="Picture 3" descr="C:\Users\user\Pictures\Рисунок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714744" cy="3643314"/>
          </a:xfrm>
          <a:prstGeom prst="rect">
            <a:avLst/>
          </a:prstGeom>
          <a:noFill/>
        </p:spPr>
      </p:pic>
      <p:pic>
        <p:nvPicPr>
          <p:cNvPr id="15365" name="Picture 5" descr="C:\Users\user\Pictures\1_A Cognitive Adven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3071810"/>
            <a:ext cx="5500694" cy="3786190"/>
          </a:xfrm>
          <a:prstGeom prst="rect">
            <a:avLst/>
          </a:prstGeom>
          <a:noFill/>
        </p:spPr>
      </p:pic>
      <p:pic>
        <p:nvPicPr>
          <p:cNvPr id="15366" name="Picture 6" descr="C:\Users\user\Pictures\Matrimonio-boda-Derecho-antigua-rom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14686"/>
            <a:ext cx="3857620" cy="3643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274638"/>
            <a:ext cx="5472122" cy="6369072"/>
          </a:xfrm>
        </p:spPr>
        <p:txBody>
          <a:bodyPr>
            <a:normAutofit fontScale="90000"/>
          </a:bodyPr>
          <a:lstStyle/>
          <a:p>
            <a:pPr lvl="0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План уроку: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Природа і 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населення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Апеннінського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півострова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2.Виникнення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міста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Рима.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 Царська доба в історії Стародавнього Риму.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2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86116" y="1000108"/>
            <a:ext cx="5643602" cy="2643206"/>
          </a:xfrm>
        </p:spPr>
        <p:txBody>
          <a:bodyPr>
            <a:normAutofit fontScale="90000"/>
          </a:bodyPr>
          <a:lstStyle/>
          <a:p>
            <a:r>
              <a:rPr lang="uk-UA" sz="1600" b="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200" b="0" dirty="0" smtClean="0">
                <a:latin typeface="Times New Roman" pitchFamily="18" charset="0"/>
                <a:cs typeface="Times New Roman" pitchFamily="18" charset="0"/>
              </a:rPr>
              <a:t>Дата </a:t>
            </a: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2200" b="0" dirty="0" err="1" smtClean="0">
                <a:latin typeface="Times New Roman" pitchFamily="18" charset="0"/>
                <a:cs typeface="Times New Roman" pitchFamily="18" charset="0"/>
              </a:rPr>
              <a:t>період</a:t>
            </a: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753—509 </a:t>
            </a:r>
            <a:r>
              <a:rPr lang="ru-RU" sz="2200" b="0" dirty="0" err="1" smtClean="0">
                <a:latin typeface="Times New Roman" pitchFamily="18" charset="0"/>
                <a:cs typeface="Times New Roman" pitchFamily="18" charset="0"/>
              </a:rPr>
              <a:t>рр</a:t>
            </a: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. до н. е.</a:t>
            </a:r>
            <a:r>
              <a:rPr lang="uk-UA" sz="2200" b="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200" b="0" dirty="0" err="1" smtClean="0">
                <a:latin typeface="Times New Roman" pitchFamily="18" charset="0"/>
                <a:cs typeface="Times New Roman" pitchFamily="18" charset="0"/>
              </a:rPr>
              <a:t>Епоха</a:t>
            </a: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0" dirty="0" err="1" smtClean="0">
                <a:latin typeface="Times New Roman" pitchFamily="18" charset="0"/>
                <a:cs typeface="Times New Roman" pitchFamily="18" charset="0"/>
              </a:rPr>
              <a:t>царів</a:t>
            </a: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509—30 </a:t>
            </a:r>
            <a:r>
              <a:rPr lang="ru-RU" sz="2200" b="0" dirty="0" err="1" smtClean="0">
                <a:latin typeface="Times New Roman" pitchFamily="18" charset="0"/>
                <a:cs typeface="Times New Roman" pitchFamily="18" charset="0"/>
              </a:rPr>
              <a:t>рр</a:t>
            </a: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. до н. е. </a:t>
            </a:r>
            <a:r>
              <a:rPr lang="uk-UA" sz="2200" b="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200" b="0" dirty="0" err="1" smtClean="0">
                <a:latin typeface="Times New Roman" pitchFamily="18" charset="0"/>
                <a:cs typeface="Times New Roman" pitchFamily="18" charset="0"/>
              </a:rPr>
              <a:t>Епоха</a:t>
            </a: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0" dirty="0" err="1" smtClean="0">
                <a:latin typeface="Times New Roman" pitchFamily="18" charset="0"/>
                <a:cs typeface="Times New Roman" pitchFamily="18" charset="0"/>
              </a:rPr>
              <a:t>Республіки</a:t>
            </a: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30 р. до н. е. — 476 р. н. е.</a:t>
            </a:r>
            <a:r>
              <a:rPr lang="uk-UA" sz="2200" b="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200" b="0" dirty="0" err="1" smtClean="0">
                <a:latin typeface="Times New Roman" pitchFamily="18" charset="0"/>
                <a:cs typeface="Times New Roman" pitchFamily="18" charset="0"/>
              </a:rPr>
              <a:t>Епоха</a:t>
            </a: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0" dirty="0" err="1" smtClean="0">
                <a:latin typeface="Times New Roman" pitchFamily="18" charset="0"/>
                <a:cs typeface="Times New Roman" pitchFamily="18" charset="0"/>
              </a:rPr>
              <a:t>Імперії</a:t>
            </a: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3500430" y="0"/>
            <a:ext cx="5643570" cy="1357297"/>
          </a:xfrm>
        </p:spPr>
        <p:txBody>
          <a:bodyPr/>
          <a:lstStyle/>
          <a:p>
            <a:pPr algn="ctr"/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Періодизація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історії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Стародавнього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Риму </a:t>
            </a:r>
          </a:p>
          <a:p>
            <a:endParaRPr lang="ru-RU" dirty="0"/>
          </a:p>
        </p:txBody>
      </p:sp>
      <p:pic>
        <p:nvPicPr>
          <p:cNvPr id="4099" name="Picture 3" descr="C:\Users\user\Pictures\detailed_pic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928934"/>
            <a:ext cx="5643602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user\Pictures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" y="214291"/>
            <a:ext cx="2786050" cy="2214578"/>
          </a:xfrm>
        </p:spPr>
        <p:txBody>
          <a:bodyPr>
            <a:normAutofit/>
          </a:bodyPr>
          <a:lstStyle/>
          <a:p>
            <a:pPr lvl="0" algn="ctr"/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Природа </a:t>
            </a:r>
            <a:r>
              <a:rPr lang="ru-RU" sz="3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населення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Апеннінського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півострова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143116"/>
            <a:ext cx="7772400" cy="243364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5" name="Picture 5" descr="C:\Users\user\Pictures\slide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71678"/>
            <a:ext cx="5000628" cy="4786322"/>
          </a:xfrm>
          <a:prstGeom prst="rect">
            <a:avLst/>
          </a:prstGeom>
          <a:noFill/>
        </p:spPr>
      </p:pic>
      <p:pic>
        <p:nvPicPr>
          <p:cNvPr id="5126" name="Picture 6" descr="C:\Users\user\Pictures\image2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1"/>
            <a:ext cx="514350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Pictures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2571744"/>
            <a:ext cx="7772400" cy="15001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7" name="Picture 3" descr="C:\Users\user\Pictures\image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786082"/>
          </a:xfrm>
          <a:prstGeom prst="rect">
            <a:avLst/>
          </a:prstGeom>
          <a:noFill/>
        </p:spPr>
      </p:pic>
      <p:pic>
        <p:nvPicPr>
          <p:cNvPr id="6148" name="Picture 4" descr="C:\Users\user\Pictures\ancient-rome-tog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786058"/>
            <a:ext cx="3571868" cy="4071942"/>
          </a:xfrm>
          <a:prstGeom prst="rect">
            <a:avLst/>
          </a:prstGeom>
          <a:noFill/>
        </p:spPr>
      </p:pic>
      <p:pic>
        <p:nvPicPr>
          <p:cNvPr id="6151" name="Picture 7" descr="C:\Users\user\Pictures\-древнего-рима-e144402772695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7413" y="2714620"/>
            <a:ext cx="5716587" cy="4143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Pictures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1" name="Picture 3" descr="C:\Users\user\Pictures\HOL_17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7" y="0"/>
            <a:ext cx="6215074" cy="3429000"/>
          </a:xfrm>
          <a:prstGeom prst="rect">
            <a:avLst/>
          </a:prstGeom>
          <a:noFill/>
        </p:spPr>
      </p:pic>
      <p:pic>
        <p:nvPicPr>
          <p:cNvPr id="7172" name="Picture 4" descr="C:\Users\user\Pictures\Без назв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3357562"/>
            <a:ext cx="6286512" cy="3500438"/>
          </a:xfrm>
          <a:prstGeom prst="rect">
            <a:avLst/>
          </a:prstGeom>
          <a:noFill/>
        </p:spPr>
      </p:pic>
      <p:pic>
        <p:nvPicPr>
          <p:cNvPr id="7173" name="Picture 5" descr="C:\Users\user\Pictures\одежда знатных этрусков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928934"/>
            <a:ext cx="2928926" cy="3929066"/>
          </a:xfrm>
          <a:prstGeom prst="rect">
            <a:avLst/>
          </a:prstGeom>
          <a:noFill/>
        </p:spPr>
      </p:pic>
      <p:pic>
        <p:nvPicPr>
          <p:cNvPr id="7174" name="Picture 6" descr="C:\Users\user\Pictures\mediapreview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3000364" cy="2928934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14612" y="0"/>
            <a:ext cx="3000396" cy="1143007"/>
          </a:xfrm>
        </p:spPr>
        <p:txBody>
          <a:bodyPr>
            <a:normAutofit/>
          </a:bodyPr>
          <a:lstStyle/>
          <a:p>
            <a:r>
              <a:rPr lang="ru-RU" sz="4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Етруски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Pictures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714488"/>
            <a:ext cx="7772400" cy="40544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5" name="Picture 3" descr="C:\Users\user\Pictures\rymska_vovchyt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0"/>
            <a:ext cx="5857884" cy="3429000"/>
          </a:xfrm>
          <a:prstGeom prst="rect">
            <a:avLst/>
          </a:prstGeom>
          <a:noFill/>
        </p:spPr>
      </p:pic>
      <p:pic>
        <p:nvPicPr>
          <p:cNvPr id="8196" name="Picture 4" descr="C:\Users\user\Pictures\Рисунок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3" y="3429001"/>
            <a:ext cx="5000628" cy="3429000"/>
          </a:xfrm>
          <a:prstGeom prst="rect">
            <a:avLst/>
          </a:prstGeom>
          <a:noFill/>
        </p:spPr>
      </p:pic>
      <p:pic>
        <p:nvPicPr>
          <p:cNvPr id="8197" name="Picture 5" descr="C:\Users\user\Pictures\Рисунок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0"/>
            <a:ext cx="3357553" cy="3265487"/>
          </a:xfrm>
          <a:prstGeom prst="rect">
            <a:avLst/>
          </a:prstGeom>
          <a:noFill/>
        </p:spPr>
      </p:pic>
      <p:pic>
        <p:nvPicPr>
          <p:cNvPr id="8198" name="Picture 6" descr="C:\Users\user\Pictures\Рисунок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900363"/>
            <a:ext cx="4181475" cy="3957637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57620" y="3429000"/>
            <a:ext cx="5286380" cy="1000132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ru-RU" sz="5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Виникнення</a:t>
            </a:r>
            <a:r>
              <a:rPr lang="ru-RU" sz="5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міста</a:t>
            </a:r>
            <a:r>
              <a:rPr lang="ru-RU" sz="5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Рима</a:t>
            </a:r>
            <a:endParaRPr lang="ru-RU" sz="5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Pictures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9" name="Picture 3" descr="C:\Users\user\Pictures\romul_ubil_rema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3000372"/>
            <a:ext cx="3000364" cy="1500198"/>
          </a:xfrm>
        </p:spPr>
        <p:txBody>
          <a:bodyPr>
            <a:noAutofit/>
          </a:bodyPr>
          <a:lstStyle/>
          <a:p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гніві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Ромул убив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свого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брата Рема.</a:t>
            </a:r>
            <a:endParaRPr lang="ru-RU" sz="3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</TotalTime>
  <Words>223</Words>
  <Application>Microsoft Office PowerPoint</Application>
  <PresentationFormat>Экран (4:3)</PresentationFormat>
  <Paragraphs>38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Тема уроку:  “Як виник Рим”</vt:lpstr>
      <vt:lpstr>                Мета уроку: - ознайомити учнів із природними умовами Апеннінського півострова;   -охарактеризувати процес виникнення Риму  та царську добу історії Стародавнього Риму;  -закріплювати навички здійснення порівняльного аналізу; -визначити вплив природного середовища на розвиток історичного процесу.  </vt:lpstr>
      <vt:lpstr>План уроку: 1. Природа і населення  Апеннінського півострова.   2.Виникнення міста Рима. 3. Царська доба в історії Стародавнього Риму.   </vt:lpstr>
      <vt:lpstr>  Дата                                            період   753—509 рр. до н. е.                     Епоха царів 509—30 рр. до н. е.          Епоха Республіки 30 р. до н. е. — 476 р. н. е.       Епоха Імперії  </vt:lpstr>
      <vt:lpstr>Слайд 5</vt:lpstr>
      <vt:lpstr>Слайд 6</vt:lpstr>
      <vt:lpstr>Слайд 7</vt:lpstr>
      <vt:lpstr>Слайд 8</vt:lpstr>
      <vt:lpstr>Слайд 9</vt:lpstr>
      <vt:lpstr>             .   Заснування Риму відбулося 21 квітня 753  до. Н.є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уроку:  “Як виник Рим”</dc:title>
  <dc:creator>user</dc:creator>
  <cp:lastModifiedBy>user</cp:lastModifiedBy>
  <cp:revision>38</cp:revision>
  <dcterms:created xsi:type="dcterms:W3CDTF">2018-01-13T14:07:33Z</dcterms:created>
  <dcterms:modified xsi:type="dcterms:W3CDTF">2018-02-19T17:55:36Z</dcterms:modified>
</cp:coreProperties>
</file>